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11/11/2024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11/11/2024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ransition spd="med">
    <p:pull/>
  </p:transition>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9C6A8-C320-4826-96B5-C8BBC01B9CEC}"/>
              </a:ext>
            </a:extLst>
          </p:cNvPr>
          <p:cNvSpPr>
            <a:spLocks noGrp="1"/>
          </p:cNvSpPr>
          <p:nvPr>
            <p:ph type="ctrTitle"/>
          </p:nvPr>
        </p:nvSpPr>
        <p:spPr/>
        <p:txBody>
          <a:bodyPr/>
          <a:lstStyle/>
          <a:p>
            <a:r>
              <a:rPr lang="en-US" dirty="0"/>
              <a:t>Disappointed Lord</a:t>
            </a:r>
          </a:p>
        </p:txBody>
      </p:sp>
      <p:sp>
        <p:nvSpPr>
          <p:cNvPr id="3" name="Subtitle 2">
            <a:extLst>
              <a:ext uri="{FF2B5EF4-FFF2-40B4-BE49-F238E27FC236}">
                <a16:creationId xmlns:a16="http://schemas.microsoft.com/office/drawing/2014/main" id="{5525C07F-49ED-DE8C-54EA-FD45664A8BAD}"/>
              </a:ext>
            </a:extLst>
          </p:cNvPr>
          <p:cNvSpPr>
            <a:spLocks noGrp="1"/>
          </p:cNvSpPr>
          <p:nvPr>
            <p:ph type="subTitle" idx="1"/>
          </p:nvPr>
        </p:nvSpPr>
        <p:spPr/>
        <p:txBody>
          <a:bodyPr/>
          <a:lstStyle/>
          <a:p>
            <a:r>
              <a:rPr lang="en-US" dirty="0"/>
              <a:t>Isaiah 1:10-15</a:t>
            </a:r>
          </a:p>
        </p:txBody>
      </p:sp>
    </p:spTree>
    <p:extLst>
      <p:ext uri="{BB962C8B-B14F-4D97-AF65-F5344CB8AC3E}">
        <p14:creationId xmlns:p14="http://schemas.microsoft.com/office/powerpoint/2010/main" val="2959156362"/>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EB9E5-9AD4-2623-9565-56D0EF3591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314E74-37D2-CDB7-C4ED-50681041F42F}"/>
              </a:ext>
            </a:extLst>
          </p:cNvPr>
          <p:cNvSpPr>
            <a:spLocks noGrp="1"/>
          </p:cNvSpPr>
          <p:nvPr>
            <p:ph type="title"/>
          </p:nvPr>
        </p:nvSpPr>
        <p:spPr/>
        <p:txBody>
          <a:bodyPr>
            <a:normAutofit fontScale="90000"/>
          </a:bodyPr>
          <a:lstStyle/>
          <a:p>
            <a:r>
              <a:rPr lang="en-US" dirty="0"/>
              <a:t>God is Disappointed in the</a:t>
            </a:r>
            <a:br>
              <a:rPr lang="en-US" dirty="0"/>
            </a:br>
            <a:r>
              <a:rPr lang="en-US" dirty="0"/>
              <a:t>Number that will be Lost</a:t>
            </a:r>
          </a:p>
        </p:txBody>
      </p:sp>
      <p:sp>
        <p:nvSpPr>
          <p:cNvPr id="3" name="Content Placeholder 2">
            <a:extLst>
              <a:ext uri="{FF2B5EF4-FFF2-40B4-BE49-F238E27FC236}">
                <a16:creationId xmlns:a16="http://schemas.microsoft.com/office/drawing/2014/main" id="{5F3A239C-64EE-EE6A-54A1-BCAD202A7EC5}"/>
              </a:ext>
            </a:extLst>
          </p:cNvPr>
          <p:cNvSpPr>
            <a:spLocks noGrp="1"/>
          </p:cNvSpPr>
          <p:nvPr>
            <p:ph idx="1"/>
          </p:nvPr>
        </p:nvSpPr>
        <p:spPr>
          <a:xfrm>
            <a:off x="1408176" y="2556932"/>
            <a:ext cx="9488421" cy="3318936"/>
          </a:xfrm>
        </p:spPr>
        <p:txBody>
          <a:bodyPr>
            <a:noAutofit/>
          </a:bodyPr>
          <a:lstStyle/>
          <a:p>
            <a:pPr marR="0" algn="l" rtl="0"/>
            <a:r>
              <a:rPr lang="en-US" b="0" i="0" u="none" strike="noStrike" baseline="0" dirty="0">
                <a:solidFill>
                  <a:schemeClr val="accent1">
                    <a:lumMod val="75000"/>
                  </a:schemeClr>
                </a:solidFill>
                <a:latin typeface="Verdana" panose="020B0604030504040204" pitchFamily="34" charset="0"/>
              </a:rPr>
              <a:t>(2Th 1:7)  and to </a:t>
            </a:r>
            <a:r>
              <a:rPr lang="en-US" b="0" i="1" u="none" strike="noStrike" baseline="0" dirty="0">
                <a:solidFill>
                  <a:schemeClr val="accent1">
                    <a:lumMod val="75000"/>
                  </a:schemeClr>
                </a:solidFill>
                <a:latin typeface="Verdana" panose="020B0604030504040204" pitchFamily="34" charset="0"/>
              </a:rPr>
              <a:t>give</a:t>
            </a:r>
            <a:r>
              <a:rPr lang="en-US" b="0" i="0" u="none" strike="noStrike" baseline="0" dirty="0">
                <a:solidFill>
                  <a:schemeClr val="accent1">
                    <a:lumMod val="75000"/>
                  </a:schemeClr>
                </a:solidFill>
                <a:latin typeface="Verdana" panose="020B0604030504040204" pitchFamily="34" charset="0"/>
              </a:rPr>
              <a:t> you who are troubled rest with us when the Lord Jesus is revealed from heaven with His mighty angels,  (8)  in flaming fire taking vengeance on those who do not know God, and on those who do not obey the gospel of our Lord Jesus Christ.  (9)  These shall be punished with everlasting destruction from the presence of the Lord and from the glory of His power,</a:t>
            </a:r>
          </a:p>
        </p:txBody>
      </p:sp>
    </p:spTree>
    <p:extLst>
      <p:ext uri="{BB962C8B-B14F-4D97-AF65-F5344CB8AC3E}">
        <p14:creationId xmlns:p14="http://schemas.microsoft.com/office/powerpoint/2010/main" val="997138039"/>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9416D-567D-DE6E-49E8-896CA5140E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FA6D2-AC6F-1425-99D7-47B27055F81A}"/>
              </a:ext>
            </a:extLst>
          </p:cNvPr>
          <p:cNvSpPr>
            <a:spLocks noGrp="1"/>
          </p:cNvSpPr>
          <p:nvPr>
            <p:ph type="title"/>
          </p:nvPr>
        </p:nvSpPr>
        <p:spPr/>
        <p:txBody>
          <a:bodyPr>
            <a:normAutofit fontScale="90000"/>
          </a:bodyPr>
          <a:lstStyle/>
          <a:p>
            <a:r>
              <a:rPr lang="en-US" dirty="0"/>
              <a:t>God is Disappointed in the</a:t>
            </a:r>
            <a:br>
              <a:rPr lang="en-US" dirty="0"/>
            </a:br>
            <a:r>
              <a:rPr lang="en-US" dirty="0"/>
              <a:t>Number that will be Lost</a:t>
            </a:r>
          </a:p>
        </p:txBody>
      </p:sp>
      <p:sp>
        <p:nvSpPr>
          <p:cNvPr id="3" name="Content Placeholder 2">
            <a:extLst>
              <a:ext uri="{FF2B5EF4-FFF2-40B4-BE49-F238E27FC236}">
                <a16:creationId xmlns:a16="http://schemas.microsoft.com/office/drawing/2014/main" id="{A4DF2A70-C03F-EB26-A090-3B97355E20D1}"/>
              </a:ext>
            </a:extLst>
          </p:cNvPr>
          <p:cNvSpPr>
            <a:spLocks noGrp="1"/>
          </p:cNvSpPr>
          <p:nvPr>
            <p:ph idx="1"/>
          </p:nvPr>
        </p:nvSpPr>
        <p:spPr>
          <a:xfrm>
            <a:off x="1408176" y="2556932"/>
            <a:ext cx="9488421" cy="3318936"/>
          </a:xfrm>
        </p:spPr>
        <p:txBody>
          <a:bodyPr>
            <a:noAutofit/>
          </a:bodyPr>
          <a:lstStyle/>
          <a:p>
            <a:pPr marR="0" algn="l" rtl="0"/>
            <a:r>
              <a:rPr lang="en-US" b="0" i="0" u="none" strike="noStrike" baseline="0" dirty="0">
                <a:solidFill>
                  <a:schemeClr val="accent1">
                    <a:lumMod val="75000"/>
                  </a:schemeClr>
                </a:solidFill>
                <a:latin typeface="Verdana" panose="020B0604030504040204" pitchFamily="34" charset="0"/>
              </a:rPr>
              <a:t>(Mat 7:21)  "Not everyone who says to Me, 'Lord, Lord,' shall enter the kingdom of heaven, but he who does the will of My Father in heaven.</a:t>
            </a:r>
          </a:p>
          <a:p>
            <a:pPr marR="0" algn="l" rtl="0"/>
            <a:r>
              <a:rPr lang="en-US" b="0" i="0" u="none" strike="noStrike" baseline="0" dirty="0">
                <a:solidFill>
                  <a:schemeClr val="accent1">
                    <a:lumMod val="75000"/>
                  </a:schemeClr>
                </a:solidFill>
                <a:latin typeface="Verdana" panose="020B0604030504040204" pitchFamily="34" charset="0"/>
              </a:rPr>
              <a:t>(Mat 7:22)  Many will say to Me in that day, 'Lord, Lord, have we not prophesied in Your name, cast out demons in Your name, and done many wonders in Your name?'</a:t>
            </a:r>
          </a:p>
          <a:p>
            <a:pPr marR="0" algn="l" rtl="0"/>
            <a:r>
              <a:rPr lang="en-US" b="0" i="0" u="none" strike="noStrike" baseline="0" dirty="0">
                <a:solidFill>
                  <a:schemeClr val="accent1">
                    <a:lumMod val="75000"/>
                  </a:schemeClr>
                </a:solidFill>
                <a:latin typeface="Verdana" panose="020B0604030504040204" pitchFamily="34" charset="0"/>
              </a:rPr>
              <a:t>(Mat 7:23)  And then I will declare to them, 'I never knew you; depart from Me, you who practice lawlessness!'</a:t>
            </a:r>
          </a:p>
        </p:txBody>
      </p:sp>
    </p:spTree>
    <p:extLst>
      <p:ext uri="{BB962C8B-B14F-4D97-AF65-F5344CB8AC3E}">
        <p14:creationId xmlns:p14="http://schemas.microsoft.com/office/powerpoint/2010/main" val="2194859587"/>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49603-5B4A-5B8C-293B-6E3161DBD8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B9C595-4E5F-1FE2-4C99-E0F7D76F1B07}"/>
              </a:ext>
            </a:extLst>
          </p:cNvPr>
          <p:cNvSpPr>
            <a:spLocks noGrp="1"/>
          </p:cNvSpPr>
          <p:nvPr>
            <p:ph type="title"/>
          </p:nvPr>
        </p:nvSpPr>
        <p:spPr/>
        <p:txBody>
          <a:bodyPr>
            <a:normAutofit/>
          </a:bodyPr>
          <a:lstStyle/>
          <a:p>
            <a:r>
              <a:rPr lang="en-US" dirty="0"/>
              <a:t>Is God Disappointed in YOU?</a:t>
            </a:r>
          </a:p>
        </p:txBody>
      </p:sp>
      <p:sp>
        <p:nvSpPr>
          <p:cNvPr id="3" name="Content Placeholder 2">
            <a:extLst>
              <a:ext uri="{FF2B5EF4-FFF2-40B4-BE49-F238E27FC236}">
                <a16:creationId xmlns:a16="http://schemas.microsoft.com/office/drawing/2014/main" id="{F4E2BD1B-B781-FC2B-F208-9F3B325F8CE5}"/>
              </a:ext>
            </a:extLst>
          </p:cNvPr>
          <p:cNvSpPr>
            <a:spLocks noGrp="1"/>
          </p:cNvSpPr>
          <p:nvPr>
            <p:ph idx="1"/>
          </p:nvPr>
        </p:nvSpPr>
        <p:spPr>
          <a:xfrm>
            <a:off x="1408176" y="2556932"/>
            <a:ext cx="9488421" cy="3318936"/>
          </a:xfrm>
        </p:spPr>
        <p:txBody>
          <a:bodyPr>
            <a:noAutofit/>
          </a:bodyPr>
          <a:lstStyle/>
          <a:p>
            <a:pPr marR="0" algn="ctr" rtl="0"/>
            <a:r>
              <a:rPr lang="en-US" sz="3600" b="0" i="0" u="none" strike="noStrike" baseline="0" dirty="0">
                <a:solidFill>
                  <a:schemeClr val="accent1">
                    <a:lumMod val="75000"/>
                  </a:schemeClr>
                </a:solidFill>
                <a:latin typeface="Verdana" panose="020B0604030504040204" pitchFamily="34" charset="0"/>
              </a:rPr>
              <a:t>Futile Sacrifices</a:t>
            </a:r>
          </a:p>
          <a:p>
            <a:pPr marR="0" algn="ctr" rtl="0"/>
            <a:r>
              <a:rPr lang="en-US" sz="3600" dirty="0">
                <a:solidFill>
                  <a:schemeClr val="accent1">
                    <a:lumMod val="75000"/>
                  </a:schemeClr>
                </a:solidFill>
                <a:latin typeface="Verdana" panose="020B0604030504040204" pitchFamily="34" charset="0"/>
              </a:rPr>
              <a:t>Disrespect for His Word</a:t>
            </a:r>
            <a:endParaRPr lang="en-US" sz="3600" b="0" i="0" u="none" strike="noStrike" baseline="0" dirty="0">
              <a:solidFill>
                <a:schemeClr val="accent1">
                  <a:lumMod val="75000"/>
                </a:schemeClr>
              </a:solidFill>
              <a:latin typeface="Verdana" panose="020B0604030504040204" pitchFamily="34" charset="0"/>
            </a:endParaRPr>
          </a:p>
          <a:p>
            <a:pPr marR="0" algn="ctr" rtl="0"/>
            <a:r>
              <a:rPr lang="en-US" sz="3600" dirty="0">
                <a:solidFill>
                  <a:schemeClr val="accent1">
                    <a:lumMod val="75000"/>
                  </a:schemeClr>
                </a:solidFill>
                <a:latin typeface="Verdana" panose="020B0604030504040204" pitchFamily="34" charset="0"/>
              </a:rPr>
              <a:t>Indifference</a:t>
            </a:r>
          </a:p>
          <a:p>
            <a:pPr marR="0" algn="ctr" rtl="0"/>
            <a:r>
              <a:rPr lang="en-US" sz="3600" b="0" i="0" u="none" strike="noStrike" baseline="0" dirty="0">
                <a:solidFill>
                  <a:schemeClr val="accent1">
                    <a:lumMod val="75000"/>
                  </a:schemeClr>
                </a:solidFill>
                <a:latin typeface="Verdana" panose="020B0604030504040204" pitchFamily="34" charset="0"/>
              </a:rPr>
              <a:t>Number that will be lost</a:t>
            </a:r>
          </a:p>
        </p:txBody>
      </p:sp>
    </p:spTree>
    <p:extLst>
      <p:ext uri="{BB962C8B-B14F-4D97-AF65-F5344CB8AC3E}">
        <p14:creationId xmlns:p14="http://schemas.microsoft.com/office/powerpoint/2010/main" val="2767364554"/>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07A40-FAD0-E7FE-712A-565226D38F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81F05C-F05E-8C4C-46DC-47B4A9D8BDE1}"/>
              </a:ext>
            </a:extLst>
          </p:cNvPr>
          <p:cNvSpPr>
            <a:spLocks noGrp="1"/>
          </p:cNvSpPr>
          <p:nvPr>
            <p:ph type="title"/>
          </p:nvPr>
        </p:nvSpPr>
        <p:spPr/>
        <p:txBody>
          <a:bodyPr/>
          <a:lstStyle/>
          <a:p>
            <a:r>
              <a:rPr lang="en-US" dirty="0"/>
              <a:t>Isaiah 1:10-15</a:t>
            </a:r>
          </a:p>
        </p:txBody>
      </p:sp>
      <p:sp>
        <p:nvSpPr>
          <p:cNvPr id="3" name="Content Placeholder 2">
            <a:extLst>
              <a:ext uri="{FF2B5EF4-FFF2-40B4-BE49-F238E27FC236}">
                <a16:creationId xmlns:a16="http://schemas.microsoft.com/office/drawing/2014/main" id="{A1A0602F-346F-38C3-3975-0A7072A84E54}"/>
              </a:ext>
            </a:extLst>
          </p:cNvPr>
          <p:cNvSpPr>
            <a:spLocks noGrp="1"/>
          </p:cNvSpPr>
          <p:nvPr>
            <p:ph idx="1"/>
          </p:nvPr>
        </p:nvSpPr>
        <p:spPr>
          <a:xfrm>
            <a:off x="1408176" y="2556932"/>
            <a:ext cx="9488421" cy="3318936"/>
          </a:xfrm>
        </p:spPr>
        <p:txBody>
          <a:bodyPr>
            <a:normAutofit/>
          </a:bodyPr>
          <a:lstStyle/>
          <a:p>
            <a:pPr marR="0" algn="l" rtl="0"/>
            <a:r>
              <a:rPr lang="en-US" b="0" i="0" u="none" strike="noStrike" baseline="0" dirty="0">
                <a:solidFill>
                  <a:schemeClr val="accent1">
                    <a:lumMod val="75000"/>
                  </a:schemeClr>
                </a:solidFill>
                <a:latin typeface="Verdana" panose="020B0604030504040204" pitchFamily="34" charset="0"/>
              </a:rPr>
              <a:t>(</a:t>
            </a:r>
            <a:r>
              <a:rPr lang="en-US" dirty="0">
                <a:solidFill>
                  <a:schemeClr val="accent1">
                    <a:lumMod val="75000"/>
                  </a:schemeClr>
                </a:solidFill>
                <a:latin typeface="Verdana" panose="020B0604030504040204" pitchFamily="34" charset="0"/>
              </a:rPr>
              <a:t>10)  </a:t>
            </a:r>
            <a:r>
              <a:rPr lang="en-US" b="0" i="0" u="none" strike="noStrike" baseline="0" dirty="0">
                <a:solidFill>
                  <a:schemeClr val="accent1">
                    <a:lumMod val="75000"/>
                  </a:schemeClr>
                </a:solidFill>
                <a:latin typeface="Verdana" panose="020B0604030504040204" pitchFamily="34" charset="0"/>
              </a:rPr>
              <a:t>Hear the word of the LORD, You rulers of Sodom; Give ear to the law of our God, You people of Gomorrah:  (11)  "To what purpose </a:t>
            </a:r>
            <a:r>
              <a:rPr lang="en-US" b="0" i="1" u="none" strike="noStrike" baseline="0" dirty="0">
                <a:solidFill>
                  <a:schemeClr val="accent1">
                    <a:lumMod val="75000"/>
                  </a:schemeClr>
                </a:solidFill>
                <a:latin typeface="Verdana" panose="020B0604030504040204" pitchFamily="34" charset="0"/>
              </a:rPr>
              <a:t>is</a:t>
            </a:r>
            <a:r>
              <a:rPr lang="en-US" b="0" i="0" u="none" strike="noStrike" baseline="0" dirty="0">
                <a:solidFill>
                  <a:schemeClr val="accent1">
                    <a:lumMod val="75000"/>
                  </a:schemeClr>
                </a:solidFill>
                <a:latin typeface="Verdana" panose="020B0604030504040204" pitchFamily="34" charset="0"/>
              </a:rPr>
              <a:t> the multitude of your sacrifices to Me?" Says the LORD. "I have had enough of burnt offerings of rams And the fat of fed cattle. I do not delight in the blood of bulls, Or of lambs or goats.  (12)  "When you come to appear before Me, Who has required this from your hand, To trample My courts? </a:t>
            </a:r>
            <a:endParaRPr lang="en-US" dirty="0"/>
          </a:p>
        </p:txBody>
      </p:sp>
    </p:spTree>
    <p:extLst>
      <p:ext uri="{BB962C8B-B14F-4D97-AF65-F5344CB8AC3E}">
        <p14:creationId xmlns:p14="http://schemas.microsoft.com/office/powerpoint/2010/main" val="130908118"/>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9CDA1-43C3-E6FC-8332-BD42758D5F52}"/>
              </a:ext>
            </a:extLst>
          </p:cNvPr>
          <p:cNvSpPr>
            <a:spLocks noGrp="1"/>
          </p:cNvSpPr>
          <p:nvPr>
            <p:ph type="title"/>
          </p:nvPr>
        </p:nvSpPr>
        <p:spPr/>
        <p:txBody>
          <a:bodyPr/>
          <a:lstStyle/>
          <a:p>
            <a:r>
              <a:rPr lang="en-US" dirty="0"/>
              <a:t>Isaiah 1:10-15</a:t>
            </a:r>
          </a:p>
        </p:txBody>
      </p:sp>
      <p:sp>
        <p:nvSpPr>
          <p:cNvPr id="3" name="Content Placeholder 2">
            <a:extLst>
              <a:ext uri="{FF2B5EF4-FFF2-40B4-BE49-F238E27FC236}">
                <a16:creationId xmlns:a16="http://schemas.microsoft.com/office/drawing/2014/main" id="{AF4F7C99-8904-5891-1487-F4C022F23C83}"/>
              </a:ext>
            </a:extLst>
          </p:cNvPr>
          <p:cNvSpPr>
            <a:spLocks noGrp="1"/>
          </p:cNvSpPr>
          <p:nvPr>
            <p:ph idx="1"/>
          </p:nvPr>
        </p:nvSpPr>
        <p:spPr>
          <a:xfrm>
            <a:off x="1408176" y="2556932"/>
            <a:ext cx="9488421" cy="3318936"/>
          </a:xfrm>
        </p:spPr>
        <p:txBody>
          <a:bodyPr>
            <a:normAutofit lnSpcReduction="10000"/>
          </a:bodyPr>
          <a:lstStyle/>
          <a:p>
            <a:pPr marR="0" algn="l" rtl="0"/>
            <a:r>
              <a:rPr lang="en-US" b="0" i="0" u="none" strike="noStrike" baseline="0" dirty="0">
                <a:solidFill>
                  <a:schemeClr val="accent1">
                    <a:lumMod val="75000"/>
                  </a:schemeClr>
                </a:solidFill>
                <a:latin typeface="Verdana" panose="020B0604030504040204" pitchFamily="34" charset="0"/>
              </a:rPr>
              <a:t>(13)  Bring no more </a:t>
            </a:r>
            <a:r>
              <a:rPr lang="en-US" b="0" i="0" strike="noStrike" baseline="0" dirty="0">
                <a:solidFill>
                  <a:schemeClr val="accent1">
                    <a:lumMod val="75000"/>
                  </a:schemeClr>
                </a:solidFill>
                <a:latin typeface="Verdana" panose="020B0604030504040204" pitchFamily="34" charset="0"/>
              </a:rPr>
              <a:t>futile sacrifices</a:t>
            </a:r>
            <a:r>
              <a:rPr lang="en-US" b="0" i="0" u="none" strike="noStrike" baseline="0" dirty="0">
                <a:solidFill>
                  <a:schemeClr val="accent1">
                    <a:lumMod val="75000"/>
                  </a:schemeClr>
                </a:solidFill>
                <a:latin typeface="Verdana" panose="020B0604030504040204" pitchFamily="34" charset="0"/>
              </a:rPr>
              <a:t>; Incense is an abomination to Me. The New Moons, the Sabbaths, and the calling of assemblies—I cannot endure iniquity and the sacred meeting.  (14)  Your New Moons and your appointed feasts My soul hates; They are a trouble to Me, I am weary of bearing </a:t>
            </a:r>
            <a:r>
              <a:rPr lang="en-US" b="0" i="1" u="none" strike="noStrike" baseline="0" dirty="0">
                <a:solidFill>
                  <a:schemeClr val="accent1">
                    <a:lumMod val="75000"/>
                  </a:schemeClr>
                </a:solidFill>
                <a:latin typeface="Verdana" panose="020B0604030504040204" pitchFamily="34" charset="0"/>
              </a:rPr>
              <a:t>them.  </a:t>
            </a:r>
            <a:r>
              <a:rPr lang="en-US" b="0" i="0" u="none" strike="noStrike" baseline="0" dirty="0">
                <a:solidFill>
                  <a:schemeClr val="accent1">
                    <a:lumMod val="75000"/>
                  </a:schemeClr>
                </a:solidFill>
                <a:latin typeface="Verdana" panose="020B0604030504040204" pitchFamily="34" charset="0"/>
              </a:rPr>
              <a:t>(15)  When you spread out your hands, I will hide My eyes from you; Even though you make many prayers, I will not hear. Your hands are full of blood.</a:t>
            </a:r>
          </a:p>
          <a:p>
            <a:endParaRPr lang="en-US" dirty="0"/>
          </a:p>
        </p:txBody>
      </p:sp>
    </p:spTree>
    <p:extLst>
      <p:ext uri="{BB962C8B-B14F-4D97-AF65-F5344CB8AC3E}">
        <p14:creationId xmlns:p14="http://schemas.microsoft.com/office/powerpoint/2010/main" val="3992397185"/>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8ACBF-6AF3-CF7C-19A0-7877BC0FB5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E8A675-1132-B61A-FA31-D4FF7404250D}"/>
              </a:ext>
            </a:extLst>
          </p:cNvPr>
          <p:cNvSpPr>
            <a:spLocks noGrp="1"/>
          </p:cNvSpPr>
          <p:nvPr>
            <p:ph type="title"/>
          </p:nvPr>
        </p:nvSpPr>
        <p:spPr/>
        <p:txBody>
          <a:bodyPr>
            <a:normAutofit fontScale="90000"/>
          </a:bodyPr>
          <a:lstStyle/>
          <a:p>
            <a:r>
              <a:rPr lang="en-US" dirty="0"/>
              <a:t>God is Disappointed in our</a:t>
            </a:r>
            <a:br>
              <a:rPr lang="en-US" dirty="0"/>
            </a:br>
            <a:r>
              <a:rPr lang="en-US" dirty="0"/>
              <a:t>Futile Sacrifices</a:t>
            </a:r>
          </a:p>
        </p:txBody>
      </p:sp>
      <p:sp>
        <p:nvSpPr>
          <p:cNvPr id="3" name="Content Placeholder 2">
            <a:extLst>
              <a:ext uri="{FF2B5EF4-FFF2-40B4-BE49-F238E27FC236}">
                <a16:creationId xmlns:a16="http://schemas.microsoft.com/office/drawing/2014/main" id="{9068F20B-E50F-A15C-38CF-CF03D2A6B9D5}"/>
              </a:ext>
            </a:extLst>
          </p:cNvPr>
          <p:cNvSpPr>
            <a:spLocks noGrp="1"/>
          </p:cNvSpPr>
          <p:nvPr>
            <p:ph idx="1"/>
          </p:nvPr>
        </p:nvSpPr>
        <p:spPr>
          <a:xfrm>
            <a:off x="1408176" y="2556932"/>
            <a:ext cx="9488421" cy="3318936"/>
          </a:xfrm>
        </p:spPr>
        <p:txBody>
          <a:bodyPr>
            <a:normAutofit fontScale="92500" lnSpcReduction="10000"/>
          </a:bodyPr>
          <a:lstStyle/>
          <a:p>
            <a:pPr marR="0" algn="l" rtl="0"/>
            <a:r>
              <a:rPr lang="en-US" b="0" i="0" u="none" strike="noStrike" baseline="0" dirty="0">
                <a:solidFill>
                  <a:schemeClr val="accent1">
                    <a:lumMod val="75000"/>
                  </a:schemeClr>
                </a:solidFill>
                <a:latin typeface="Verdana" panose="020B0604030504040204" pitchFamily="34" charset="0"/>
              </a:rPr>
              <a:t>(Notice vs. 13)  Bring no more </a:t>
            </a:r>
            <a:r>
              <a:rPr lang="en-US" b="0" i="0" u="sng" strike="noStrike" baseline="0" dirty="0">
                <a:solidFill>
                  <a:schemeClr val="accent1">
                    <a:lumMod val="75000"/>
                  </a:schemeClr>
                </a:solidFill>
                <a:latin typeface="Verdana" panose="020B0604030504040204" pitchFamily="34" charset="0"/>
              </a:rPr>
              <a:t>futile sacrifices</a:t>
            </a:r>
            <a:r>
              <a:rPr lang="en-US" b="0" i="0" u="none" strike="noStrike" baseline="0" dirty="0">
                <a:solidFill>
                  <a:schemeClr val="accent1">
                    <a:lumMod val="75000"/>
                  </a:schemeClr>
                </a:solidFill>
                <a:latin typeface="Verdana" panose="020B0604030504040204" pitchFamily="34" charset="0"/>
              </a:rPr>
              <a:t>; Incense is an abomination to Me. The New Moons, the Sabbaths, and the calling of assemblies—I cannot endure iniquity and the sacred meeting.</a:t>
            </a:r>
          </a:p>
          <a:p>
            <a:pPr marR="0" algn="l" rtl="0"/>
            <a:r>
              <a:rPr lang="en-US" b="0" i="0" u="none" strike="noStrike" baseline="0" dirty="0">
                <a:solidFill>
                  <a:schemeClr val="accent1">
                    <a:lumMod val="75000"/>
                  </a:schemeClr>
                </a:solidFill>
                <a:latin typeface="Verdana" panose="020B0604030504040204" pitchFamily="34" charset="0"/>
              </a:rPr>
              <a:t>(Mat 15:8)  'THESE PEOPLE DRAW NEAR TO ME WITH THEIR MOUTH, AND HONOR ME WITH THEIR LIPS, BUT THEIR HEART IS FAR FROM ME.</a:t>
            </a:r>
          </a:p>
          <a:p>
            <a:pPr marR="0" algn="l" rtl="0"/>
            <a:r>
              <a:rPr lang="en-US" b="0" i="0" u="none" strike="noStrike" baseline="0" dirty="0">
                <a:solidFill>
                  <a:schemeClr val="accent1">
                    <a:lumMod val="75000"/>
                  </a:schemeClr>
                </a:solidFill>
                <a:latin typeface="Verdana" panose="020B0604030504040204" pitchFamily="34" charset="0"/>
              </a:rPr>
              <a:t>(Mat 15:9)  AND IN VAIN THEY WORSHIP ME, TEACHING AS DOCTRINES THE COMMANDMENTS OF MEN.' "</a:t>
            </a:r>
          </a:p>
          <a:p>
            <a:pPr marR="0" algn="l" rtl="0"/>
            <a:endParaRPr lang="en-US" dirty="0"/>
          </a:p>
        </p:txBody>
      </p:sp>
    </p:spTree>
    <p:extLst>
      <p:ext uri="{BB962C8B-B14F-4D97-AF65-F5344CB8AC3E}">
        <p14:creationId xmlns:p14="http://schemas.microsoft.com/office/powerpoint/2010/main" val="3640767987"/>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BA78C-BEC5-063D-1417-5482AE7D81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A03BAF-6B2D-6B3E-E4E7-45BE4504891E}"/>
              </a:ext>
            </a:extLst>
          </p:cNvPr>
          <p:cNvSpPr>
            <a:spLocks noGrp="1"/>
          </p:cNvSpPr>
          <p:nvPr>
            <p:ph type="title"/>
          </p:nvPr>
        </p:nvSpPr>
        <p:spPr/>
        <p:txBody>
          <a:bodyPr>
            <a:normAutofit fontScale="90000"/>
          </a:bodyPr>
          <a:lstStyle/>
          <a:p>
            <a:r>
              <a:rPr lang="en-US" dirty="0"/>
              <a:t>God is Disappointed in our</a:t>
            </a:r>
            <a:br>
              <a:rPr lang="en-US" dirty="0"/>
            </a:br>
            <a:r>
              <a:rPr lang="en-US" dirty="0"/>
              <a:t>Futile Sacrifices</a:t>
            </a:r>
          </a:p>
        </p:txBody>
      </p:sp>
      <p:sp>
        <p:nvSpPr>
          <p:cNvPr id="3" name="Content Placeholder 2">
            <a:extLst>
              <a:ext uri="{FF2B5EF4-FFF2-40B4-BE49-F238E27FC236}">
                <a16:creationId xmlns:a16="http://schemas.microsoft.com/office/drawing/2014/main" id="{A6931351-4C39-A893-7503-7D62C56D5459}"/>
              </a:ext>
            </a:extLst>
          </p:cNvPr>
          <p:cNvSpPr>
            <a:spLocks noGrp="1"/>
          </p:cNvSpPr>
          <p:nvPr>
            <p:ph idx="1"/>
          </p:nvPr>
        </p:nvSpPr>
        <p:spPr>
          <a:xfrm>
            <a:off x="1408176" y="2556932"/>
            <a:ext cx="9488421" cy="3318936"/>
          </a:xfrm>
        </p:spPr>
        <p:txBody>
          <a:bodyPr>
            <a:normAutofit/>
          </a:bodyPr>
          <a:lstStyle/>
          <a:p>
            <a:pPr marR="0" algn="l" rtl="0"/>
            <a:r>
              <a:rPr lang="en-US" b="0" i="0" u="none" strike="noStrike" baseline="0" dirty="0">
                <a:solidFill>
                  <a:schemeClr val="accent1">
                    <a:lumMod val="75000"/>
                  </a:schemeClr>
                </a:solidFill>
                <a:latin typeface="Verdana" panose="020B0604030504040204" pitchFamily="34" charset="0"/>
              </a:rPr>
              <a:t>(Luk 11:38)  When the Pharisee saw </a:t>
            </a:r>
            <a:r>
              <a:rPr lang="en-US" b="0" i="1" u="none" strike="noStrike" baseline="0" dirty="0">
                <a:solidFill>
                  <a:schemeClr val="accent1">
                    <a:lumMod val="75000"/>
                  </a:schemeClr>
                </a:solidFill>
                <a:latin typeface="Verdana" panose="020B0604030504040204" pitchFamily="34" charset="0"/>
              </a:rPr>
              <a:t>it,</a:t>
            </a:r>
            <a:r>
              <a:rPr lang="en-US" b="0" i="0" u="none" strike="noStrike" baseline="0" dirty="0">
                <a:solidFill>
                  <a:schemeClr val="accent1">
                    <a:lumMod val="75000"/>
                  </a:schemeClr>
                </a:solidFill>
                <a:latin typeface="Verdana" panose="020B0604030504040204" pitchFamily="34" charset="0"/>
              </a:rPr>
              <a:t> he marveled that He had not first washed before dinner.</a:t>
            </a:r>
          </a:p>
          <a:p>
            <a:pPr marR="0" algn="l" rtl="0"/>
            <a:r>
              <a:rPr lang="en-US" b="0" i="0" u="none" strike="noStrike" baseline="0" dirty="0">
                <a:solidFill>
                  <a:schemeClr val="accent1">
                    <a:lumMod val="75000"/>
                  </a:schemeClr>
                </a:solidFill>
                <a:latin typeface="Verdana" panose="020B0604030504040204" pitchFamily="34" charset="0"/>
              </a:rPr>
              <a:t>(Luk 11:39)  Then the Lord said to him, "Now you Pharisees make the outside of the cup and dish clean, but your inward part is full of greed and wickedness.</a:t>
            </a:r>
          </a:p>
          <a:p>
            <a:pPr marR="0" algn="l" rtl="0"/>
            <a:r>
              <a:rPr lang="en-US" b="0" i="0" u="none" strike="noStrike" baseline="0" dirty="0">
                <a:solidFill>
                  <a:schemeClr val="accent1">
                    <a:lumMod val="75000"/>
                  </a:schemeClr>
                </a:solidFill>
                <a:latin typeface="Verdana" panose="020B0604030504040204" pitchFamily="34" charset="0"/>
              </a:rPr>
              <a:t>(Luk 11:40)  Foolish ones! Did not He who made the outside make the inside also?</a:t>
            </a:r>
          </a:p>
          <a:p>
            <a:pPr marR="0" algn="l" rtl="0"/>
            <a:endParaRPr lang="en-US" dirty="0"/>
          </a:p>
        </p:txBody>
      </p:sp>
    </p:spTree>
    <p:extLst>
      <p:ext uri="{BB962C8B-B14F-4D97-AF65-F5344CB8AC3E}">
        <p14:creationId xmlns:p14="http://schemas.microsoft.com/office/powerpoint/2010/main" val="2438016790"/>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E5D9E-806F-01AF-2959-4E803F2367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6042BD-B78D-BDF7-1BAB-FD775ECE71E8}"/>
              </a:ext>
            </a:extLst>
          </p:cNvPr>
          <p:cNvSpPr>
            <a:spLocks noGrp="1"/>
          </p:cNvSpPr>
          <p:nvPr>
            <p:ph type="title"/>
          </p:nvPr>
        </p:nvSpPr>
        <p:spPr/>
        <p:txBody>
          <a:bodyPr>
            <a:normAutofit fontScale="90000"/>
          </a:bodyPr>
          <a:lstStyle/>
          <a:p>
            <a:r>
              <a:rPr lang="en-US" dirty="0"/>
              <a:t>God is Disappointed in our</a:t>
            </a:r>
            <a:br>
              <a:rPr lang="en-US" dirty="0"/>
            </a:br>
            <a:r>
              <a:rPr lang="en-US" dirty="0"/>
              <a:t>Disrespect for His Word</a:t>
            </a:r>
          </a:p>
        </p:txBody>
      </p:sp>
      <p:sp>
        <p:nvSpPr>
          <p:cNvPr id="3" name="Content Placeholder 2">
            <a:extLst>
              <a:ext uri="{FF2B5EF4-FFF2-40B4-BE49-F238E27FC236}">
                <a16:creationId xmlns:a16="http://schemas.microsoft.com/office/drawing/2014/main" id="{73A97399-D649-BE6F-0393-EF05CB7B031C}"/>
              </a:ext>
            </a:extLst>
          </p:cNvPr>
          <p:cNvSpPr>
            <a:spLocks noGrp="1"/>
          </p:cNvSpPr>
          <p:nvPr>
            <p:ph idx="1"/>
          </p:nvPr>
        </p:nvSpPr>
        <p:spPr>
          <a:xfrm>
            <a:off x="1408176" y="2556932"/>
            <a:ext cx="9488421" cy="3318936"/>
          </a:xfrm>
        </p:spPr>
        <p:txBody>
          <a:bodyPr>
            <a:normAutofit lnSpcReduction="10000"/>
          </a:bodyPr>
          <a:lstStyle/>
          <a:p>
            <a:pPr marR="0" algn="l" rtl="0"/>
            <a:r>
              <a:rPr lang="en-US" b="0" i="0" u="none" strike="noStrike" baseline="0" dirty="0">
                <a:solidFill>
                  <a:schemeClr val="accent1">
                    <a:lumMod val="75000"/>
                  </a:schemeClr>
                </a:solidFill>
                <a:latin typeface="Verdana" panose="020B0604030504040204" pitchFamily="34" charset="0"/>
              </a:rPr>
              <a:t>(Jas 1:21)  Therefore lay aside all filthiness and overflow of wickedness, and receive with meekness the implanted word, which is able to save your souls.</a:t>
            </a:r>
          </a:p>
          <a:p>
            <a:pPr marR="0" algn="l" rtl="0"/>
            <a:r>
              <a:rPr lang="en-US" b="0" i="0" u="none" strike="noStrike" baseline="0" dirty="0">
                <a:solidFill>
                  <a:schemeClr val="accent1">
                    <a:lumMod val="75000"/>
                  </a:schemeClr>
                </a:solidFill>
                <a:latin typeface="Verdana" panose="020B0604030504040204" pitchFamily="34" charset="0"/>
              </a:rPr>
              <a:t>(Jas 1:22)  But be doers of the word, and </a:t>
            </a:r>
            <a:r>
              <a:rPr lang="en-US" b="1" i="0" u="sng" strike="noStrike" baseline="0" dirty="0">
                <a:solidFill>
                  <a:schemeClr val="accent1">
                    <a:lumMod val="75000"/>
                  </a:schemeClr>
                </a:solidFill>
                <a:latin typeface="Verdana" panose="020B0604030504040204" pitchFamily="34" charset="0"/>
              </a:rPr>
              <a:t>not hearers only</a:t>
            </a:r>
            <a:r>
              <a:rPr lang="en-US" b="0" i="0" u="none" strike="noStrike" baseline="0" dirty="0">
                <a:solidFill>
                  <a:schemeClr val="accent1">
                    <a:lumMod val="75000"/>
                  </a:schemeClr>
                </a:solidFill>
                <a:latin typeface="Verdana" panose="020B0604030504040204" pitchFamily="34" charset="0"/>
              </a:rPr>
              <a:t>, deceiving yourselves.</a:t>
            </a:r>
          </a:p>
          <a:p>
            <a:pPr marR="0" algn="l" rtl="0"/>
            <a:endParaRPr lang="en-US" dirty="0">
              <a:solidFill>
                <a:schemeClr val="accent1">
                  <a:lumMod val="75000"/>
                </a:schemeClr>
              </a:solidFill>
              <a:latin typeface="Verdana" panose="020B0604030504040204" pitchFamily="34" charset="0"/>
            </a:endParaRPr>
          </a:p>
          <a:p>
            <a:r>
              <a:rPr lang="en-US" b="0" i="0" u="none" strike="noStrike" baseline="0" dirty="0">
                <a:solidFill>
                  <a:schemeClr val="accent1">
                    <a:lumMod val="75000"/>
                  </a:schemeClr>
                </a:solidFill>
                <a:latin typeface="Verdana" panose="020B0604030504040204" pitchFamily="34" charset="0"/>
              </a:rPr>
              <a:t>(2Pe 1:20)  knowing this first, that no prophecy of Scripture is of any private interpretation,</a:t>
            </a:r>
          </a:p>
        </p:txBody>
      </p:sp>
    </p:spTree>
    <p:extLst>
      <p:ext uri="{BB962C8B-B14F-4D97-AF65-F5344CB8AC3E}">
        <p14:creationId xmlns:p14="http://schemas.microsoft.com/office/powerpoint/2010/main" val="2013936588"/>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42B04-1628-64B0-AEB1-2C094BBE0C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957EC1-CD56-1960-1E4A-B13929DE441D}"/>
              </a:ext>
            </a:extLst>
          </p:cNvPr>
          <p:cNvSpPr>
            <a:spLocks noGrp="1"/>
          </p:cNvSpPr>
          <p:nvPr>
            <p:ph type="title"/>
          </p:nvPr>
        </p:nvSpPr>
        <p:spPr/>
        <p:txBody>
          <a:bodyPr>
            <a:normAutofit fontScale="90000"/>
          </a:bodyPr>
          <a:lstStyle/>
          <a:p>
            <a:r>
              <a:rPr lang="en-US" dirty="0"/>
              <a:t>God is Disappointed in our</a:t>
            </a:r>
            <a:br>
              <a:rPr lang="en-US" dirty="0"/>
            </a:br>
            <a:r>
              <a:rPr lang="en-US" dirty="0"/>
              <a:t>Disrespect for His Word</a:t>
            </a:r>
          </a:p>
        </p:txBody>
      </p:sp>
      <p:sp>
        <p:nvSpPr>
          <p:cNvPr id="3" name="Content Placeholder 2">
            <a:extLst>
              <a:ext uri="{FF2B5EF4-FFF2-40B4-BE49-F238E27FC236}">
                <a16:creationId xmlns:a16="http://schemas.microsoft.com/office/drawing/2014/main" id="{1DDB014F-684E-8924-C834-A1D329B2631E}"/>
              </a:ext>
            </a:extLst>
          </p:cNvPr>
          <p:cNvSpPr>
            <a:spLocks noGrp="1"/>
          </p:cNvSpPr>
          <p:nvPr>
            <p:ph idx="1"/>
          </p:nvPr>
        </p:nvSpPr>
        <p:spPr>
          <a:xfrm>
            <a:off x="1408176" y="2556932"/>
            <a:ext cx="9488421" cy="3318936"/>
          </a:xfrm>
        </p:spPr>
        <p:txBody>
          <a:bodyPr>
            <a:normAutofit/>
          </a:bodyPr>
          <a:lstStyle/>
          <a:p>
            <a:pPr marR="0" algn="l" rtl="0"/>
            <a:r>
              <a:rPr lang="en-US" b="0" i="0" u="none" strike="noStrike" baseline="0" dirty="0">
                <a:solidFill>
                  <a:schemeClr val="accent1">
                    <a:lumMod val="75000"/>
                  </a:schemeClr>
                </a:solidFill>
                <a:latin typeface="Verdana" panose="020B0604030504040204" pitchFamily="34" charset="0"/>
              </a:rPr>
              <a:t>(2Ti 3:16)  All Scripture </a:t>
            </a:r>
            <a:r>
              <a:rPr lang="en-US" b="0" i="1" u="none" strike="noStrike" baseline="0" dirty="0">
                <a:solidFill>
                  <a:schemeClr val="accent1">
                    <a:lumMod val="75000"/>
                  </a:schemeClr>
                </a:solidFill>
                <a:latin typeface="Verdana" panose="020B0604030504040204" pitchFamily="34" charset="0"/>
              </a:rPr>
              <a:t>is</a:t>
            </a:r>
            <a:r>
              <a:rPr lang="en-US" b="0" i="0" u="none" strike="noStrike" baseline="0" dirty="0">
                <a:solidFill>
                  <a:schemeClr val="accent1">
                    <a:lumMod val="75000"/>
                  </a:schemeClr>
                </a:solidFill>
                <a:latin typeface="Verdana" panose="020B0604030504040204" pitchFamily="34" charset="0"/>
              </a:rPr>
              <a:t> given by inspiration of God, and </a:t>
            </a:r>
            <a:r>
              <a:rPr lang="en-US" b="0" i="1" u="none" strike="noStrike" baseline="0" dirty="0">
                <a:solidFill>
                  <a:schemeClr val="accent1">
                    <a:lumMod val="75000"/>
                  </a:schemeClr>
                </a:solidFill>
                <a:latin typeface="Verdana" panose="020B0604030504040204" pitchFamily="34" charset="0"/>
              </a:rPr>
              <a:t>is</a:t>
            </a:r>
            <a:r>
              <a:rPr lang="en-US" b="0" i="0" u="none" strike="noStrike" baseline="0" dirty="0">
                <a:solidFill>
                  <a:schemeClr val="accent1">
                    <a:lumMod val="75000"/>
                  </a:schemeClr>
                </a:solidFill>
                <a:latin typeface="Verdana" panose="020B0604030504040204" pitchFamily="34" charset="0"/>
              </a:rPr>
              <a:t> profitable for doctrine, for reproof, for correction, for instruction in righteousness,  (17)  that the man of God may be complete, thoroughly equipped for every good work.</a:t>
            </a:r>
            <a:endParaRPr lang="en-US" dirty="0">
              <a:solidFill>
                <a:schemeClr val="accent1">
                  <a:lumMod val="75000"/>
                </a:schemeClr>
              </a:solidFill>
              <a:latin typeface="Verdana" panose="020B0604030504040204" pitchFamily="34" charset="0"/>
            </a:endParaRPr>
          </a:p>
          <a:p>
            <a:r>
              <a:rPr lang="en-US" b="0" i="0" u="none" strike="noStrike" baseline="0" dirty="0">
                <a:solidFill>
                  <a:schemeClr val="accent1">
                    <a:lumMod val="75000"/>
                  </a:schemeClr>
                </a:solidFill>
                <a:latin typeface="Verdana" panose="020B0604030504040204" pitchFamily="34" charset="0"/>
              </a:rPr>
              <a:t>(Joh 5:39)  You search the Scriptures, for in them you think you have eternal life; and these are they which testify of Me.</a:t>
            </a:r>
          </a:p>
        </p:txBody>
      </p:sp>
    </p:spTree>
    <p:extLst>
      <p:ext uri="{BB962C8B-B14F-4D97-AF65-F5344CB8AC3E}">
        <p14:creationId xmlns:p14="http://schemas.microsoft.com/office/powerpoint/2010/main" val="1120070355"/>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17A8F-2165-0D68-14FB-6270E01899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3693A9-8634-9061-3BD0-06B823203179}"/>
              </a:ext>
            </a:extLst>
          </p:cNvPr>
          <p:cNvSpPr>
            <a:spLocks noGrp="1"/>
          </p:cNvSpPr>
          <p:nvPr>
            <p:ph type="title"/>
          </p:nvPr>
        </p:nvSpPr>
        <p:spPr/>
        <p:txBody>
          <a:bodyPr>
            <a:normAutofit fontScale="90000"/>
          </a:bodyPr>
          <a:lstStyle/>
          <a:p>
            <a:r>
              <a:rPr lang="en-US" dirty="0"/>
              <a:t>God is Disappointed in our</a:t>
            </a:r>
            <a:br>
              <a:rPr lang="en-US" dirty="0"/>
            </a:br>
            <a:r>
              <a:rPr lang="en-US" dirty="0"/>
              <a:t>Indifference</a:t>
            </a:r>
          </a:p>
        </p:txBody>
      </p:sp>
      <p:sp>
        <p:nvSpPr>
          <p:cNvPr id="3" name="Content Placeholder 2">
            <a:extLst>
              <a:ext uri="{FF2B5EF4-FFF2-40B4-BE49-F238E27FC236}">
                <a16:creationId xmlns:a16="http://schemas.microsoft.com/office/drawing/2014/main" id="{C8EA4B95-E53B-D83E-D1ED-2A998BED24C6}"/>
              </a:ext>
            </a:extLst>
          </p:cNvPr>
          <p:cNvSpPr>
            <a:spLocks noGrp="1"/>
          </p:cNvSpPr>
          <p:nvPr>
            <p:ph idx="1"/>
          </p:nvPr>
        </p:nvSpPr>
        <p:spPr>
          <a:xfrm>
            <a:off x="1408176" y="2556932"/>
            <a:ext cx="9488421" cy="3318936"/>
          </a:xfrm>
        </p:spPr>
        <p:txBody>
          <a:bodyPr>
            <a:normAutofit/>
          </a:bodyPr>
          <a:lstStyle/>
          <a:p>
            <a:pPr marR="0" algn="l" rtl="0"/>
            <a:r>
              <a:rPr lang="en-US" b="0" i="0" u="none" strike="noStrike" baseline="0" dirty="0">
                <a:solidFill>
                  <a:schemeClr val="accent1">
                    <a:lumMod val="75000"/>
                  </a:schemeClr>
                </a:solidFill>
                <a:latin typeface="Verdana" panose="020B0604030504040204" pitchFamily="34" charset="0"/>
              </a:rPr>
              <a:t>(Joh 20:30)  And truly Jesus did many other signs in the presence of His disciples, which are not written in this book;</a:t>
            </a:r>
          </a:p>
          <a:p>
            <a:pPr marR="0" algn="l" rtl="0"/>
            <a:r>
              <a:rPr lang="en-US" b="0" i="0" u="none" strike="noStrike" baseline="0" dirty="0">
                <a:solidFill>
                  <a:schemeClr val="accent1">
                    <a:lumMod val="75000"/>
                  </a:schemeClr>
                </a:solidFill>
                <a:latin typeface="Verdana" panose="020B0604030504040204" pitchFamily="34" charset="0"/>
              </a:rPr>
              <a:t>(Joh 20:31)  but these are written that you may believe that Jesus is the Christ, the Son of God, and that believing you may have life in His name.</a:t>
            </a:r>
          </a:p>
          <a:p>
            <a:pPr marR="0" algn="l" rtl="0"/>
            <a:r>
              <a:rPr lang="en-US" dirty="0">
                <a:solidFill>
                  <a:schemeClr val="accent1">
                    <a:lumMod val="75000"/>
                  </a:schemeClr>
                </a:solidFill>
                <a:latin typeface="Verdana" panose="020B0604030504040204" pitchFamily="34" charset="0"/>
              </a:rPr>
              <a:t>Attitude = “I don’t care.”</a:t>
            </a:r>
            <a:endParaRPr lang="en-US" b="0" i="0" u="none" strike="noStrike" baseline="0" dirty="0">
              <a:solidFill>
                <a:schemeClr val="accent1">
                  <a:lumMod val="75000"/>
                </a:schemeClr>
              </a:solidFill>
              <a:latin typeface="Verdana" panose="020B0604030504040204" pitchFamily="34" charset="0"/>
            </a:endParaRPr>
          </a:p>
        </p:txBody>
      </p:sp>
    </p:spTree>
    <p:extLst>
      <p:ext uri="{BB962C8B-B14F-4D97-AF65-F5344CB8AC3E}">
        <p14:creationId xmlns:p14="http://schemas.microsoft.com/office/powerpoint/2010/main" val="1550286234"/>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E8254-4C0E-8E1B-1DD0-F8EE8957A3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120287-E042-F548-857A-F274BE164669}"/>
              </a:ext>
            </a:extLst>
          </p:cNvPr>
          <p:cNvSpPr>
            <a:spLocks noGrp="1"/>
          </p:cNvSpPr>
          <p:nvPr>
            <p:ph type="title"/>
          </p:nvPr>
        </p:nvSpPr>
        <p:spPr/>
        <p:txBody>
          <a:bodyPr>
            <a:normAutofit fontScale="90000"/>
          </a:bodyPr>
          <a:lstStyle/>
          <a:p>
            <a:r>
              <a:rPr lang="en-US" dirty="0"/>
              <a:t>God is Disappointed in the</a:t>
            </a:r>
            <a:br>
              <a:rPr lang="en-US" dirty="0"/>
            </a:br>
            <a:r>
              <a:rPr lang="en-US" dirty="0"/>
              <a:t>Number that will be Lost</a:t>
            </a:r>
          </a:p>
        </p:txBody>
      </p:sp>
      <p:sp>
        <p:nvSpPr>
          <p:cNvPr id="3" name="Content Placeholder 2">
            <a:extLst>
              <a:ext uri="{FF2B5EF4-FFF2-40B4-BE49-F238E27FC236}">
                <a16:creationId xmlns:a16="http://schemas.microsoft.com/office/drawing/2014/main" id="{D650A127-C187-EF2F-8313-00D0E35B6404}"/>
              </a:ext>
            </a:extLst>
          </p:cNvPr>
          <p:cNvSpPr>
            <a:spLocks noGrp="1"/>
          </p:cNvSpPr>
          <p:nvPr>
            <p:ph idx="1"/>
          </p:nvPr>
        </p:nvSpPr>
        <p:spPr>
          <a:xfrm>
            <a:off x="1408176" y="2556932"/>
            <a:ext cx="9488421" cy="3318936"/>
          </a:xfrm>
        </p:spPr>
        <p:txBody>
          <a:bodyPr>
            <a:normAutofit lnSpcReduction="10000"/>
          </a:bodyPr>
          <a:lstStyle/>
          <a:p>
            <a:pPr marR="0" algn="l" rtl="0"/>
            <a:r>
              <a:rPr lang="en-US" b="0" i="0" u="none" strike="noStrike" baseline="0" dirty="0">
                <a:solidFill>
                  <a:schemeClr val="accent1">
                    <a:lumMod val="75000"/>
                  </a:schemeClr>
                </a:solidFill>
                <a:latin typeface="Verdana" panose="020B0604030504040204" pitchFamily="34" charset="0"/>
              </a:rPr>
              <a:t>(2Pe 3:9)  The Lord is not slack concerning </a:t>
            </a:r>
            <a:r>
              <a:rPr lang="en-US" b="0" i="1" u="none" strike="noStrike" baseline="0" dirty="0">
                <a:solidFill>
                  <a:schemeClr val="accent1">
                    <a:lumMod val="75000"/>
                  </a:schemeClr>
                </a:solidFill>
                <a:latin typeface="Verdana" panose="020B0604030504040204" pitchFamily="34" charset="0"/>
              </a:rPr>
              <a:t>His</a:t>
            </a:r>
            <a:r>
              <a:rPr lang="en-US" b="0" i="0" u="none" strike="noStrike" baseline="0" dirty="0">
                <a:solidFill>
                  <a:schemeClr val="accent1">
                    <a:lumMod val="75000"/>
                  </a:schemeClr>
                </a:solidFill>
                <a:latin typeface="Verdana" panose="020B0604030504040204" pitchFamily="34" charset="0"/>
              </a:rPr>
              <a:t> promise, as some count slackness, but is longsuffering toward us, not willing that any should perish but that all should come to repentance.</a:t>
            </a:r>
          </a:p>
          <a:p>
            <a:pPr marR="0" algn="l" rtl="0"/>
            <a:endParaRPr lang="en-US" b="0" i="0" u="none" strike="noStrike" baseline="0" dirty="0">
              <a:solidFill>
                <a:schemeClr val="accent1">
                  <a:lumMod val="75000"/>
                </a:schemeClr>
              </a:solidFill>
              <a:latin typeface="Verdana" panose="020B0604030504040204" pitchFamily="34" charset="0"/>
            </a:endParaRPr>
          </a:p>
          <a:p>
            <a:r>
              <a:rPr lang="en-US" b="0" i="0" u="none" strike="noStrike" baseline="0" dirty="0">
                <a:solidFill>
                  <a:schemeClr val="accent1">
                    <a:lumMod val="75000"/>
                  </a:schemeClr>
                </a:solidFill>
                <a:latin typeface="Verdana" panose="020B0604030504040204" pitchFamily="34" charset="0"/>
              </a:rPr>
              <a:t>(Mat 7:13)  "Enter by the narrow gate; for wide </a:t>
            </a:r>
            <a:r>
              <a:rPr lang="en-US" b="0" i="1" u="none" strike="noStrike" baseline="0" dirty="0">
                <a:solidFill>
                  <a:schemeClr val="accent1">
                    <a:lumMod val="75000"/>
                  </a:schemeClr>
                </a:solidFill>
                <a:latin typeface="Verdana" panose="020B0604030504040204" pitchFamily="34" charset="0"/>
              </a:rPr>
              <a:t>is</a:t>
            </a:r>
            <a:r>
              <a:rPr lang="en-US" b="0" i="0" u="none" strike="noStrike" baseline="0" dirty="0">
                <a:solidFill>
                  <a:schemeClr val="accent1">
                    <a:lumMod val="75000"/>
                  </a:schemeClr>
                </a:solidFill>
                <a:latin typeface="Verdana" panose="020B0604030504040204" pitchFamily="34" charset="0"/>
              </a:rPr>
              <a:t> the gate and broad </a:t>
            </a:r>
            <a:r>
              <a:rPr lang="en-US" b="0" i="1" u="none" strike="noStrike" baseline="0" dirty="0">
                <a:solidFill>
                  <a:schemeClr val="accent1">
                    <a:lumMod val="75000"/>
                  </a:schemeClr>
                </a:solidFill>
                <a:latin typeface="Verdana" panose="020B0604030504040204" pitchFamily="34" charset="0"/>
              </a:rPr>
              <a:t>is</a:t>
            </a:r>
            <a:r>
              <a:rPr lang="en-US" b="0" i="0" u="none" strike="noStrike" baseline="0" dirty="0">
                <a:solidFill>
                  <a:schemeClr val="accent1">
                    <a:lumMod val="75000"/>
                  </a:schemeClr>
                </a:solidFill>
                <a:latin typeface="Verdana" panose="020B0604030504040204" pitchFamily="34" charset="0"/>
              </a:rPr>
              <a:t> the way that leads to destruction, and there are many who go in by it.</a:t>
            </a:r>
          </a:p>
          <a:p>
            <a:pPr marR="0" algn="l" rtl="0"/>
            <a:endParaRPr lang="en-US" b="0" i="0" u="none" strike="noStrike" baseline="0" dirty="0">
              <a:solidFill>
                <a:schemeClr val="accent1">
                  <a:lumMod val="75000"/>
                </a:schemeClr>
              </a:solidFill>
              <a:latin typeface="Verdana" panose="020B0604030504040204" pitchFamily="34" charset="0"/>
            </a:endParaRPr>
          </a:p>
        </p:txBody>
      </p:sp>
    </p:spTree>
    <p:extLst>
      <p:ext uri="{BB962C8B-B14F-4D97-AF65-F5344CB8AC3E}">
        <p14:creationId xmlns:p14="http://schemas.microsoft.com/office/powerpoint/2010/main" val="3546442817"/>
      </p:ext>
    </p:extLst>
  </p:cSld>
  <p:clrMapOvr>
    <a:masterClrMapping/>
  </p:clrMapOvr>
  <p:transition spd="med">
    <p:pull/>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48</TotalTime>
  <Words>947</Words>
  <Application>Microsoft Office PowerPoint</Application>
  <PresentationFormat>Widescreen</PresentationFormat>
  <Paragraphs>41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Garamond</vt:lpstr>
      <vt:lpstr>Verdana</vt:lpstr>
      <vt:lpstr>Organic</vt:lpstr>
      <vt:lpstr>Disappointed Lord</vt:lpstr>
      <vt:lpstr>Isaiah 1:10-15</vt:lpstr>
      <vt:lpstr>Isaiah 1:10-15</vt:lpstr>
      <vt:lpstr>God is Disappointed in our Futile Sacrifices</vt:lpstr>
      <vt:lpstr>God is Disappointed in our Futile Sacrifices</vt:lpstr>
      <vt:lpstr>God is Disappointed in our Disrespect for His Word</vt:lpstr>
      <vt:lpstr>God is Disappointed in our Disrespect for His Word</vt:lpstr>
      <vt:lpstr>God is Disappointed in our Indifference</vt:lpstr>
      <vt:lpstr>God is Disappointed in the Number that will be Lost</vt:lpstr>
      <vt:lpstr>God is Disappointed in the Number that will be Lost</vt:lpstr>
      <vt:lpstr>God is Disappointed in the Number that will be Lost</vt:lpstr>
      <vt:lpstr>Is God Disappointed in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Manly Luscombe</dc:creator>
  <cp:lastModifiedBy>Manly Luscombe</cp:lastModifiedBy>
  <cp:revision>2</cp:revision>
  <dcterms:created xsi:type="dcterms:W3CDTF">2024-11-11T20:24:22Z</dcterms:created>
  <dcterms:modified xsi:type="dcterms:W3CDTF">2024-11-11T21:12:24Z</dcterms:modified>
</cp:coreProperties>
</file>