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Wingdings" charset="2"/>
              <a:buChar char=""/>
            </a:pPr>
            <a:r>
              <a:rPr lang="en-US" sz="2400" spc="-1">
                <a:latin typeface="Arial"/>
              </a:rPr>
              <a:t>Click to edit the outline text format</a:t>
            </a:r>
            <a:endParaRPr/>
          </a:p>
          <a:p>
            <a:pPr lvl="1" marL="864000" indent="-324000">
              <a:buClr>
                <a:srgbClr val="ffffff"/>
              </a:buClr>
              <a:buSzPct val="75000"/>
              <a:buFont typeface="Symbol" charset="2"/>
              <a:buChar char=""/>
            </a:pPr>
            <a:r>
              <a:rPr lang="en-US" sz="21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500" spc="-1">
                <a:latin typeface="Arial"/>
              </a:rPr>
              <a:t>Fourth Outline Level</a:t>
            </a:r>
            <a:endParaRPr/>
          </a:p>
          <a:p>
            <a:pPr lvl="4" marL="2160000" indent="-216000">
              <a:buClr>
                <a:srgbClr val="ffffff"/>
              </a:buClr>
              <a:buSzPct val="45000"/>
              <a:buFont typeface="Wingdings" charset="2"/>
              <a:buChar char=""/>
            </a:pPr>
            <a:r>
              <a:rPr lang="en-US" sz="1500" spc="-1">
                <a:latin typeface="Arial"/>
              </a:rPr>
              <a:t>Fifth Outline Level</a:t>
            </a:r>
            <a:endParaRPr/>
          </a:p>
          <a:p>
            <a:pPr lvl="5" marL="2592000" indent="-216000">
              <a:buClr>
                <a:srgbClr val="ffffff"/>
              </a:buClr>
              <a:buSzPct val="45000"/>
              <a:buFont typeface="Wingdings" charset="2"/>
              <a:buChar char=""/>
            </a:pPr>
            <a:r>
              <a:rPr lang="en-US" sz="1500" spc="-1">
                <a:latin typeface="Arial"/>
              </a:rPr>
              <a:t>Sixth Outline Level</a:t>
            </a:r>
            <a:endParaRPr/>
          </a:p>
          <a:p>
            <a:pPr lvl="6" marL="3024000" indent="-216000">
              <a:buClr>
                <a:srgbClr val="ffffff"/>
              </a:buClr>
              <a:buSzPct val="45000"/>
              <a:buFont typeface="Wingdings" charset="2"/>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E915563F-DAB5-4167-8AEC-58B6769AD522}"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9" name="" descr=""/>
          <p:cNvPicPr/>
          <p:nvPr/>
        </p:nvPicPr>
        <p:blipFill>
          <a:blip r:embed="rId1"/>
          <a:stretch/>
        </p:blipFill>
        <p:spPr>
          <a:xfrm>
            <a:off x="2103120" y="3749040"/>
            <a:ext cx="5160600" cy="1920960"/>
          </a:xfrm>
          <a:prstGeom prst="rect">
            <a:avLst/>
          </a:prstGeom>
          <a:ln>
            <a:noFill/>
          </a:ln>
        </p:spPr>
      </p:pic>
      <p:sp>
        <p:nvSpPr>
          <p:cNvPr id="40" name="TextShape 1"/>
          <p:cNvSpPr txBox="1"/>
          <p:nvPr/>
        </p:nvSpPr>
        <p:spPr>
          <a:xfrm>
            <a:off x="504000" y="225720"/>
            <a:ext cx="9071640" cy="2334600"/>
          </a:xfrm>
          <a:prstGeom prst="rect">
            <a:avLst/>
          </a:prstGeom>
          <a:noFill/>
          <a:ln>
            <a:noFill/>
          </a:ln>
        </p:spPr>
        <p:txBody>
          <a:bodyPr lIns="0" rIns="0" tIns="0" bIns="0" anchor="ctr"/>
          <a:p>
            <a:pPr algn="ctr"/>
            <a:r>
              <a:rPr lang="en-US" sz="6000" spc="-1">
                <a:latin typeface="Impact"/>
              </a:rPr>
              <a:t>Worship IS</a:t>
            </a:r>
            <a:r>
              <a:rPr lang="en-US" sz="6000" spc="-1">
                <a:latin typeface="Impact"/>
              </a:rPr>
              <a:t>
</a:t>
            </a:r>
            <a:r>
              <a:rPr lang="en-US" sz="6000" spc="-1">
                <a:latin typeface="Impact"/>
              </a:rPr>
              <a:t>Worship is NOT</a:t>
            </a:r>
            <a:endParaRPr/>
          </a:p>
        </p:txBody>
      </p:sp>
      <p:sp>
        <p:nvSpPr>
          <p:cNvPr id="41" name="TextShape 2"/>
          <p:cNvSpPr txBox="1"/>
          <p:nvPr/>
        </p:nvSpPr>
        <p:spPr>
          <a:xfrm>
            <a:off x="3430080" y="2468880"/>
            <a:ext cx="2970720" cy="957240"/>
          </a:xfrm>
          <a:prstGeom prst="rect">
            <a:avLst/>
          </a:prstGeom>
          <a:noFill/>
          <a:ln>
            <a:noFill/>
          </a:ln>
        </p:spPr>
        <p:txBody>
          <a:bodyPr lIns="0" rIns="0" tIns="0" bIns="0" anchor="ctr"/>
          <a:p>
            <a:pPr algn="ctr"/>
            <a:r>
              <a:rPr lang="en-US" sz="3200" spc="-1">
                <a:latin typeface="Arial"/>
              </a:rPr>
              <a:t>John 4:19-24</a:t>
            </a:r>
            <a:endParaRPr/>
          </a:p>
        </p:txBody>
      </p:sp>
      <p:pic>
        <p:nvPicPr>
          <p:cNvPr id="42" name="" descr=""/>
          <p:cNvPicPr/>
          <p:nvPr/>
        </p:nvPicPr>
        <p:blipFill>
          <a:blip r:embed="rId2"/>
          <a:stretch/>
        </p:blipFill>
        <p:spPr>
          <a:xfrm>
            <a:off x="68760" y="2286000"/>
            <a:ext cx="3429720" cy="1920240"/>
          </a:xfrm>
          <a:prstGeom prst="rect">
            <a:avLst/>
          </a:prstGeom>
          <a:ln>
            <a:noFill/>
          </a:ln>
        </p:spPr>
      </p:pic>
      <p:pic>
        <p:nvPicPr>
          <p:cNvPr id="43" name="" descr=""/>
          <p:cNvPicPr/>
          <p:nvPr/>
        </p:nvPicPr>
        <p:blipFill>
          <a:blip r:embed="rId3"/>
          <a:stretch/>
        </p:blipFill>
        <p:spPr>
          <a:xfrm>
            <a:off x="6492240" y="2286000"/>
            <a:ext cx="3289680" cy="246384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61"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63"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6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a:p>
            <a:pPr marL="432000" indent="-324000">
              <a:buClr>
                <a:srgbClr val="ffffff"/>
              </a:buClr>
              <a:buSzPct val="45000"/>
              <a:buFont typeface="Wingdings" charset="2"/>
              <a:buChar char=""/>
            </a:pPr>
            <a:r>
              <a:rPr b="1" lang="en-US" sz="2600" spc="-1">
                <a:latin typeface="Arial"/>
              </a:rPr>
              <a:t>A block of time – One hour, 3 hours a week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6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a:p>
            <a:pPr marL="432000" indent="-324000">
              <a:buClr>
                <a:srgbClr val="ffffff"/>
              </a:buClr>
              <a:buSzPct val="45000"/>
              <a:buFont typeface="Wingdings" charset="2"/>
              <a:buChar char=""/>
            </a:pPr>
            <a:r>
              <a:rPr b="1" lang="en-US" sz="2600" spc="-1">
                <a:latin typeface="Arial"/>
              </a:rPr>
              <a:t>A block of time – One hour, 3 hours a week</a:t>
            </a:r>
            <a:endParaRPr/>
          </a:p>
          <a:p>
            <a:pPr marL="432000" indent="-324000">
              <a:buClr>
                <a:srgbClr val="ffffff"/>
              </a:buClr>
              <a:buSzPct val="45000"/>
              <a:buFont typeface="Wingdings" charset="2"/>
              <a:buChar char=""/>
            </a:pPr>
            <a:r>
              <a:rPr b="1" lang="en-US" sz="2600" spc="-1">
                <a:latin typeface="Arial"/>
              </a:rPr>
              <a:t>A day – Sunday </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69"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a:p>
            <a:pPr marL="432000" indent="-324000">
              <a:buClr>
                <a:srgbClr val="ffffff"/>
              </a:buClr>
              <a:buSzPct val="45000"/>
              <a:buFont typeface="Wingdings" charset="2"/>
              <a:buChar char=""/>
            </a:pPr>
            <a:r>
              <a:rPr b="1" lang="en-US" sz="2600" spc="-1">
                <a:latin typeface="Arial"/>
              </a:rPr>
              <a:t>A block of time – One hour, 3 hours a week</a:t>
            </a:r>
            <a:endParaRPr/>
          </a:p>
          <a:p>
            <a:pPr marL="432000" indent="-324000">
              <a:buClr>
                <a:srgbClr val="ffffff"/>
              </a:buClr>
              <a:buSzPct val="45000"/>
              <a:buFont typeface="Wingdings" charset="2"/>
              <a:buChar char=""/>
            </a:pPr>
            <a:r>
              <a:rPr b="1" lang="en-US" sz="2600" spc="-1">
                <a:latin typeface="Arial"/>
              </a:rPr>
              <a:t>A day – Sunday</a:t>
            </a:r>
            <a:endParaRPr/>
          </a:p>
          <a:p>
            <a:pPr marL="432000" indent="-324000">
              <a:buClr>
                <a:srgbClr val="ffffff"/>
              </a:buClr>
              <a:buSzPct val="45000"/>
              <a:buFont typeface="Wingdings" charset="2"/>
              <a:buChar char=""/>
            </a:pPr>
            <a:r>
              <a:rPr b="1" lang="en-US" sz="2600" spc="-1">
                <a:latin typeface="Arial"/>
              </a:rPr>
              <a:t>An accident – You can not worship accidentally </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71"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a:p>
            <a:pPr marL="432000" indent="-324000">
              <a:buClr>
                <a:srgbClr val="ffffff"/>
              </a:buClr>
              <a:buSzPct val="45000"/>
              <a:buFont typeface="Wingdings" charset="2"/>
              <a:buChar char=""/>
            </a:pPr>
            <a:r>
              <a:rPr b="1" lang="en-US" sz="2600" spc="-1">
                <a:latin typeface="Arial"/>
              </a:rPr>
              <a:t>A block of time – One hour, 3 hours a week</a:t>
            </a:r>
            <a:endParaRPr/>
          </a:p>
          <a:p>
            <a:pPr marL="432000" indent="-324000">
              <a:buClr>
                <a:srgbClr val="ffffff"/>
              </a:buClr>
              <a:buSzPct val="45000"/>
              <a:buFont typeface="Wingdings" charset="2"/>
              <a:buChar char=""/>
            </a:pPr>
            <a:r>
              <a:rPr b="1" lang="en-US" sz="2600" spc="-1">
                <a:latin typeface="Arial"/>
              </a:rPr>
              <a:t>A day – Sunday</a:t>
            </a:r>
            <a:endParaRPr/>
          </a:p>
          <a:p>
            <a:pPr marL="432000" indent="-324000">
              <a:buClr>
                <a:srgbClr val="ffffff"/>
              </a:buClr>
              <a:buSzPct val="45000"/>
              <a:buFont typeface="Wingdings" charset="2"/>
              <a:buChar char=""/>
            </a:pPr>
            <a:r>
              <a:rPr b="1" lang="en-US" sz="2600" spc="-1">
                <a:latin typeface="Arial"/>
              </a:rPr>
              <a:t>An accident – You can not worship accidentally</a:t>
            </a:r>
            <a:endParaRPr/>
          </a:p>
          <a:p>
            <a:pPr marL="432000" indent="-324000">
              <a:buClr>
                <a:srgbClr val="ffffff"/>
              </a:buClr>
              <a:buSzPct val="45000"/>
              <a:buFont typeface="Wingdings" charset="2"/>
              <a:buChar char=""/>
            </a:pPr>
            <a:r>
              <a:rPr b="1" lang="en-US" sz="2600" spc="-1">
                <a:latin typeface="Arial"/>
              </a:rPr>
              <a:t>Secondary – Worship must be the primary activity </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NOT - - -</a:t>
            </a:r>
            <a:endParaRPr/>
          </a:p>
        </p:txBody>
      </p:sp>
      <p:sp>
        <p:nvSpPr>
          <p:cNvPr id="73"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A place – building, location, street address</a:t>
            </a:r>
            <a:endParaRPr/>
          </a:p>
          <a:p>
            <a:pPr marL="432000" indent="-324000">
              <a:buClr>
                <a:srgbClr val="ffffff"/>
              </a:buClr>
              <a:buSzPct val="45000"/>
              <a:buFont typeface="Wingdings" charset="2"/>
              <a:buChar char=""/>
            </a:pPr>
            <a:r>
              <a:rPr b="1" lang="en-US" sz="2600" spc="-1">
                <a:latin typeface="Arial"/>
              </a:rPr>
              <a:t>A time – 11:00 to 11:59 am</a:t>
            </a:r>
            <a:endParaRPr/>
          </a:p>
          <a:p>
            <a:pPr marL="432000" indent="-324000">
              <a:buClr>
                <a:srgbClr val="ffffff"/>
              </a:buClr>
              <a:buSzPct val="45000"/>
              <a:buFont typeface="Wingdings" charset="2"/>
              <a:buChar char=""/>
            </a:pPr>
            <a:r>
              <a:rPr b="1" lang="en-US" sz="2600" spc="-1">
                <a:latin typeface="Arial"/>
              </a:rPr>
              <a:t>A block of time – One hour, 3 hours a week</a:t>
            </a:r>
            <a:endParaRPr/>
          </a:p>
          <a:p>
            <a:pPr marL="432000" indent="-324000">
              <a:buClr>
                <a:srgbClr val="ffffff"/>
              </a:buClr>
              <a:buSzPct val="45000"/>
              <a:buFont typeface="Wingdings" charset="2"/>
              <a:buChar char=""/>
            </a:pPr>
            <a:r>
              <a:rPr b="1" lang="en-US" sz="2600" spc="-1">
                <a:latin typeface="Arial"/>
              </a:rPr>
              <a:t>A day – Sunday</a:t>
            </a:r>
            <a:endParaRPr/>
          </a:p>
          <a:p>
            <a:pPr marL="432000" indent="-324000">
              <a:buClr>
                <a:srgbClr val="ffffff"/>
              </a:buClr>
              <a:buSzPct val="45000"/>
              <a:buFont typeface="Wingdings" charset="2"/>
              <a:buChar char=""/>
            </a:pPr>
            <a:r>
              <a:rPr b="1" lang="en-US" sz="2600" spc="-1">
                <a:latin typeface="Arial"/>
              </a:rPr>
              <a:t>An accident – You can not worship accidentally</a:t>
            </a:r>
            <a:endParaRPr/>
          </a:p>
          <a:p>
            <a:pPr marL="432000" indent="-324000">
              <a:buClr>
                <a:srgbClr val="ffffff"/>
              </a:buClr>
              <a:buSzPct val="45000"/>
              <a:buFont typeface="Wingdings" charset="2"/>
              <a:buChar char=""/>
            </a:pPr>
            <a:r>
              <a:rPr b="1" lang="en-US" sz="2600" spc="-1">
                <a:latin typeface="Arial"/>
              </a:rPr>
              <a:t>Secondary – Worship must be the primary activity</a:t>
            </a:r>
            <a:endParaRPr/>
          </a:p>
          <a:p>
            <a:pPr marL="432000" indent="-324000">
              <a:buClr>
                <a:srgbClr val="ffffff"/>
              </a:buClr>
              <a:buSzPct val="45000"/>
              <a:buFont typeface="Wingdings" charset="2"/>
              <a:buChar char=""/>
            </a:pPr>
            <a:r>
              <a:rPr b="1" lang="en-US" sz="2600" spc="-1">
                <a:latin typeface="Arial"/>
              </a:rPr>
              <a:t>A body present – being where others worship </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Jesus teaches worship must:</a:t>
            </a:r>
            <a:endParaRPr/>
          </a:p>
        </p:txBody>
      </p:sp>
      <p:sp>
        <p:nvSpPr>
          <p:cNvPr id="7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lang="en-US" sz="4000" spc="-1">
                <a:latin typeface="Arial"/>
              </a:rPr>
              <a:t>Proper </a:t>
            </a:r>
            <a:r>
              <a:rPr b="1" lang="en-US" sz="4000" spc="-1" u="sng">
                <a:uFill>
                  <a:solidFill>
                    <a:srgbClr val="ffffff"/>
                  </a:solidFill>
                </a:uFill>
                <a:latin typeface="Arial"/>
              </a:rPr>
              <a:t>Aim</a:t>
            </a:r>
            <a:r>
              <a:rPr lang="en-US" sz="4000" spc="-1">
                <a:uFill>
                  <a:solidFill>
                    <a:srgbClr val="ffffff"/>
                  </a:solidFill>
                </a:uFill>
                <a:latin typeface="Arial"/>
              </a:rPr>
              <a:t> - God</a:t>
            </a:r>
            <a:endParaRPr/>
          </a:p>
          <a:p>
            <a:pPr marL="432000" indent="-324000">
              <a:buClr>
                <a:srgbClr val="ffffff"/>
              </a:buClr>
              <a:buSzPct val="45000"/>
              <a:buFont typeface="Wingdings" charset="2"/>
              <a:buChar char=""/>
            </a:pPr>
            <a:r>
              <a:rPr lang="en-US" sz="4000" spc="-1">
                <a:latin typeface="Arial"/>
              </a:rPr>
              <a:t>Correct </a:t>
            </a:r>
            <a:r>
              <a:rPr b="1" lang="en-US" sz="4000" spc="-1" u="sng">
                <a:uFill>
                  <a:solidFill>
                    <a:srgbClr val="ffffff"/>
                  </a:solidFill>
                </a:uFill>
                <a:latin typeface="Arial"/>
              </a:rPr>
              <a:t>Action</a:t>
            </a:r>
            <a:r>
              <a:rPr lang="en-US" sz="4000" spc="-1">
                <a:uFill>
                  <a:solidFill>
                    <a:srgbClr val="ffffff"/>
                  </a:solidFill>
                </a:uFill>
                <a:latin typeface="Arial"/>
              </a:rPr>
              <a:t> - Worship</a:t>
            </a:r>
            <a:endParaRPr/>
          </a:p>
          <a:p>
            <a:pPr marL="432000" indent="-324000">
              <a:buClr>
                <a:srgbClr val="ffffff"/>
              </a:buClr>
              <a:buSzPct val="45000"/>
              <a:buFont typeface="Wingdings" charset="2"/>
              <a:buChar char=""/>
            </a:pPr>
            <a:r>
              <a:rPr lang="en-US" sz="4000" spc="-1">
                <a:latin typeface="Arial"/>
              </a:rPr>
              <a:t>Absolute </a:t>
            </a:r>
            <a:r>
              <a:rPr b="1" lang="en-US" sz="4000" spc="-1" u="sng">
                <a:uFill>
                  <a:solidFill>
                    <a:srgbClr val="ffffff"/>
                  </a:solidFill>
                </a:uFill>
                <a:latin typeface="Arial"/>
              </a:rPr>
              <a:t>Obedience</a:t>
            </a:r>
            <a:r>
              <a:rPr lang="en-US" sz="4000" spc="-1">
                <a:latin typeface="Arial"/>
              </a:rPr>
              <a:t> – In truth</a:t>
            </a:r>
            <a:endParaRPr/>
          </a:p>
          <a:p>
            <a:pPr marL="432000" indent="-324000">
              <a:buClr>
                <a:srgbClr val="ffffff"/>
              </a:buClr>
              <a:buSzPct val="45000"/>
              <a:buFont typeface="Wingdings" charset="2"/>
              <a:buChar char=""/>
            </a:pPr>
            <a:r>
              <a:rPr lang="en-US" sz="4000" spc="-1">
                <a:latin typeface="Arial"/>
              </a:rPr>
              <a:t>Right </a:t>
            </a:r>
            <a:r>
              <a:rPr b="1" lang="en-US" sz="4000" spc="-1" u="sng">
                <a:uFill>
                  <a:solidFill>
                    <a:srgbClr val="ffffff"/>
                  </a:solidFill>
                </a:uFill>
                <a:latin typeface="Arial"/>
              </a:rPr>
              <a:t>Attitude</a:t>
            </a:r>
            <a:r>
              <a:rPr lang="en-US" sz="4000" spc="-1">
                <a:latin typeface="Arial"/>
              </a:rPr>
              <a:t> – In spirit</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Introduction</a:t>
            </a:r>
            <a:endParaRPr/>
          </a:p>
        </p:txBody>
      </p:sp>
      <p:sp>
        <p:nvSpPr>
          <p:cNvPr id="4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In the last few years – several churches have added instruments to their worship</a:t>
            </a:r>
            <a:endParaRPr/>
          </a:p>
          <a:p>
            <a:pPr marL="432000" indent="-324000">
              <a:buClr>
                <a:srgbClr val="ffffff"/>
              </a:buClr>
              <a:buSzPct val="45000"/>
              <a:buFont typeface="Wingdings" charset="2"/>
              <a:buChar char=""/>
            </a:pPr>
            <a:r>
              <a:rPr b="1" lang="en-US" sz="2600" spc="-1">
                <a:latin typeface="Arial"/>
              </a:rPr>
              <a:t>Some now worship on Saturday night; offer communion on Thursday evening</a:t>
            </a:r>
            <a:endParaRPr/>
          </a:p>
          <a:p>
            <a:pPr marL="432000" indent="-324000">
              <a:buClr>
                <a:srgbClr val="ffffff"/>
              </a:buClr>
              <a:buSzPct val="45000"/>
              <a:buFont typeface="Wingdings" charset="2"/>
              <a:buChar char=""/>
            </a:pPr>
            <a:r>
              <a:rPr b="1" lang="en-US" sz="2600" spc="-1">
                <a:latin typeface="Arial"/>
              </a:rPr>
              <a:t>They have a traditional and a contemporary service.</a:t>
            </a:r>
            <a:endParaRPr/>
          </a:p>
          <a:p>
            <a:pPr marL="432000" indent="-324000">
              <a:buClr>
                <a:srgbClr val="ffffff"/>
              </a:buClr>
              <a:buSzPct val="45000"/>
              <a:buFont typeface="Wingdings" charset="2"/>
              <a:buChar char=""/>
            </a:pPr>
            <a:r>
              <a:rPr b="1" lang="en-US" sz="2600" spc="-1">
                <a:latin typeface="Arial"/>
              </a:rPr>
              <a:t>Many just do not understand what worship is / is not</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John 4:20-22</a:t>
            </a:r>
            <a:endParaRPr/>
          </a:p>
        </p:txBody>
      </p:sp>
      <p:sp>
        <p:nvSpPr>
          <p:cNvPr id="4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20 Our fathers worshiped on this mountain, and you Jews say that in Jerusalem is the place where one ought to worship." 21 Jesus said to her, "Woman, believe Me, the hour is coming when you will neither on this mountain, nor in Jerusalem, worship the Father. 22 You worship what you do not know; we know what we worship, for salvation is of the Jews.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John 4:23-24</a:t>
            </a:r>
            <a:endParaRPr/>
          </a:p>
        </p:txBody>
      </p:sp>
      <p:sp>
        <p:nvSpPr>
          <p:cNvPr id="49"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23 But the hour is coming, and now is, when the true worshipers will worship the Father in spirit and truth; for the Father is seeking such to worship Him. 24 God is Spirit, and those who worship Him must worship in spirit and truth."</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 - -</a:t>
            </a:r>
            <a:endParaRPr/>
          </a:p>
        </p:txBody>
      </p:sp>
      <p:sp>
        <p:nvSpPr>
          <p:cNvPr id="51"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Worship IS: A sacrifice of my feelings to God.</a:t>
            </a:r>
            <a:endParaRPr/>
          </a:p>
          <a:p>
            <a:pPr marL="432000" indent="-324000">
              <a:buClr>
                <a:srgbClr val="ffffff"/>
              </a:buClr>
              <a:buSzPct val="45000"/>
              <a:buFont typeface="Wingdings" charset="2"/>
              <a:buChar char=""/>
            </a:pPr>
            <a:r>
              <a:rPr b="1" lang="en-US" sz="2600" spc="-1">
                <a:latin typeface="Arial"/>
              </a:rPr>
              <a:t>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 - -</a:t>
            </a:r>
            <a:endParaRPr/>
          </a:p>
        </p:txBody>
      </p:sp>
      <p:sp>
        <p:nvSpPr>
          <p:cNvPr id="53"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Worship IS: A sacrifice of my feelings to God.</a:t>
            </a:r>
            <a:endParaRPr/>
          </a:p>
          <a:p>
            <a:pPr marL="432000" indent="-324000">
              <a:buClr>
                <a:srgbClr val="ffffff"/>
              </a:buClr>
              <a:buSzPct val="45000"/>
              <a:buFont typeface="Wingdings" charset="2"/>
              <a:buChar char=""/>
            </a:pPr>
            <a:r>
              <a:rPr b="1" lang="en-US" sz="2600" spc="-1">
                <a:latin typeface="Arial"/>
              </a:rPr>
              <a:t>We know what and who we worship</a:t>
            </a:r>
            <a:endParaRPr/>
          </a:p>
          <a:p>
            <a:pPr marL="432000" indent="-324000">
              <a:buClr>
                <a:srgbClr val="ffffff"/>
              </a:buClr>
              <a:buSzPct val="45000"/>
              <a:buFont typeface="Wingdings" charset="2"/>
              <a:buChar char=""/>
            </a:pPr>
            <a:r>
              <a:rPr b="1" lang="en-US" sz="2600" spc="-1">
                <a:latin typeface="Arial"/>
              </a:rPr>
              <a:t>We must know the object of worship – v. 22</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 - -</a:t>
            </a:r>
            <a:endParaRPr/>
          </a:p>
        </p:txBody>
      </p:sp>
      <p:sp>
        <p:nvSpPr>
          <p:cNvPr id="5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Worship IS: A sacrifice of my feelings to God.</a:t>
            </a:r>
            <a:endParaRPr/>
          </a:p>
          <a:p>
            <a:pPr marL="432000" indent="-324000">
              <a:buClr>
                <a:srgbClr val="ffffff"/>
              </a:buClr>
              <a:buSzPct val="45000"/>
              <a:buFont typeface="Wingdings" charset="2"/>
              <a:buChar char=""/>
            </a:pPr>
            <a:r>
              <a:rPr b="1" lang="en-US" sz="2600" spc="-1">
                <a:latin typeface="Arial"/>
              </a:rPr>
              <a:t>We know what and who we worship</a:t>
            </a:r>
            <a:endParaRPr/>
          </a:p>
          <a:p>
            <a:pPr marL="432000" indent="-324000">
              <a:buClr>
                <a:srgbClr val="ffffff"/>
              </a:buClr>
              <a:buSzPct val="45000"/>
              <a:buFont typeface="Wingdings" charset="2"/>
              <a:buChar char=""/>
            </a:pPr>
            <a:r>
              <a:rPr b="1" lang="en-US" sz="2600" spc="-1">
                <a:latin typeface="Arial"/>
              </a:rPr>
              <a:t>We must know the object of worship – v. 22</a:t>
            </a:r>
            <a:endParaRPr/>
          </a:p>
          <a:p>
            <a:pPr marL="432000" indent="-324000">
              <a:buClr>
                <a:srgbClr val="ffffff"/>
              </a:buClr>
              <a:buSzPct val="45000"/>
              <a:buFont typeface="Wingdings" charset="2"/>
              <a:buChar char=""/>
            </a:pPr>
            <a:r>
              <a:rPr b="1" lang="en-US" sz="2600" spc="-1">
                <a:latin typeface="Arial"/>
              </a:rPr>
              <a:t>God seeks worshipers – v. 23</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 - -</a:t>
            </a:r>
            <a:endParaRPr/>
          </a:p>
        </p:txBody>
      </p:sp>
      <p:sp>
        <p:nvSpPr>
          <p:cNvPr id="5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Worship IS: A sacrifice of my feelings to God.</a:t>
            </a:r>
            <a:endParaRPr/>
          </a:p>
          <a:p>
            <a:pPr marL="432000" indent="-324000">
              <a:buClr>
                <a:srgbClr val="ffffff"/>
              </a:buClr>
              <a:buSzPct val="45000"/>
              <a:buFont typeface="Wingdings" charset="2"/>
              <a:buChar char=""/>
            </a:pPr>
            <a:r>
              <a:rPr b="1" lang="en-US" sz="2600" spc="-1">
                <a:latin typeface="Arial"/>
              </a:rPr>
              <a:t>We know what and who we worship</a:t>
            </a:r>
            <a:endParaRPr/>
          </a:p>
          <a:p>
            <a:pPr marL="432000" indent="-324000">
              <a:buClr>
                <a:srgbClr val="ffffff"/>
              </a:buClr>
              <a:buSzPct val="45000"/>
              <a:buFont typeface="Wingdings" charset="2"/>
              <a:buChar char=""/>
            </a:pPr>
            <a:r>
              <a:rPr b="1" lang="en-US" sz="2600" spc="-1">
                <a:latin typeface="Arial"/>
              </a:rPr>
              <a:t>We must know the object of worship – v. 22</a:t>
            </a:r>
            <a:endParaRPr/>
          </a:p>
          <a:p>
            <a:pPr marL="432000" indent="-324000">
              <a:buClr>
                <a:srgbClr val="ffffff"/>
              </a:buClr>
              <a:buSzPct val="45000"/>
              <a:buFont typeface="Wingdings" charset="2"/>
              <a:buChar char=""/>
            </a:pPr>
            <a:r>
              <a:rPr b="1" lang="en-US" sz="2600" spc="-1">
                <a:latin typeface="Arial"/>
              </a:rPr>
              <a:t>God seeks worshipers – v. 23</a:t>
            </a:r>
            <a:endParaRPr/>
          </a:p>
          <a:p>
            <a:pPr marL="432000" indent="-324000">
              <a:buClr>
                <a:srgbClr val="ffffff"/>
              </a:buClr>
              <a:buSzPct val="45000"/>
              <a:buFont typeface="Wingdings" charset="2"/>
              <a:buChar char=""/>
            </a:pPr>
            <a:r>
              <a:rPr b="1" lang="en-US" sz="2600" spc="-1">
                <a:latin typeface="Arial"/>
              </a:rPr>
              <a:t>Worship must be in spirit – v. 24</a:t>
            </a:r>
            <a:endParaRPr/>
          </a:p>
          <a:p>
            <a:pPr lvl="1" marL="864000" indent="-324000">
              <a:buClr>
                <a:srgbClr val="ffffff"/>
              </a:buClr>
              <a:buSzPct val="75000"/>
              <a:buFont typeface="Symbol" charset="2"/>
              <a:buChar char=""/>
            </a:pPr>
            <a:r>
              <a:rPr b="1" lang="en-US" sz="2600" spc="-1">
                <a:latin typeface="Arial"/>
              </a:rPr>
              <a:t>Alive, spirited, vital, with enthusiasm</a:t>
            </a:r>
            <a:endParaRPr/>
          </a:p>
          <a:p>
            <a:pPr lvl="1" marL="864000" indent="-324000">
              <a:buClr>
                <a:srgbClr val="ffffff"/>
              </a:buClr>
              <a:buSzPct val="75000"/>
              <a:buFont typeface="Symbol" charset="2"/>
              <a:buChar char=""/>
            </a:pPr>
            <a:r>
              <a:rPr b="1" lang="en-US" sz="2600" spc="-1">
                <a:latin typeface="Arial"/>
              </a:rPr>
              <a:t>Sing, pray, teach – with excitement</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Arial"/>
              </a:rPr>
              <a:t>Worship IS - - -</a:t>
            </a:r>
            <a:endParaRPr/>
          </a:p>
        </p:txBody>
      </p:sp>
      <p:sp>
        <p:nvSpPr>
          <p:cNvPr id="59"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600" spc="-1">
                <a:latin typeface="Arial"/>
              </a:rPr>
              <a:t>Worship IS: A sacrifice of my feelings to God.</a:t>
            </a:r>
            <a:endParaRPr/>
          </a:p>
          <a:p>
            <a:pPr marL="432000" indent="-324000">
              <a:buClr>
                <a:srgbClr val="ffffff"/>
              </a:buClr>
              <a:buSzPct val="45000"/>
              <a:buFont typeface="Wingdings" charset="2"/>
              <a:buChar char=""/>
            </a:pPr>
            <a:r>
              <a:rPr b="1" lang="en-US" sz="2600" spc="-1">
                <a:latin typeface="Arial"/>
              </a:rPr>
              <a:t>We know what and who we worship</a:t>
            </a:r>
            <a:endParaRPr/>
          </a:p>
          <a:p>
            <a:pPr marL="432000" indent="-324000">
              <a:buClr>
                <a:srgbClr val="ffffff"/>
              </a:buClr>
              <a:buSzPct val="45000"/>
              <a:buFont typeface="Wingdings" charset="2"/>
              <a:buChar char=""/>
            </a:pPr>
            <a:r>
              <a:rPr b="1" lang="en-US" sz="2600" spc="-1">
                <a:latin typeface="Arial"/>
              </a:rPr>
              <a:t>We must know the object of worship – v. 22</a:t>
            </a:r>
            <a:endParaRPr/>
          </a:p>
          <a:p>
            <a:pPr marL="432000" indent="-324000">
              <a:buClr>
                <a:srgbClr val="ffffff"/>
              </a:buClr>
              <a:buSzPct val="45000"/>
              <a:buFont typeface="Wingdings" charset="2"/>
              <a:buChar char=""/>
            </a:pPr>
            <a:r>
              <a:rPr b="1" lang="en-US" sz="2600" spc="-1">
                <a:latin typeface="Arial"/>
              </a:rPr>
              <a:t>God seeks worshipers – v. 23</a:t>
            </a:r>
            <a:endParaRPr/>
          </a:p>
          <a:p>
            <a:pPr marL="432000" indent="-324000">
              <a:buClr>
                <a:srgbClr val="ffffff"/>
              </a:buClr>
              <a:buSzPct val="45000"/>
              <a:buFont typeface="Wingdings" charset="2"/>
              <a:buChar char=""/>
            </a:pPr>
            <a:r>
              <a:rPr b="1" lang="en-US" sz="2600" spc="-1">
                <a:latin typeface="Arial"/>
              </a:rPr>
              <a:t>Worship must be in spirit – v. 24</a:t>
            </a:r>
            <a:endParaRPr/>
          </a:p>
          <a:p>
            <a:pPr marL="432000" indent="-324000">
              <a:buClr>
                <a:srgbClr val="ffffff"/>
              </a:buClr>
              <a:buSzPct val="45000"/>
              <a:buFont typeface="Wingdings" charset="2"/>
              <a:buChar char=""/>
            </a:pPr>
            <a:r>
              <a:rPr b="1" lang="en-US" sz="2600" spc="-1">
                <a:latin typeface="Arial"/>
              </a:rPr>
              <a:t>Worship must be in truth – v. 24</a:t>
            </a:r>
            <a:endParaRPr/>
          </a:p>
          <a:p>
            <a:pPr lvl="1" marL="864000" indent="-324000">
              <a:buClr>
                <a:srgbClr val="ffffff"/>
              </a:buClr>
              <a:buSzPct val="75000"/>
              <a:buFont typeface="Symbol" charset="2"/>
              <a:buChar char=""/>
            </a:pPr>
            <a:r>
              <a:rPr b="1" lang="en-US" sz="2600" spc="-1">
                <a:latin typeface="Arial"/>
              </a:rPr>
              <a:t>Truth = What God requires</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13</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2015-11-18T13:06:03Z</dcterms:created>
  <dc:creator>Manly Luscombe</dc:creator>
  <dc:language>en-US</dc:language>
  <cp:lastModifiedBy>Manly Luscombe</cp:lastModifiedBy>
  <dcterms:modified xsi:type="dcterms:W3CDTF">2015-11-18T13:36:54Z</dcterms:modified>
  <cp:revision>2</cp:revision>
</cp:coreProperties>
</file>