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0192" y="4214191"/>
            <a:ext cx="8509690" cy="1007166"/>
          </a:xfrm>
        </p:spPr>
        <p:txBody>
          <a:bodyPr>
            <a:noAutofit/>
          </a:bodyPr>
          <a:lstStyle/>
          <a:p>
            <a:r>
              <a:rPr lang="en-US" sz="5400" b="1" dirty="0"/>
              <a:t>Why we sing a cappella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9634" y="5221357"/>
            <a:ext cx="7197726" cy="980660"/>
          </a:xfrm>
        </p:spPr>
        <p:txBody>
          <a:bodyPr>
            <a:normAutofit/>
          </a:bodyPr>
          <a:lstStyle/>
          <a:p>
            <a:r>
              <a:rPr lang="en-US" sz="2400" dirty="0"/>
              <a:t>Most sermons oppose the instrument</a:t>
            </a:r>
          </a:p>
          <a:p>
            <a:r>
              <a:rPr lang="en-US" sz="2400" dirty="0"/>
              <a:t>Today – why do we sing without instruments?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-1"/>
            <a:ext cx="6007465" cy="421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5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For over 1,000 years the music from the church was:</a:t>
            </a:r>
          </a:p>
          <a:p>
            <a:pPr lvl="1"/>
            <a:r>
              <a:rPr lang="en-US" sz="3200" dirty="0"/>
              <a:t>Congregational</a:t>
            </a:r>
          </a:p>
          <a:p>
            <a:pPr lvl="1"/>
            <a:r>
              <a:rPr lang="en-US" sz="3200" dirty="0"/>
              <a:t>A cappella</a:t>
            </a:r>
          </a:p>
          <a:p>
            <a:r>
              <a:rPr lang="en-US" sz="3200" dirty="0"/>
              <a:t>Today, in many churches, the music is:</a:t>
            </a:r>
          </a:p>
          <a:p>
            <a:pPr lvl="1"/>
            <a:r>
              <a:rPr lang="en-US" sz="3200" dirty="0"/>
              <a:t>Entertainment</a:t>
            </a:r>
          </a:p>
          <a:p>
            <a:pPr lvl="1"/>
            <a:r>
              <a:rPr lang="en-US" sz="3200" dirty="0"/>
              <a:t>To put on a show</a:t>
            </a:r>
          </a:p>
        </p:txBody>
      </p:sp>
    </p:spTree>
    <p:extLst>
      <p:ext uri="{BB962C8B-B14F-4D97-AF65-F5344CB8AC3E}">
        <p14:creationId xmlns:p14="http://schemas.microsoft.com/office/powerpoint/2010/main" val="183132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15548"/>
            <a:ext cx="10131425" cy="4545495"/>
          </a:xfrm>
        </p:spPr>
        <p:txBody>
          <a:bodyPr>
            <a:normAutofit/>
          </a:bodyPr>
          <a:lstStyle/>
          <a:p>
            <a:r>
              <a:rPr lang="en-US" sz="3600" dirty="0"/>
              <a:t>Most lessons oppose instrumental music</a:t>
            </a:r>
          </a:p>
          <a:p>
            <a:r>
              <a:rPr lang="en-US" sz="3600" dirty="0"/>
              <a:t>These lessons are correct and needed</a:t>
            </a:r>
          </a:p>
          <a:p>
            <a:r>
              <a:rPr lang="en-US" sz="3600" dirty="0"/>
              <a:t>But, we also need the positive side</a:t>
            </a:r>
          </a:p>
          <a:p>
            <a:r>
              <a:rPr lang="en-US" sz="3600" b="1" dirty="0"/>
              <a:t>A cappella </a:t>
            </a:r>
            <a:r>
              <a:rPr lang="en-US" sz="3600" dirty="0"/>
              <a:t>= from the chapel (church building)</a:t>
            </a:r>
          </a:p>
          <a:p>
            <a:r>
              <a:rPr lang="en-US" sz="3600" b="1" dirty="0"/>
              <a:t>Why do we sing a cappella?</a:t>
            </a:r>
          </a:p>
        </p:txBody>
      </p:sp>
    </p:spTree>
    <p:extLst>
      <p:ext uri="{BB962C8B-B14F-4D97-AF65-F5344CB8AC3E}">
        <p14:creationId xmlns:p14="http://schemas.microsoft.com/office/powerpoint/2010/main" val="276387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Jesus sang with apostles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26:30 </a:t>
            </a:r>
            <a:r>
              <a:rPr lang="en-US" sz="3600" dirty="0"/>
              <a:t>And when they had sung a hymn, they went out to the Mount of Olives. </a:t>
            </a:r>
          </a:p>
          <a:p>
            <a:r>
              <a:rPr lang="en-US" sz="3600" b="1" dirty="0"/>
              <a:t>Mark 14:26 </a:t>
            </a:r>
            <a:r>
              <a:rPr lang="en-US" sz="3600" dirty="0"/>
              <a:t>And when they had sung a hymn, they went out to the Mount of Olives. </a:t>
            </a:r>
          </a:p>
          <a:p>
            <a:r>
              <a:rPr lang="en-US" sz="3600" dirty="0"/>
              <a:t>Follow Jesus’ example – 1 Peter 2:21</a:t>
            </a:r>
          </a:p>
        </p:txBody>
      </p:sp>
    </p:spTree>
    <p:extLst>
      <p:ext uri="{BB962C8B-B14F-4D97-AF65-F5344CB8AC3E}">
        <p14:creationId xmlns:p14="http://schemas.microsoft.com/office/powerpoint/2010/main" val="2779340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Paul sang with </a:t>
            </a:r>
            <a:r>
              <a:rPr lang="en-US" b="1" dirty="0" err="1"/>
              <a:t>silas</a:t>
            </a:r>
            <a:r>
              <a:rPr lang="en-US" b="1" dirty="0"/>
              <a:t> in prison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69775"/>
            <a:ext cx="11055625" cy="4916556"/>
          </a:xfrm>
        </p:spPr>
        <p:txBody>
          <a:bodyPr>
            <a:noAutofit/>
          </a:bodyPr>
          <a:lstStyle/>
          <a:p>
            <a:r>
              <a:rPr lang="en-US" sz="3200" b="1" dirty="0"/>
              <a:t>Acts 16:22-25 </a:t>
            </a:r>
            <a:r>
              <a:rPr lang="en-US" sz="3200" b="1" baseline="30000" dirty="0"/>
              <a:t>22</a:t>
            </a:r>
            <a:r>
              <a:rPr lang="en-US" sz="3200" dirty="0"/>
              <a:t> Then the multitude rose up together against them; and the magistrates tore off their clothes and commanded </a:t>
            </a:r>
            <a:r>
              <a:rPr lang="en-US" sz="3200" i="1" dirty="0"/>
              <a:t>them</a:t>
            </a:r>
            <a:r>
              <a:rPr lang="en-US" sz="3200" dirty="0"/>
              <a:t> to be beaten with rods. </a:t>
            </a:r>
            <a:r>
              <a:rPr lang="en-US" sz="3200" b="1" baseline="30000" dirty="0"/>
              <a:t>23</a:t>
            </a:r>
            <a:r>
              <a:rPr lang="en-US" sz="3200" dirty="0"/>
              <a:t> And when they had laid many stripes on them, they threw </a:t>
            </a:r>
            <a:r>
              <a:rPr lang="en-US" sz="3200" i="1" dirty="0"/>
              <a:t>them</a:t>
            </a:r>
            <a:r>
              <a:rPr lang="en-US" sz="3200" dirty="0"/>
              <a:t> into prison, commanding the jailer to keep them securely. </a:t>
            </a:r>
            <a:r>
              <a:rPr lang="en-US" sz="3200" b="1" baseline="30000" dirty="0"/>
              <a:t>24</a:t>
            </a:r>
            <a:r>
              <a:rPr lang="en-US" sz="3200" dirty="0"/>
              <a:t> Having received such a charge, he put them into the inner prison and fastened their feet in the stocks. </a:t>
            </a:r>
            <a:r>
              <a:rPr lang="en-US" sz="3200" b="1" baseline="30000" dirty="0"/>
              <a:t>25</a:t>
            </a:r>
            <a:r>
              <a:rPr lang="en-US" sz="3200" dirty="0"/>
              <a:t> But at midnight Paul and Silas were praying and singing hymns to God, and the prisoners were listening to them. </a:t>
            </a:r>
          </a:p>
        </p:txBody>
      </p:sp>
    </p:spTree>
    <p:extLst>
      <p:ext uri="{BB962C8B-B14F-4D97-AF65-F5344CB8AC3E}">
        <p14:creationId xmlns:p14="http://schemas.microsoft.com/office/powerpoint/2010/main" val="207429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Paul sang with </a:t>
            </a:r>
            <a:r>
              <a:rPr lang="en-US" b="1" dirty="0" err="1"/>
              <a:t>silas</a:t>
            </a:r>
            <a:r>
              <a:rPr lang="en-US" b="1" dirty="0"/>
              <a:t> in prison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226365"/>
            <a:ext cx="9637642" cy="3988905"/>
          </a:xfrm>
        </p:spPr>
        <p:txBody>
          <a:bodyPr>
            <a:noAutofit/>
          </a:bodyPr>
          <a:lstStyle/>
          <a:p>
            <a:r>
              <a:rPr lang="en-US" sz="3600" b="1" dirty="0"/>
              <a:t>Tore off their clothes</a:t>
            </a:r>
          </a:p>
          <a:p>
            <a:r>
              <a:rPr lang="en-US" sz="3600" b="1" dirty="0"/>
              <a:t>Beat them</a:t>
            </a:r>
          </a:p>
          <a:p>
            <a:r>
              <a:rPr lang="en-US" sz="3600" b="1" dirty="0"/>
              <a:t>Put in </a:t>
            </a:r>
            <a:r>
              <a:rPr lang="en-US" sz="3600" b="1" dirty="0" err="1"/>
              <a:t>prision</a:t>
            </a:r>
            <a:endParaRPr lang="en-US" sz="3600" b="1" dirty="0"/>
          </a:p>
          <a:p>
            <a:r>
              <a:rPr lang="en-US" sz="3600" b="1" dirty="0"/>
              <a:t>In stocks (chained to the floor)</a:t>
            </a:r>
          </a:p>
          <a:p>
            <a:r>
              <a:rPr lang="en-US" sz="3600" b="1" dirty="0"/>
              <a:t>But they sang hymns to God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7058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it comes from an overflow of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226365"/>
            <a:ext cx="9637642" cy="3988905"/>
          </a:xfrm>
        </p:spPr>
        <p:txBody>
          <a:bodyPr>
            <a:noAutofit/>
          </a:bodyPr>
          <a:lstStyle/>
          <a:p>
            <a:r>
              <a:rPr lang="en-US" sz="3600" b="1" dirty="0"/>
              <a:t>James 5:13 </a:t>
            </a:r>
            <a:r>
              <a:rPr lang="en-US" sz="3600" dirty="0"/>
              <a:t>Is anyone among you suffering? Let him pray. Is anyone cheerful? Let him sing psalms. </a:t>
            </a:r>
          </a:p>
          <a:p>
            <a:r>
              <a:rPr lang="en-US" sz="3600" dirty="0"/>
              <a:t>Are you happy you are a Christian?</a:t>
            </a:r>
          </a:p>
          <a:p>
            <a:r>
              <a:rPr lang="en-US" sz="3600" dirty="0"/>
              <a:t>We sing because we are filled with joy!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271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we teach / admonish each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226365"/>
            <a:ext cx="9637642" cy="3988905"/>
          </a:xfrm>
        </p:spPr>
        <p:txBody>
          <a:bodyPr>
            <a:noAutofit/>
          </a:bodyPr>
          <a:lstStyle/>
          <a:p>
            <a:r>
              <a:rPr lang="en-US" sz="3600" b="1" dirty="0"/>
              <a:t>Colossians 3:16 </a:t>
            </a:r>
            <a:r>
              <a:rPr lang="en-US" sz="3600" dirty="0"/>
              <a:t>Let the word of Christ dwell in you richly in all wisdom, </a:t>
            </a:r>
            <a:r>
              <a:rPr lang="en-US" sz="3600" b="1" u="sng" dirty="0"/>
              <a:t>teaching</a:t>
            </a:r>
            <a:r>
              <a:rPr lang="en-US" sz="3600" dirty="0"/>
              <a:t> and </a:t>
            </a:r>
            <a:r>
              <a:rPr lang="en-US" sz="3600" b="1" u="sng" dirty="0"/>
              <a:t>admonishing</a:t>
            </a:r>
            <a:r>
              <a:rPr lang="en-US" sz="3600" dirty="0"/>
              <a:t> one another in psalms and hymns and spiritual songs, singing with grace in your hearts to the Lord.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748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we teach / admonish each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226365"/>
            <a:ext cx="9637642" cy="3988905"/>
          </a:xfrm>
        </p:spPr>
        <p:txBody>
          <a:bodyPr>
            <a:noAutofit/>
          </a:bodyPr>
          <a:lstStyle/>
          <a:p>
            <a:r>
              <a:rPr lang="en-US" sz="3600" b="1" dirty="0"/>
              <a:t>Teach – </a:t>
            </a:r>
            <a:r>
              <a:rPr lang="en-US" sz="3600" dirty="0"/>
              <a:t>instruct, explain, help to understand</a:t>
            </a:r>
            <a:br>
              <a:rPr lang="en-US" sz="3600" dirty="0"/>
            </a:br>
            <a:endParaRPr lang="en-US" sz="3600" b="1" dirty="0"/>
          </a:p>
          <a:p>
            <a:r>
              <a:rPr lang="en-US" sz="3600" b="1" dirty="0"/>
              <a:t>Admonish </a:t>
            </a:r>
            <a:r>
              <a:rPr lang="en-US" sz="3600" dirty="0"/>
              <a:t>– mild warning, alert to danger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169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– singing pleases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15549"/>
            <a:ext cx="10131425" cy="4611756"/>
          </a:xfrm>
        </p:spPr>
        <p:txBody>
          <a:bodyPr>
            <a:noAutofit/>
          </a:bodyPr>
          <a:lstStyle/>
          <a:p>
            <a:r>
              <a:rPr lang="en-US" sz="3200" dirty="0"/>
              <a:t>Hebrews 13:15 </a:t>
            </a:r>
            <a:r>
              <a:rPr lang="en-US" sz="3200" dirty="0"/>
              <a:t>Therefore by Him let us continually offer the sacrifice of </a:t>
            </a:r>
            <a:r>
              <a:rPr lang="en-US" sz="3200" b="1" u="sng" dirty="0"/>
              <a:t>praise to God</a:t>
            </a:r>
            <a:r>
              <a:rPr lang="en-US" sz="3200" dirty="0"/>
              <a:t>, that is, the fruit of </a:t>
            </a:r>
            <a:r>
              <a:rPr lang="en-US" sz="3200" i="1" dirty="0"/>
              <a:t>our</a:t>
            </a:r>
            <a:r>
              <a:rPr lang="en-US" sz="3200" dirty="0"/>
              <a:t> lips, </a:t>
            </a:r>
            <a:r>
              <a:rPr lang="en-US" sz="3200" b="1" u="sng" dirty="0"/>
              <a:t>giving thanks to His name</a:t>
            </a:r>
            <a:r>
              <a:rPr lang="en-US" sz="3200" dirty="0"/>
              <a:t>. </a:t>
            </a:r>
          </a:p>
          <a:p>
            <a:r>
              <a:rPr lang="en-US" sz="3200" dirty="0"/>
              <a:t>Ephesians 5:18-19 </a:t>
            </a:r>
            <a:r>
              <a:rPr lang="en-US" sz="3200" b="1" baseline="30000" dirty="0"/>
              <a:t>18</a:t>
            </a:r>
            <a:r>
              <a:rPr lang="en-US" sz="3200" dirty="0"/>
              <a:t> And do not be drunk with wine, in which is dissipation; but </a:t>
            </a:r>
            <a:r>
              <a:rPr lang="en-US" sz="3200" b="1" u="sng" dirty="0"/>
              <a:t>be filled with the Spirit</a:t>
            </a:r>
            <a:r>
              <a:rPr lang="en-US" sz="3200" dirty="0"/>
              <a:t>, </a:t>
            </a:r>
            <a:r>
              <a:rPr lang="en-US" sz="3200" b="1" baseline="30000" dirty="0"/>
              <a:t>19</a:t>
            </a:r>
            <a:r>
              <a:rPr lang="en-US" sz="3200" dirty="0"/>
              <a:t> speaking to one another in psalms and hymns and spiritual songs, singing and making melody in your heart to the Lord.</a:t>
            </a:r>
          </a:p>
        </p:txBody>
      </p:sp>
    </p:spTree>
    <p:extLst>
      <p:ext uri="{BB962C8B-B14F-4D97-AF65-F5344CB8AC3E}">
        <p14:creationId xmlns:p14="http://schemas.microsoft.com/office/powerpoint/2010/main" val="2469813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31</TotalTime>
  <Words>330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Why we sing a cappella</vt:lpstr>
      <vt:lpstr>introduction</vt:lpstr>
      <vt:lpstr>1 – Jesus sang with apostles</vt:lpstr>
      <vt:lpstr>2 – Paul sang with silas in prison</vt:lpstr>
      <vt:lpstr>2 – Paul sang with silas in prison</vt:lpstr>
      <vt:lpstr>3 – it comes from an overflow of joy</vt:lpstr>
      <vt:lpstr>4 – we teach / admonish each other</vt:lpstr>
      <vt:lpstr>4 – we teach / admonish each other</vt:lpstr>
      <vt:lpstr>5 – singing pleases god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we sing a cappella</dc:title>
  <dc:creator>Manly Luscombe</dc:creator>
  <cp:lastModifiedBy>Manly Luscombe</cp:lastModifiedBy>
  <cp:revision>5</cp:revision>
  <dcterms:created xsi:type="dcterms:W3CDTF">2017-03-14T14:43:22Z</dcterms:created>
  <dcterms:modified xsi:type="dcterms:W3CDTF">2017-03-14T15:14:36Z</dcterms:modified>
</cp:coreProperties>
</file>