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21"/>
  </p:notesMasterIdLst>
  <p:sldIdLst>
    <p:sldId id="256" r:id="rId5"/>
    <p:sldId id="257" r:id="rId6"/>
    <p:sldId id="270"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1" autoAdjust="0"/>
    <p:restoredTop sz="91678" autoAdjust="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789D0-CA34-4934-A369-C3113E12A3EF}" type="datetimeFigureOut">
              <a:rPr lang="en-US" smtClean="0"/>
              <a:t>11/27/2018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Notes to presenter: </a:t>
            </a:r>
          </a:p>
          <a:p>
            <a:r>
              <a:rPr lang="en-US" i="1" dirty="0"/>
              <a:t>What is your purpose for sharing this reflection</a:t>
            </a:r>
            <a:r>
              <a:rPr lang="en-US" i="1" baseline="0" dirty="0"/>
              <a:t>?</a:t>
            </a:r>
          </a:p>
          <a:p>
            <a:r>
              <a:rPr lang="en-US" i="1" baseline="0" dirty="0"/>
              <a:t>Is it at the end of a unit or project?  </a:t>
            </a:r>
          </a:p>
          <a:p>
            <a:r>
              <a:rPr lang="en-US" i="1" baseline="0" dirty="0"/>
              <a:t>Are you sharing this reflection, at the attainment of a learning goal you set for yourself?  </a:t>
            </a:r>
          </a:p>
          <a:p>
            <a:r>
              <a:rPr lang="en-US" i="1" baseline="0" dirty="0"/>
              <a:t>Is it at the end of a course?  </a:t>
            </a:r>
          </a:p>
          <a:p>
            <a:endParaRPr lang="en-US" baseline="0" dirty="0"/>
          </a:p>
          <a:p>
            <a:r>
              <a:rPr lang="en-US" baseline="0" dirty="0"/>
              <a:t>State your purpose for the reflection or even the purpose of the learning experience or learning goal.  Be clear and be specific in stating your purpose.</a:t>
            </a: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2</a:t>
            </a:fld>
            <a:endParaRPr lang="en-US"/>
          </a:p>
        </p:txBody>
      </p:sp>
    </p:spTree>
    <p:extLst>
      <p:ext uri="{BB962C8B-B14F-4D97-AF65-F5344CB8AC3E}">
        <p14:creationId xmlns:p14="http://schemas.microsoft.com/office/powerpoint/2010/main" val="31447345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828293" y="2742465"/>
            <a:ext cx="8494463" cy="1373070"/>
          </a:xfrm>
        </p:spPr>
        <p:txBody>
          <a:bodyPr anchor="b">
            <a:no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828799" y="4394039"/>
            <a:ext cx="8493957" cy="1117687"/>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112956" y="5936187"/>
            <a:ext cx="2743200" cy="365125"/>
          </a:xfrm>
        </p:spPr>
        <p:txBody>
          <a:bodyPr/>
          <a:lstStyle/>
          <a:p>
            <a:fld id="{616D6166-2B42-4F11-BAA6-8ABAE1BE810C}" type="datetimeFigureOut">
              <a:rPr lang="en-US" smtClean="0"/>
              <a:t>11/27/2018</a:t>
            </a:fld>
            <a:endParaRPr lang="en-US" dirty="0"/>
          </a:p>
        </p:txBody>
      </p:sp>
      <p:sp>
        <p:nvSpPr>
          <p:cNvPr id="5" name="Footer Placeholder 4"/>
          <p:cNvSpPr>
            <a:spLocks noGrp="1"/>
          </p:cNvSpPr>
          <p:nvPr>
            <p:ph type="ftr" sz="quarter" idx="11"/>
          </p:nvPr>
        </p:nvSpPr>
        <p:spPr>
          <a:xfrm>
            <a:off x="1242296" y="5936188"/>
            <a:ext cx="6870660" cy="365125"/>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10803518" y="2750779"/>
            <a:ext cx="1171888" cy="1356442"/>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888968292"/>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64384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4329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432921"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20702757"/>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2432922" y="2336872"/>
            <a:ext cx="2620817"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432921"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smtClean="0"/>
              <a:t>‹#›</a:t>
            </a:fld>
            <a:endParaRPr lang="en-US"/>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275739570"/>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1090482"/>
          </a:xfrm>
        </p:spPr>
        <p:txBody>
          <a:bodyPr anchor="ctr" anchorCtr="0">
            <a:normAutofit/>
          </a:bodyPr>
          <a:lstStyle>
            <a:lvl1pPr>
              <a:defRPr sz="2400"/>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9E3FA76C-C565-46B6-8652-D75785E2521F}" type="slidenum">
              <a:rPr lang="en-US" smtClean="0"/>
              <a:t>‹#›</a:t>
            </a:fld>
            <a:endParaRPr lang="en-US"/>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680321" y="386862"/>
            <a:ext cx="9614617" cy="3867638"/>
          </a:xfrm>
        </p:spPr>
        <p:txBody>
          <a:bodyPr/>
          <a:lstStyle/>
          <a:p>
            <a:r>
              <a:rPr lang="en-US"/>
              <a:t>Click icon to add SmartArt graphic</a:t>
            </a:r>
          </a:p>
        </p:txBody>
      </p:sp>
    </p:spTree>
    <p:extLst>
      <p:ext uri="{BB962C8B-B14F-4D97-AF65-F5344CB8AC3E}">
        <p14:creationId xmlns:p14="http://schemas.microsoft.com/office/powerpoint/2010/main" val="3525996675"/>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514006760"/>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9E3FA76C-C565-46B6-8652-D75785E2521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ctangle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77332"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2177333"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047994"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177334"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38697" y="4698039"/>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568936339"/>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52837719"/>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8989256" y="5936187"/>
            <a:ext cx="2743200" cy="365125"/>
          </a:xfrm>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a:xfrm>
            <a:off x="2118596" y="5936188"/>
            <a:ext cx="6870660" cy="365125"/>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40493" y="748304"/>
            <a:ext cx="1154151" cy="1090789"/>
          </a:xfrm>
        </p:spPr>
        <p:txBody>
          <a:bodyPr/>
          <a:lstStyle/>
          <a:p>
            <a:fld id="{9E3FA76C-C565-46B6-8652-D75785E2521F}" type="slidenum">
              <a:rPr lang="en-US" smtClean="0"/>
              <a:t>‹#›</a:t>
            </a:fld>
            <a:endParaRPr lang="en-US"/>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400"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2106132" y="735087"/>
            <a:ext cx="3060802" cy="1080938"/>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5384611" y="735013"/>
            <a:ext cx="3060700" cy="1081087"/>
          </a:xfrm>
        </p:spPr>
        <p:txBody>
          <a:bodyPr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a:r>
              <a:rPr lang="en-US"/>
              <a:t>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8662988" y="746125"/>
            <a:ext cx="3070225" cy="1058862"/>
          </a:xfrm>
        </p:spPr>
        <p:txBody>
          <a:bodyPr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a:r>
              <a:rPr lang="en-US"/>
              <a:t>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5301431"/>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025567611"/>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860549" y="2101850"/>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t>11/27/2018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t>‹#›</a:t>
            </a:fld>
            <a:endParaRPr lang="en-US"/>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860549" y="3044624"/>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860549" y="3987398"/>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860549" y="4930171"/>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5263902"/>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t>11/27/2018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50330418"/>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62720106"/>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37645"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051448" y="2336873"/>
            <a:ext cx="4700058" cy="3599316"/>
          </a:xfrm>
        </p:spPr>
        <p:txBody>
          <a:bodyPr anchor="ctr" anchorCtr="0"/>
          <a:lstStyle>
            <a:lvl1pPr algn="ctr">
              <a:defRPr/>
            </a:lvl1pPr>
            <a:lvl2pPr algn="ctr">
              <a:defRPr/>
            </a:lvl2pPr>
            <a:lvl3pPr algn="ctr">
              <a:defRPr/>
            </a:lvl3pPr>
            <a:lvl4pPr algn="ctr">
              <a:defRPr/>
            </a:lvl4pPr>
            <a:lvl5pPr algn="ct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137646"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06977434"/>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0320" y="2336873"/>
            <a:ext cx="4698358"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594123" y="2336873"/>
            <a:ext cx="4700059"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t>11/27/2018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727138133"/>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137646"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smtClean="0"/>
              <a:t>‹#›</a:t>
            </a:fld>
            <a:endParaRPr lang="en-US"/>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3184976"/>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4199344538"/>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t>11/27/2018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35406446"/>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6D6166-2B42-4F11-BAA6-8ABAE1BE810C}" type="datetimeFigureOut">
              <a:rPr lang="en-US" smtClean="0"/>
              <a:t>11/27/2018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E3FA76C-C565-46B6-8652-D75785E2521F}" type="slidenum">
              <a:rPr lang="en-US" smtClean="0"/>
              <a:t>‹#›</a:t>
            </a:fld>
            <a:endParaRPr lang="en-US" dirty="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ransition spd="med">
    <p:pull/>
  </p:transition>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lstStyle/>
          <a:p>
            <a:r>
              <a:rPr lang="en-US" dirty="0"/>
              <a:t>Why do we  - - - ?</a:t>
            </a: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p:txBody>
          <a:bodyPr>
            <a:normAutofit fontScale="92500" lnSpcReduction="20000"/>
          </a:bodyPr>
          <a:lstStyle/>
          <a:p>
            <a:r>
              <a:rPr lang="en-US" sz="4400" b="1" dirty="0"/>
              <a:t>Sunday morning – </a:t>
            </a:r>
          </a:p>
          <a:p>
            <a:r>
              <a:rPr lang="en-US" sz="4400" b="1" dirty="0"/>
              <a:t>2019 Series</a:t>
            </a:r>
          </a:p>
        </p:txBody>
      </p:sp>
      <p:pic>
        <p:nvPicPr>
          <p:cNvPr id="1028" name="Picture 4" descr="Image result for question mark">
            <a:extLst>
              <a:ext uri="{FF2B5EF4-FFF2-40B4-BE49-F238E27FC236}">
                <a16:creationId xmlns:a16="http://schemas.microsoft.com/office/drawing/2014/main" id="{FA5D1851-5CDE-4CEF-AFA6-4FF2A1C1AD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9" y="2742465"/>
            <a:ext cx="1373070" cy="137307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question mark">
            <a:extLst>
              <a:ext uri="{FF2B5EF4-FFF2-40B4-BE49-F238E27FC236}">
                <a16:creationId xmlns:a16="http://schemas.microsoft.com/office/drawing/2014/main" id="{22CC8F10-5E7F-4BA4-9EF4-BEF18B699C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5061" y="2742463"/>
            <a:ext cx="1373071" cy="137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530976"/>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Christ was raised from the dead on Sunday.</a:t>
            </a:r>
          </a:p>
          <a:p>
            <a:r>
              <a:rPr lang="en-US" sz="2800" b="1" dirty="0"/>
              <a:t>Jesus appeared to disciples on Sunday.</a:t>
            </a:r>
          </a:p>
          <a:p>
            <a:r>
              <a:rPr lang="en-US" sz="2800" u="sng" dirty="0"/>
              <a:t>Apostles</a:t>
            </a:r>
            <a:r>
              <a:rPr lang="en-US" sz="2800" dirty="0"/>
              <a:t> (John 20:24-25)  Now Thomas, called the Twin, one of the twelve, was not with them when Jesus came. 25  The other disciples therefore said to him, "We have seen the Lord." So he said to them, "Unless I see in His hands the print of the nails, and put my finger into the print of the nails, and put my hand into His side, I will not believe."</a:t>
            </a:r>
          </a:p>
          <a:p>
            <a:endParaRPr lang="en-US" dirty="0"/>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3346168"/>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Christ was raised from the dead on Sunday.</a:t>
            </a:r>
          </a:p>
          <a:p>
            <a:r>
              <a:rPr lang="en-US" sz="2800" b="1" dirty="0"/>
              <a:t>Jesus appeared to disciples on Sunday.</a:t>
            </a:r>
          </a:p>
          <a:p>
            <a:r>
              <a:rPr lang="en-US" sz="2800" b="1" dirty="0"/>
              <a:t>With apostles (including Thomas) on Sunday.</a:t>
            </a:r>
          </a:p>
          <a:p>
            <a:r>
              <a:rPr lang="en-US" sz="2800" u="sng" dirty="0"/>
              <a:t>Apostles with Thomas</a:t>
            </a:r>
            <a:r>
              <a:rPr lang="en-US" sz="2800" dirty="0"/>
              <a:t> (John 20:26)  And after eight days His disciples were again inside, and Thomas with them. Jesus came, the doors being shut, and stood in the midst, and said, "Peace to you!"</a:t>
            </a:r>
          </a:p>
          <a:p>
            <a:endParaRPr lang="en-US" dirty="0"/>
          </a:p>
          <a:p>
            <a:endParaRPr lang="en-US" dirty="0"/>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636849"/>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Christ was raised from the dead on Sunday.</a:t>
            </a:r>
          </a:p>
          <a:p>
            <a:r>
              <a:rPr lang="en-US" sz="2800" b="1" dirty="0"/>
              <a:t>Jesus appeared to disciples on Sunday.</a:t>
            </a:r>
          </a:p>
          <a:p>
            <a:r>
              <a:rPr lang="en-US" sz="2800" b="1" dirty="0"/>
              <a:t>With apostles (including Thomas) on Sunday.</a:t>
            </a:r>
          </a:p>
          <a:p>
            <a:r>
              <a:rPr lang="en-US" sz="2800" b="1" dirty="0"/>
              <a:t>Pentecost was on Sunday</a:t>
            </a:r>
          </a:p>
          <a:p>
            <a:r>
              <a:rPr lang="en-US" sz="2800" dirty="0"/>
              <a:t>7 weeks (7 X 7 = 49) – The next day = 50</a:t>
            </a:r>
            <a:r>
              <a:rPr lang="en-US" sz="2800" baseline="30000" dirty="0"/>
              <a:t>th</a:t>
            </a:r>
            <a:r>
              <a:rPr lang="en-US" sz="2800" dirty="0"/>
              <a:t> day = Pentecost</a:t>
            </a:r>
          </a:p>
          <a:p>
            <a:r>
              <a:rPr lang="en-US" sz="2800" dirty="0"/>
              <a:t>(Leviticus 23:16)  Count fifty days to the day after the seventh Sabbath; then you shall offer a new grain offering to the LORD.</a:t>
            </a:r>
          </a:p>
          <a:p>
            <a:r>
              <a:rPr lang="en-US" sz="2800" dirty="0"/>
              <a:t>(Acts 2:1)  When the Day of Pentecost had fully come, they were all with one accord in one place.</a:t>
            </a:r>
          </a:p>
          <a:p>
            <a:endParaRPr lang="en-US" dirty="0"/>
          </a:p>
          <a:p>
            <a:endParaRPr lang="en-US" dirty="0"/>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304946"/>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Christ was raised from the dead on Sunday.</a:t>
            </a:r>
          </a:p>
          <a:p>
            <a:r>
              <a:rPr lang="en-US" sz="2800" b="1" dirty="0"/>
              <a:t>Jesus appeared to disciples on Sunday.</a:t>
            </a:r>
          </a:p>
          <a:p>
            <a:r>
              <a:rPr lang="en-US" sz="2800" b="1" dirty="0"/>
              <a:t>With apostles (including Thomas) on Sunday.</a:t>
            </a:r>
          </a:p>
          <a:p>
            <a:r>
              <a:rPr lang="en-US" sz="2800" b="1" dirty="0"/>
              <a:t>Pentecost was on Sunday</a:t>
            </a:r>
          </a:p>
          <a:p>
            <a:r>
              <a:rPr lang="en-US" sz="2800" b="1" dirty="0"/>
              <a:t>Christians met on Sunday</a:t>
            </a:r>
          </a:p>
          <a:p>
            <a:r>
              <a:rPr lang="en-US" sz="2800" dirty="0"/>
              <a:t>Acts 20:7  Now on the first </a:t>
            </a:r>
            <a:r>
              <a:rPr lang="en-US" sz="2800" i="1" dirty="0"/>
              <a:t>day</a:t>
            </a:r>
            <a:r>
              <a:rPr lang="en-US" sz="2800" dirty="0"/>
              <a:t> of the week, when the disciples came together to break bread, Paul, ready to depart the next day, spoke to them and continued his message until midnight.</a:t>
            </a:r>
          </a:p>
          <a:p>
            <a:endParaRPr lang="en-US" dirty="0"/>
          </a:p>
          <a:p>
            <a:endParaRPr lang="en-US" dirty="0"/>
          </a:p>
          <a:p>
            <a:endParaRPr lang="en-US" dirty="0"/>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317835"/>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Christ was raised from the dead on Sunday.</a:t>
            </a:r>
          </a:p>
          <a:p>
            <a:r>
              <a:rPr lang="en-US" sz="2800" b="1" dirty="0"/>
              <a:t>Jesus appeared to disciples on Sunday.</a:t>
            </a:r>
          </a:p>
          <a:p>
            <a:r>
              <a:rPr lang="en-US" sz="2800" b="1" dirty="0"/>
              <a:t>With apostles (including Thomas) on Sunday.</a:t>
            </a:r>
          </a:p>
          <a:p>
            <a:r>
              <a:rPr lang="en-US" sz="2800" b="1" dirty="0"/>
              <a:t>Pentecost was on Sunday</a:t>
            </a:r>
          </a:p>
          <a:p>
            <a:r>
              <a:rPr lang="en-US" sz="2800" b="1" dirty="0"/>
              <a:t>Christians met on Sunday</a:t>
            </a:r>
          </a:p>
          <a:p>
            <a:r>
              <a:rPr lang="en-US" sz="2800" b="1" dirty="0"/>
              <a:t>Christians gave on Sunday</a:t>
            </a:r>
          </a:p>
          <a:p>
            <a:r>
              <a:rPr lang="en-US" sz="2800" dirty="0"/>
              <a:t>(1Corinthians 16:2)  On the first </a:t>
            </a:r>
            <a:r>
              <a:rPr lang="en-US" sz="2800" i="1" dirty="0"/>
              <a:t>day</a:t>
            </a:r>
            <a:r>
              <a:rPr lang="en-US" sz="2800" dirty="0"/>
              <a:t> of the week let each one of you lay something aside, storing up as he may prosper, that there be no collections when I come.</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995617"/>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3200" b="1" dirty="0"/>
              <a:t>THE LORD’S DAY</a:t>
            </a:r>
          </a:p>
          <a:p>
            <a:r>
              <a:rPr lang="en-US" sz="3200" dirty="0"/>
              <a:t>(Revelation 1:10)  I was in the Spirit on the Lord's Day, and I heard behind me a loud voice, as of a trumpet</a:t>
            </a:r>
          </a:p>
          <a:p>
            <a:r>
              <a:rPr lang="en-US" sz="3200" dirty="0"/>
              <a:t>New Bible Dictionary – The construction of the phrase suggests that it was a formal designation of the church’s worship day. As such it certainly appears in the 2</a:t>
            </a:r>
            <a:r>
              <a:rPr lang="en-US" sz="3200" baseline="30000" dirty="0"/>
              <a:t>nd</a:t>
            </a:r>
            <a:r>
              <a:rPr lang="en-US" sz="3200" dirty="0"/>
              <a:t> century (Ignatius). The Lord’s Day is used to designate Sunday, just as it was used in the second century.</a:t>
            </a:r>
          </a:p>
          <a:p>
            <a:endParaRPr lang="en-US" dirty="0"/>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447015"/>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pPr algn="ctr"/>
            <a:r>
              <a:rPr lang="en-US" sz="4000" b="1" dirty="0"/>
              <a:t>THE LORD’S DAY</a:t>
            </a:r>
          </a:p>
          <a:p>
            <a:pPr algn="ctr"/>
            <a:r>
              <a:rPr lang="en-US" sz="4000" dirty="0"/>
              <a:t>Why do we worship on Sunday?</a:t>
            </a:r>
          </a:p>
          <a:p>
            <a:pPr algn="ctr"/>
            <a:r>
              <a:rPr lang="en-US" sz="4000" dirty="0"/>
              <a:t>It is THE LORD’S DAY.</a:t>
            </a:r>
          </a:p>
          <a:p>
            <a:pPr algn="ctr"/>
            <a:r>
              <a:rPr lang="en-US" sz="4000" dirty="0"/>
              <a:t>It is the day to honor, remember, celebrate and worship the Lord who save us.</a:t>
            </a:r>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33082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p:txBody>
          <a:bodyPr/>
          <a:lstStyle/>
          <a:p>
            <a:r>
              <a:rPr lang="en-US" dirty="0"/>
              <a:t>An extended series to answer the WHYs</a:t>
            </a:r>
          </a:p>
        </p:txBody>
      </p:sp>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a:xfrm>
            <a:off x="397565" y="4232171"/>
            <a:ext cx="9896617" cy="2221638"/>
          </a:xfrm>
        </p:spPr>
        <p:txBody>
          <a:bodyPr>
            <a:normAutofit lnSpcReduction="10000"/>
          </a:bodyPr>
          <a:lstStyle/>
          <a:p>
            <a:r>
              <a:rPr lang="en-US" sz="3200" dirty="0"/>
              <a:t>Many go live the life of a Christian without learning WHY we do, believe, teach and practice what we do.</a:t>
            </a:r>
          </a:p>
          <a:p>
            <a:r>
              <a:rPr lang="en-US" sz="3200" dirty="0"/>
              <a:t>In 2019 I am going to try to dig a little deeper and answer the why of our faith and practice.</a:t>
            </a:r>
          </a:p>
          <a:p>
            <a:endParaRPr lang="en-US" sz="2400" dirty="0"/>
          </a:p>
          <a:p>
            <a:endParaRPr lang="en-US" sz="2400" dirty="0"/>
          </a:p>
        </p:txBody>
      </p:sp>
      <p:pic>
        <p:nvPicPr>
          <p:cNvPr id="2050" name="Picture 2" descr="Image result for question mark">
            <a:extLst>
              <a:ext uri="{FF2B5EF4-FFF2-40B4-BE49-F238E27FC236}">
                <a16:creationId xmlns:a16="http://schemas.microsoft.com/office/drawing/2014/main" id="{4FF9D210-337E-4F01-9CF1-F6562FE83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4018" y="2793368"/>
            <a:ext cx="1243841" cy="124384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question mark">
            <a:extLst>
              <a:ext uri="{FF2B5EF4-FFF2-40B4-BE49-F238E27FC236}">
                <a16:creationId xmlns:a16="http://schemas.microsoft.com/office/drawing/2014/main" id="{35E8C181-0164-4259-BBAB-66BBBC9380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6557" y="0"/>
            <a:ext cx="2647559" cy="2647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843633"/>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p:txBody>
          <a:bodyPr>
            <a:normAutofit/>
          </a:bodyPr>
          <a:lstStyle/>
          <a:p>
            <a:r>
              <a:rPr lang="en-US" sz="3200" dirty="0"/>
              <a:t>For most – Sunday is automatic. It is Sunday – It is a day to worship.</a:t>
            </a:r>
          </a:p>
          <a:p>
            <a:r>
              <a:rPr lang="en-US" sz="3200" dirty="0"/>
              <a:t>Perhaps you can mention a passage (or 2) that mention “first day of the week.”</a:t>
            </a:r>
          </a:p>
          <a:p>
            <a:r>
              <a:rPr lang="en-US" sz="3200" dirty="0"/>
              <a:t>Many think that Sunday is the Christian Sabbath.</a:t>
            </a:r>
          </a:p>
          <a:p>
            <a:r>
              <a:rPr lang="en-US" sz="3200" dirty="0"/>
              <a:t>WHY DO WE WORSHIP ON SUNDAY?</a:t>
            </a:r>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6320696"/>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3200" dirty="0"/>
              <a:t>Background – Creation </a:t>
            </a:r>
          </a:p>
          <a:p>
            <a:pPr lvl="1"/>
            <a:r>
              <a:rPr lang="en-US" sz="2800" dirty="0"/>
              <a:t>God created the world in 6 days</a:t>
            </a:r>
          </a:p>
          <a:p>
            <a:pPr lvl="1"/>
            <a:r>
              <a:rPr lang="en-US" sz="2800" dirty="0"/>
              <a:t>On the 7</a:t>
            </a:r>
            <a:r>
              <a:rPr lang="en-US" sz="2800" baseline="30000" dirty="0"/>
              <a:t>th</a:t>
            </a:r>
            <a:r>
              <a:rPr lang="en-US" sz="2800" dirty="0"/>
              <a:t> day, God rested.</a:t>
            </a:r>
          </a:p>
          <a:p>
            <a:r>
              <a:rPr lang="en-US" sz="2800" dirty="0"/>
              <a:t>(Genesis 2:1-3)  Thus the heavens and the earth, and all the host of them, were finished. 2  And on the seventh day God ended His work which He had done, and He rested on the seventh day from all His work which He had done. 3  Then God blessed the seventh day and sanctified it, because in it He rested from all His work which God had created and made.</a:t>
            </a:r>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0480688"/>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Law of Moses</a:t>
            </a:r>
          </a:p>
          <a:p>
            <a:r>
              <a:rPr lang="en-US" sz="2800" dirty="0"/>
              <a:t>(Exo 20:8-11)  "Remember the Sabbath day, to keep it holy. 9 Six days you shall labor and do all your work, 10  but the seventh day </a:t>
            </a:r>
            <a:r>
              <a:rPr lang="en-US" sz="2800" i="1" dirty="0"/>
              <a:t>is</a:t>
            </a:r>
            <a:r>
              <a:rPr lang="en-US" sz="2800" dirty="0"/>
              <a:t> the Sabbath of the LORD your God. </a:t>
            </a:r>
            <a:r>
              <a:rPr lang="en-US" sz="2800" i="1" dirty="0"/>
              <a:t>In it</a:t>
            </a:r>
            <a:r>
              <a:rPr lang="en-US" sz="2800" dirty="0"/>
              <a:t> you shall do no work: you, nor your son, nor your daughter, nor your male servant, nor your female servant, nor your cattle, nor your stranger who </a:t>
            </a:r>
            <a:r>
              <a:rPr lang="en-US" sz="2800" i="1" dirty="0"/>
              <a:t>is</a:t>
            </a:r>
            <a:r>
              <a:rPr lang="en-US" sz="2800" dirty="0"/>
              <a:t> within your gates. 11 For </a:t>
            </a:r>
            <a:r>
              <a:rPr lang="en-US" sz="2800" i="1" dirty="0"/>
              <a:t>in</a:t>
            </a:r>
            <a:r>
              <a:rPr lang="en-US" sz="2800" dirty="0"/>
              <a:t> six days the LORD made the heavens and the earth, the sea, and all that </a:t>
            </a:r>
            <a:r>
              <a:rPr lang="en-US" sz="2800" i="1" dirty="0"/>
              <a:t>is</a:t>
            </a:r>
            <a:r>
              <a:rPr lang="en-US" sz="2800" dirty="0"/>
              <a:t> in them, and rested the seventh day. Therefore the LORD blessed the Sabbath day and hallowed it.</a:t>
            </a:r>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407761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Jericho</a:t>
            </a:r>
          </a:p>
          <a:p>
            <a:r>
              <a:rPr lang="en-US" sz="2800" dirty="0"/>
              <a:t>Once each day, 6 days, 7 times on 7</a:t>
            </a:r>
            <a:r>
              <a:rPr lang="en-US" sz="2800" baseline="30000" dirty="0"/>
              <a:t>th</a:t>
            </a:r>
            <a:r>
              <a:rPr lang="en-US" sz="2800" dirty="0"/>
              <a:t> day.</a:t>
            </a:r>
          </a:p>
          <a:p>
            <a:r>
              <a:rPr lang="en-US" sz="2800" dirty="0"/>
              <a:t>(Joshua 6:14-15)  And the second day they marched around the city once and returned to the camp. So they did six days. 15  But it came to pass on the seventh day that they rose early, about the dawning of the day, and marched around the city seven times in the same manner. On that day only they marched around the city seven times.</a:t>
            </a:r>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215838"/>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The resurrection of Christ changed everything.</a:t>
            </a:r>
          </a:p>
          <a:p>
            <a:r>
              <a:rPr lang="en-US" sz="2800" b="1" dirty="0"/>
              <a:t>Christ was raised from the dead on Sunday.</a:t>
            </a:r>
          </a:p>
          <a:p>
            <a:r>
              <a:rPr lang="en-US" dirty="0"/>
              <a:t>(Matthew 28:1-6)  Now after the Sabbath, as the first </a:t>
            </a:r>
            <a:r>
              <a:rPr lang="en-US" i="1" dirty="0"/>
              <a:t>day</a:t>
            </a:r>
            <a:r>
              <a:rPr lang="en-US" dirty="0"/>
              <a:t> of the week began to dawn, Mary Magdalene and the other Mary came to see the tomb. 2  And behold, there was a great earthquake; for an angel of the Lord descended from heaven, and came and rolled back the stone from the door, and sat on it. 3 His countenance was like lightning, and his clothing as white as snow. 4 And the guards shook for fear of him, and became like dead </a:t>
            </a:r>
            <a:r>
              <a:rPr lang="en-US" i="1" dirty="0"/>
              <a:t>men. </a:t>
            </a:r>
            <a:r>
              <a:rPr lang="en-US" dirty="0"/>
              <a:t>5 But the angel answered and said to the women, "Do not be afraid, for I know that you seek Jesus who was crucified. 6 He is not here; for He is risen, as He said. Come, see the place where the Lord lay.</a:t>
            </a:r>
          </a:p>
          <a:p>
            <a:endParaRPr lang="en-US" dirty="0"/>
          </a:p>
          <a:p>
            <a:endParaRPr lang="en-US" sz="2800" dirty="0"/>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649815"/>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Christ was raised from the dead on Sunday.</a:t>
            </a:r>
          </a:p>
          <a:p>
            <a:r>
              <a:rPr lang="en-US" sz="2800" dirty="0"/>
              <a:t>(John 20:1-2)  Now the first </a:t>
            </a:r>
            <a:r>
              <a:rPr lang="en-US" sz="2800" i="1" dirty="0"/>
              <a:t>day</a:t>
            </a:r>
            <a:r>
              <a:rPr lang="en-US" sz="2800" dirty="0"/>
              <a:t> of the week Mary Magdalene went to the tomb early, while it was still dark, and saw </a:t>
            </a:r>
            <a:r>
              <a:rPr lang="en-US" sz="2800" i="1" dirty="0"/>
              <a:t>that</a:t>
            </a:r>
            <a:r>
              <a:rPr lang="en-US" sz="2800" dirty="0"/>
              <a:t> the stone had been taken away from the tomb. 2  Then she ran and came to Simon Peter, and to the other disciple, whom Jesus loved, and said to them, "They have taken away the Lord out of the tomb, and we do not know where they have laid Him."</a:t>
            </a:r>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546706"/>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2341-3F48-4009-A200-6390BA31C517}"/>
              </a:ext>
            </a:extLst>
          </p:cNvPr>
          <p:cNvSpPr>
            <a:spLocks noGrp="1"/>
          </p:cNvSpPr>
          <p:nvPr>
            <p:ph type="title"/>
          </p:nvPr>
        </p:nvSpPr>
        <p:spPr/>
        <p:txBody>
          <a:bodyPr/>
          <a:lstStyle/>
          <a:p>
            <a:r>
              <a:rPr lang="en-US" dirty="0"/>
              <a:t>Why do we – Worship on Sunday?</a:t>
            </a:r>
          </a:p>
        </p:txBody>
      </p:sp>
      <p:sp>
        <p:nvSpPr>
          <p:cNvPr id="3" name="Content Placeholder 2">
            <a:extLst>
              <a:ext uri="{FF2B5EF4-FFF2-40B4-BE49-F238E27FC236}">
                <a16:creationId xmlns:a16="http://schemas.microsoft.com/office/drawing/2014/main" id="{753C5E21-C46D-4F26-9CA6-ED4375F9860E}"/>
              </a:ext>
            </a:extLst>
          </p:cNvPr>
          <p:cNvSpPr>
            <a:spLocks noGrp="1"/>
          </p:cNvSpPr>
          <p:nvPr>
            <p:ph idx="1"/>
          </p:nvPr>
        </p:nvSpPr>
        <p:spPr>
          <a:xfrm>
            <a:off x="675862" y="2161725"/>
            <a:ext cx="11075644" cy="4318588"/>
          </a:xfrm>
        </p:spPr>
        <p:txBody>
          <a:bodyPr>
            <a:normAutofit/>
          </a:bodyPr>
          <a:lstStyle/>
          <a:p>
            <a:r>
              <a:rPr lang="en-US" sz="2800" b="1" dirty="0"/>
              <a:t>Christ was raised from the dead on Sunday.</a:t>
            </a:r>
          </a:p>
          <a:p>
            <a:r>
              <a:rPr lang="en-US" sz="2800" b="1" dirty="0"/>
              <a:t>Jesus appeared to disciples on Sunday.</a:t>
            </a:r>
          </a:p>
          <a:p>
            <a:r>
              <a:rPr lang="en-US" sz="2800" u="sng" dirty="0"/>
              <a:t>2 men on road to Emmaus </a:t>
            </a:r>
            <a:r>
              <a:rPr lang="en-US" sz="2800" dirty="0"/>
              <a:t>(Luke 24:13-14)  Now behold, two of them were traveling that same day to a village called Emmaus, which was seven miles from Jerusalem. 14  And they talked together of all these things which had happened.</a:t>
            </a:r>
          </a:p>
          <a:p>
            <a:r>
              <a:rPr lang="en-US" sz="2800" u="sng" dirty="0"/>
              <a:t>Mary</a:t>
            </a:r>
            <a:r>
              <a:rPr lang="en-US" sz="2800" dirty="0"/>
              <a:t> (John 20:14)  Now when she had said this, she turned around and saw Jesus standing </a:t>
            </a:r>
            <a:r>
              <a:rPr lang="en-US" sz="2800" i="1" dirty="0"/>
              <a:t>there,</a:t>
            </a:r>
            <a:r>
              <a:rPr lang="en-US" sz="2800" dirty="0"/>
              <a:t> and did not know that it was Jesus.</a:t>
            </a:r>
          </a:p>
          <a:p>
            <a:endParaRPr lang="en-US" dirty="0"/>
          </a:p>
          <a:p>
            <a:endParaRPr lang="en-US" dirty="0"/>
          </a:p>
          <a:p>
            <a:endParaRPr lang="en-US" dirty="0"/>
          </a:p>
        </p:txBody>
      </p:sp>
      <p:pic>
        <p:nvPicPr>
          <p:cNvPr id="4" name="Picture 2" descr="Image result for question mark">
            <a:extLst>
              <a:ext uri="{FF2B5EF4-FFF2-40B4-BE49-F238E27FC236}">
                <a16:creationId xmlns:a16="http://schemas.microsoft.com/office/drawing/2014/main" id="{9C3500F0-ADC2-43CD-843A-77837CF6E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1" y="671776"/>
            <a:ext cx="1243841" cy="1243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429297"/>
      </p:ext>
    </p:extLst>
  </p:cSld>
  <p:clrMapOvr>
    <a:masterClrMapping/>
  </p:clrMapOvr>
  <p:transition spd="med">
    <p:pull/>
  </p:transition>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873FAD-10D7-4DE7-A029-14288C05F594}">
  <ds:schemaRefs>
    <ds:schemaRef ds:uri="http://schemas.microsoft.com/sharepoint/v3/contenttype/forms"/>
  </ds:schemaRefs>
</ds:datastoreItem>
</file>

<file path=customXml/itemProps3.xml><?xml version="1.0" encoding="utf-8"?>
<ds:datastoreItem xmlns:ds="http://schemas.openxmlformats.org/officeDocument/2006/customXml" ds:itemID="{71DDD245-D6FC-4A3B-8DDB-348DE94B95C6}">
  <ds:schemaRefs>
    <ds:schemaRef ds:uri="fb0879af-3eba-417a-a55a-ffe6dcd6ca77"/>
    <ds:schemaRef ds:uri="http://schemas.microsoft.com/office/2006/metadata/properties"/>
    <ds:schemaRef ds:uri="http://schemas.microsoft.com/sharepoint/v3"/>
    <ds:schemaRef ds:uri="http://purl.org/dc/terms/"/>
    <ds:schemaRef ds:uri="http://schemas.microsoft.com/office/2006/documentManagement/types"/>
    <ds:schemaRef ds:uri="6dc4bcd6-49db-4c07-9060-8acfc67cef9f"/>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Reflection on learning </Template>
  <TotalTime>0</TotalTime>
  <Words>673</Words>
  <Application>Microsoft Office PowerPoint</Application>
  <PresentationFormat>Widescreen</PresentationFormat>
  <Paragraphs>109</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Trebuchet MS</vt:lpstr>
      <vt:lpstr>Berlin</vt:lpstr>
      <vt:lpstr>Why do we  - - - ?</vt:lpstr>
      <vt:lpstr>An extended series to answer the WHYs</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lpstr>Why do we – Worship on Sunday?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2018-11-14T21:48:06Z</dcterms:created>
  <dcterms:modified xsi:type="dcterms:W3CDTF">2018-11-27T15:07:29Z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