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761999"/>
            <a:ext cx="9141619" cy="5334001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9270263" y="761999"/>
            <a:ext cx="2925318" cy="5334001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9848" y="1298448"/>
            <a:ext cx="7315200" cy="3255264"/>
          </a:xfrm>
        </p:spPr>
        <p:txBody>
          <a:bodyPr anchor="b">
            <a:normAutofit/>
          </a:bodyPr>
          <a:lstStyle>
            <a:lvl1pPr algn="l">
              <a:defRPr sz="5900" spc="-100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15" y="4670246"/>
            <a:ext cx="7315200" cy="914400"/>
          </a:xfrm>
        </p:spPr>
        <p:txBody>
          <a:bodyPr anchor="t">
            <a:normAutofit/>
          </a:bodyPr>
          <a:lstStyle>
            <a:lvl1pPr marL="0" indent="0" algn="l">
              <a:buNone/>
              <a:defRPr sz="2200" cap="none" spc="0" baseline="0">
                <a:solidFill>
                  <a:schemeClr val="accent1">
                    <a:lumMod val="20000"/>
                    <a:lumOff val="80000"/>
                  </a:schemeClr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81000" y="990600"/>
            <a:ext cx="2819400" cy="4953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867912" y="868680"/>
            <a:ext cx="7315200" cy="512064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7912" y="1298448"/>
            <a:ext cx="7315200" cy="3255264"/>
          </a:xfrm>
        </p:spPr>
        <p:txBody>
          <a:bodyPr anchor="b">
            <a:normAutofit/>
          </a:bodyPr>
          <a:lstStyle>
            <a:lvl1pPr>
              <a:defRPr sz="5900" b="0" spc="-100" baseline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86200" y="4672584"/>
            <a:ext cx="73152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200" cap="none" spc="0" baseline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67912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818120" y="868680"/>
            <a:ext cx="347472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7912" y="1023586"/>
            <a:ext cx="3474720" cy="807720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7912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818463" y="1023586"/>
            <a:ext cx="3474720" cy="813171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000" b="1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818463" y="1930936"/>
            <a:ext cx="3474720" cy="402336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67912" y="868680"/>
            <a:ext cx="7315200" cy="5120640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4176"/>
            <a:ext cx="2834640" cy="2321990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32" y="1143000"/>
            <a:ext cx="2834640" cy="237744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570644" y="767419"/>
            <a:ext cx="8115230" cy="5330952"/>
          </a:xfrm>
          <a:solidFill>
            <a:schemeClr val="bg1">
              <a:lumMod val="50000"/>
              <a:lumOff val="50000"/>
            </a:schemeClr>
          </a:solidFill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32" y="3493008"/>
            <a:ext cx="2834640" cy="2322576"/>
          </a:xfrm>
        </p:spPr>
        <p:txBody>
          <a:bodyPr anchor="t">
            <a:normAutofit/>
          </a:bodyPr>
          <a:lstStyle>
            <a:lvl1pPr marL="0" indent="0">
              <a:lnSpc>
                <a:spcPct val="100000"/>
              </a:lnSpc>
              <a:buNone/>
              <a:defRPr sz="14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3499101" y="6356350"/>
            <a:ext cx="5911517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758952"/>
            <a:ext cx="3443590" cy="5330952"/>
          </a:xfrm>
          <a:prstGeom prst="rect">
            <a:avLst/>
          </a:prstGeom>
          <a:solidFill>
            <a:schemeClr val="accent1">
              <a:alpha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2919" y="1123837"/>
            <a:ext cx="2947482" cy="460118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8" name="Rectangle 37"/>
          <p:cNvSpPr/>
          <p:nvPr/>
        </p:nvSpPr>
        <p:spPr>
          <a:xfrm>
            <a:off x="11815864" y="758952"/>
            <a:ext cx="384048" cy="5330952"/>
          </a:xfrm>
          <a:prstGeom prst="rect">
            <a:avLst/>
          </a:prstGeom>
          <a:solidFill>
            <a:schemeClr val="accent1"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69268" y="864108"/>
            <a:ext cx="7315200" cy="51206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624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fld id="{5586B75A-687E-405C-8A0B-8D00578BA2C3}" type="datetimeFigureOut">
              <a:rPr lang="en-US" dirty="0"/>
              <a:pPr/>
              <a:t>1/23/2019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869268" y="6356350"/>
            <a:ext cx="59115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634135" y="6356350"/>
            <a:ext cx="15309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accent1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spc="-60" baseline="0">
          <a:solidFill>
            <a:srgbClr val="FFFFFF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20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1pPr>
      <a:lvl2pPr marL="6858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8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2pPr>
      <a:lvl3pPr marL="11430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6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3pPr>
      <a:lvl4pPr marL="16002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4pPr>
      <a:lvl5pPr marL="2057400" indent="-18288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250"/>
        </a:spcBef>
        <a:spcAft>
          <a:spcPts val="250"/>
        </a:spcAft>
        <a:buClr>
          <a:schemeClr val="accent1"/>
        </a:buClr>
        <a:buFont typeface="Wingdings 2" pitchFamily="18" charset="2"/>
        <a:buChar char=""/>
        <a:tabLst>
          <a:tab pos="1143000" algn="l"/>
        </a:tabLst>
        <a:defRPr sz="1400" kern="1200">
          <a:solidFill>
            <a:schemeClr val="bg2">
              <a:lumMod val="20000"/>
              <a:lumOff val="80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35411A-D8E4-4382-B375-3B1CE93C47F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657600" y="755373"/>
            <a:ext cx="5539409" cy="1876773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Arial Black" panose="020B0A04020102020204" pitchFamily="34" charset="0"/>
              </a:rPr>
              <a:t>Why Do We - - -</a:t>
            </a:r>
            <a:br>
              <a:rPr lang="en-US" b="1" dirty="0">
                <a:latin typeface="Arial Black" panose="020B0A04020102020204" pitchFamily="34" charset="0"/>
              </a:rPr>
            </a:br>
            <a:r>
              <a:rPr lang="en-US" b="1" dirty="0">
                <a:latin typeface="Arial Black" panose="020B0A04020102020204" pitchFamily="34" charset="0"/>
              </a:rPr>
              <a:t>Quit Church?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C465FC-2D18-4EE2-ACED-5A566B4171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1302" y="4670246"/>
            <a:ext cx="8797167" cy="914400"/>
          </a:xfrm>
        </p:spPr>
        <p:txBody>
          <a:bodyPr>
            <a:noAutofit/>
          </a:bodyPr>
          <a:lstStyle/>
          <a:p>
            <a:r>
              <a:rPr lang="en-US" sz="3200" b="1" dirty="0">
                <a:solidFill>
                  <a:schemeClr val="tx1"/>
                </a:solidFill>
              </a:rPr>
              <a:t>This lesson looks at the reasons many have decided to quit church, worship, spiritual </a:t>
            </a:r>
            <a:r>
              <a:rPr lang="en-US" sz="3200" b="1" dirty="0" err="1">
                <a:solidFill>
                  <a:schemeClr val="tx1"/>
                </a:solidFill>
              </a:rPr>
              <a:t>lfe</a:t>
            </a:r>
            <a:r>
              <a:rPr lang="en-US" sz="3200" b="1" dirty="0">
                <a:solidFill>
                  <a:schemeClr val="tx1"/>
                </a:solidFill>
              </a:rPr>
              <a:t> – and return to the world.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A54F6448-97F9-4A01-AD6B-90A72030D94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187754"/>
            <a:ext cx="3514742" cy="23389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37918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REAL ISSUES WE 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13 – Parable </a:t>
            </a:r>
            <a:r>
              <a:rPr lang="en-US" sz="3600" b="1"/>
              <a:t>of Sower</a:t>
            </a:r>
            <a:endParaRPr lang="en-US" sz="3600" b="1" dirty="0"/>
          </a:p>
          <a:p>
            <a:r>
              <a:rPr lang="en-US" sz="3600" b="1" u="sng" dirty="0"/>
              <a:t>Wayside</a:t>
            </a:r>
            <a:r>
              <a:rPr lang="en-US" sz="3600" b="1" dirty="0"/>
              <a:t> – too hard to grow</a:t>
            </a:r>
          </a:p>
          <a:p>
            <a:r>
              <a:rPr lang="en-US" sz="3600" b="1" u="sng" dirty="0"/>
              <a:t>Rocky</a:t>
            </a:r>
            <a:r>
              <a:rPr lang="en-US" sz="3600" b="1" dirty="0"/>
              <a:t> – no depth to put down roots</a:t>
            </a:r>
          </a:p>
          <a:p>
            <a:r>
              <a:rPr lang="en-US" sz="3600" b="1" u="sng" dirty="0"/>
              <a:t>Thorns</a:t>
            </a:r>
            <a:r>
              <a:rPr lang="en-US" sz="3600" b="1" dirty="0"/>
              <a:t> – cares of pleasures of the world</a:t>
            </a:r>
          </a:p>
        </p:txBody>
      </p:sp>
    </p:spTree>
    <p:extLst>
      <p:ext uri="{BB962C8B-B14F-4D97-AF65-F5344CB8AC3E}">
        <p14:creationId xmlns:p14="http://schemas.microsoft.com/office/powerpoint/2010/main" val="218567478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NO VALID EXCUSES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Luke </a:t>
            </a:r>
            <a:r>
              <a:rPr lang="en-US" sz="3200" b="1" dirty="0"/>
              <a:t>14:24  For I say to you that none of those men who were invited shall taste my supper.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600" b="1" u="sng" dirty="0"/>
              <a:t>Excuses are external </a:t>
            </a:r>
            <a:r>
              <a:rPr lang="en-US" sz="3600" b="1" dirty="0"/>
              <a:t>– worldly</a:t>
            </a:r>
            <a:endParaRPr lang="en-US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7382803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NO VALID EXCUSES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Luke </a:t>
            </a:r>
            <a:r>
              <a:rPr lang="en-US" sz="3200" b="1" dirty="0"/>
              <a:t>14:24  For I say to you that none of those men who were invited shall taste my supper.</a:t>
            </a:r>
            <a:br>
              <a:rPr lang="en-US" sz="3200" b="1" dirty="0"/>
            </a:br>
            <a:endParaRPr lang="en-US" sz="3200" b="1" dirty="0"/>
          </a:p>
          <a:p>
            <a:r>
              <a:rPr lang="en-US" sz="3600" b="1" dirty="0"/>
              <a:t>Excuses are external – worldly 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u="sng" dirty="0"/>
              <a:t>Real problem is internal </a:t>
            </a:r>
            <a:r>
              <a:rPr lang="en-US" sz="3600" b="1" dirty="0"/>
              <a:t>– heart, faith, decision to obey Christ</a:t>
            </a:r>
          </a:p>
          <a:p>
            <a:endParaRPr lang="en-US" dirty="0"/>
          </a:p>
          <a:p>
            <a:endParaRPr lang="en-US" sz="3600" b="1" dirty="0"/>
          </a:p>
        </p:txBody>
      </p:sp>
    </p:spTree>
    <p:extLst>
      <p:ext uri="{BB962C8B-B14F-4D97-AF65-F5344CB8AC3E}">
        <p14:creationId xmlns:p14="http://schemas.microsoft.com/office/powerpoint/2010/main" val="18157571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B3E9F8-D4DA-44CE-9213-527646117E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A Real Problem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1ECF8D-B54D-4451-8D90-C50AE880CB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b="1" dirty="0"/>
              <a:t>Many churches are losing members.</a:t>
            </a:r>
          </a:p>
          <a:p>
            <a:r>
              <a:rPr lang="en-US" sz="3200" b="1" dirty="0"/>
              <a:t>Few churches are growing.</a:t>
            </a:r>
          </a:p>
          <a:p>
            <a:r>
              <a:rPr lang="en-US" sz="3200" b="1" dirty="0"/>
              <a:t>More are leaving than are being converted.</a:t>
            </a:r>
          </a:p>
          <a:p>
            <a:r>
              <a:rPr lang="en-US" sz="3200" b="1" dirty="0"/>
              <a:t>Why do people quit church?</a:t>
            </a:r>
          </a:p>
        </p:txBody>
      </p:sp>
    </p:spTree>
    <p:extLst>
      <p:ext uri="{BB962C8B-B14F-4D97-AF65-F5344CB8AC3E}">
        <p14:creationId xmlns:p14="http://schemas.microsoft.com/office/powerpoint/2010/main" val="7078001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TOO BUSY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Work demands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Social activities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Hobby / Sports</a:t>
            </a:r>
          </a:p>
        </p:txBody>
      </p:sp>
    </p:spTree>
    <p:extLst>
      <p:ext uri="{BB962C8B-B14F-4D97-AF65-F5344CB8AC3E}">
        <p14:creationId xmlns:p14="http://schemas.microsoft.com/office/powerpoint/2010/main" val="7928518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FAMILY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Home and family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Visit relatives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Children’s activities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Only day to be with family</a:t>
            </a:r>
          </a:p>
        </p:txBody>
      </p:sp>
    </p:spTree>
    <p:extLst>
      <p:ext uri="{BB962C8B-B14F-4D97-AF65-F5344CB8AC3E}">
        <p14:creationId xmlns:p14="http://schemas.microsoft.com/office/powerpoint/2010/main" val="8451234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CHURCH LEADERS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Disagree with the preacher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Don’t like a decision of the elders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Song leader sings off key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Bible Class teacher is too strict</a:t>
            </a:r>
          </a:p>
        </p:txBody>
      </p:sp>
    </p:spTree>
    <p:extLst>
      <p:ext uri="{BB962C8B-B14F-4D97-AF65-F5344CB8AC3E}">
        <p14:creationId xmlns:p14="http://schemas.microsoft.com/office/powerpoint/2010/main" val="369916867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HYPOCRISY IN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Members are judgmental, critical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Am I being judgmental of those I criticize for being judgmental?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Hypocrites are EVREYWHERE!</a:t>
            </a:r>
          </a:p>
        </p:txBody>
      </p:sp>
    </p:spTree>
    <p:extLst>
      <p:ext uri="{BB962C8B-B14F-4D97-AF65-F5344CB8AC3E}">
        <p14:creationId xmlns:p14="http://schemas.microsoft.com/office/powerpoint/2010/main" val="374624998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LIFE CHANGES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Circumstances in life change.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Marriage, children, divorce, serious illness, death, lonely.</a:t>
            </a:r>
            <a:br>
              <a:rPr lang="en-US" sz="3600" b="1" dirty="0"/>
            </a:br>
            <a:endParaRPr lang="en-US" sz="3600" b="1" dirty="0"/>
          </a:p>
          <a:p>
            <a:r>
              <a:rPr lang="en-US" sz="3600" b="1" dirty="0"/>
              <a:t>Embarrassed with sin of family members.</a:t>
            </a:r>
          </a:p>
        </p:txBody>
      </p:sp>
    </p:spTree>
    <p:extLst>
      <p:ext uri="{BB962C8B-B14F-4D97-AF65-F5344CB8AC3E}">
        <p14:creationId xmlns:p14="http://schemas.microsoft.com/office/powerpoint/2010/main" val="39139568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REAL ISSUES WE 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13 – Parable of Sower</a:t>
            </a:r>
          </a:p>
          <a:p>
            <a:r>
              <a:rPr lang="en-US" sz="3600" b="1" u="sng" dirty="0"/>
              <a:t>Wayside</a:t>
            </a:r>
            <a:r>
              <a:rPr lang="en-US" sz="3600" b="1" dirty="0"/>
              <a:t> – too hard to grow, not ready to live for Christ</a:t>
            </a:r>
          </a:p>
        </p:txBody>
      </p:sp>
    </p:spTree>
    <p:extLst>
      <p:ext uri="{BB962C8B-B14F-4D97-AF65-F5344CB8AC3E}">
        <p14:creationId xmlns:p14="http://schemas.microsoft.com/office/powerpoint/2010/main" val="366093256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BD1F3E-20F9-4F0F-98A2-B18BA3383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/>
              <a:t>REAL ISSUES WE FACE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51E73A-32C9-4C38-BA61-4AE6C16AAC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600" b="1" dirty="0"/>
              <a:t>Matthew 13 – Parable of Sower</a:t>
            </a:r>
          </a:p>
          <a:p>
            <a:r>
              <a:rPr lang="en-US" sz="3600" b="1" u="sng" dirty="0"/>
              <a:t>Wayside</a:t>
            </a:r>
            <a:r>
              <a:rPr lang="en-US" sz="3600" b="1" dirty="0"/>
              <a:t> – too hard to grow</a:t>
            </a:r>
          </a:p>
          <a:p>
            <a:r>
              <a:rPr lang="en-US" sz="3600" b="1" u="sng" dirty="0"/>
              <a:t>Rocky</a:t>
            </a:r>
            <a:r>
              <a:rPr lang="en-US" sz="3600" b="1" dirty="0"/>
              <a:t> – no depth to put down roots</a:t>
            </a:r>
          </a:p>
        </p:txBody>
      </p:sp>
    </p:spTree>
    <p:extLst>
      <p:ext uri="{BB962C8B-B14F-4D97-AF65-F5344CB8AC3E}">
        <p14:creationId xmlns:p14="http://schemas.microsoft.com/office/powerpoint/2010/main" val="231708756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50">
        <p14:flip dir="r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rame">
  <a:themeElements>
    <a:clrScheme name="Frame">
      <a:dk1>
        <a:sysClr val="windowText" lastClr="000000"/>
      </a:dk1>
      <a:lt1>
        <a:sysClr val="window" lastClr="FFFFFF"/>
      </a:lt1>
      <a:dk2>
        <a:srgbClr val="4A3F38"/>
      </a:dk2>
      <a:lt2>
        <a:srgbClr val="EEEDCB"/>
      </a:lt2>
      <a:accent1>
        <a:srgbClr val="818E9F"/>
      </a:accent1>
      <a:accent2>
        <a:srgbClr val="D26400"/>
      </a:accent2>
      <a:accent3>
        <a:srgbClr val="C3BA45"/>
      </a:accent3>
      <a:accent4>
        <a:srgbClr val="8A8552"/>
      </a:accent4>
      <a:accent5>
        <a:srgbClr val="F3B843"/>
      </a:accent5>
      <a:accent6>
        <a:srgbClr val="786C71"/>
      </a:accent6>
      <a:hlink>
        <a:srgbClr val="46A7CA"/>
      </a:hlink>
      <a:folHlink>
        <a:srgbClr val="B2B2B2"/>
      </a:folHlink>
    </a:clrScheme>
    <a:fontScheme name="Frame">
      <a:maj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Frame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5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2700" h="25400" prst="coolSlant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20000"/>
                <a:lumMod val="102000"/>
              </a:schemeClr>
            </a:gs>
            <a:gs pos="48000">
              <a:schemeClr val="phClr">
                <a:tint val="98000"/>
                <a:shade val="90000"/>
                <a:satMod val="110000"/>
                <a:lumMod val="103000"/>
              </a:schemeClr>
            </a:gs>
            <a:gs pos="100000">
              <a:schemeClr val="phClr">
                <a:tint val="98000"/>
                <a:shade val="8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rame" id="{F226E7A2-7162-461C-9490-D27D9DC04E43}" vid="{9935E573-C197-41A8-BCA1-5D5F62C560B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TM03457475[[fn=Frame]]</Template>
  <TotalTime>47</TotalTime>
  <Words>213</Words>
  <Application>Microsoft Office PowerPoint</Application>
  <PresentationFormat>Widescreen</PresentationFormat>
  <Paragraphs>48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 Black</vt:lpstr>
      <vt:lpstr>Corbel</vt:lpstr>
      <vt:lpstr>Wingdings 2</vt:lpstr>
      <vt:lpstr>Frame</vt:lpstr>
      <vt:lpstr>Why Do We - - - Quit Church?</vt:lpstr>
      <vt:lpstr>A Real Problem</vt:lpstr>
      <vt:lpstr>TOO BUSY</vt:lpstr>
      <vt:lpstr>FAMILY</vt:lpstr>
      <vt:lpstr>CHURCH LEADERS</vt:lpstr>
      <vt:lpstr>HYPOCRISY IN THE CHURCH</vt:lpstr>
      <vt:lpstr>LIFE CHANGES</vt:lpstr>
      <vt:lpstr>REAL ISSUES WE FACE</vt:lpstr>
      <vt:lpstr>REAL ISSUES WE FACE</vt:lpstr>
      <vt:lpstr>REAL ISSUES WE FACE</vt:lpstr>
      <vt:lpstr>NO VALID EXCUSES</vt:lpstr>
      <vt:lpstr>NO VALID EXCUSES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Why Do We - - - Quit Church?</dc:title>
  <dc:creator>Manly Luscommbe</dc:creator>
  <cp:lastModifiedBy>Manly Luscommbe</cp:lastModifiedBy>
  <cp:revision>6</cp:revision>
  <dcterms:created xsi:type="dcterms:W3CDTF">2019-01-23T14:16:45Z</dcterms:created>
  <dcterms:modified xsi:type="dcterms:W3CDTF">2019-01-23T15:04:09Z</dcterms:modified>
</cp:coreProperties>
</file>