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1/22/2019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22923-12BD-46A8-97B2-1A33E6C9C612}"/>
              </a:ext>
            </a:extLst>
          </p:cNvPr>
          <p:cNvSpPr>
            <a:spLocks noGrp="1"/>
          </p:cNvSpPr>
          <p:nvPr>
            <p:ph type="ctrTitle"/>
          </p:nvPr>
        </p:nvSpPr>
        <p:spPr>
          <a:xfrm>
            <a:off x="2557670" y="3882887"/>
            <a:ext cx="8602455" cy="1855304"/>
          </a:xfrm>
        </p:spPr>
        <p:txBody>
          <a:bodyPr/>
          <a:lstStyle/>
          <a:p>
            <a:r>
              <a:rPr lang="en-US" b="1" dirty="0">
                <a:latin typeface="Arial Black" panose="020B0A04020102020204" pitchFamily="34" charset="0"/>
              </a:rPr>
              <a:t>Why do we - - - </a:t>
            </a:r>
            <a:br>
              <a:rPr lang="en-US" b="1" dirty="0">
                <a:latin typeface="Arial Black" panose="020B0A04020102020204" pitchFamily="34" charset="0"/>
              </a:rPr>
            </a:br>
            <a:r>
              <a:rPr lang="en-US" b="1" dirty="0">
                <a:latin typeface="Arial Black" panose="020B0A04020102020204" pitchFamily="34" charset="0"/>
              </a:rPr>
              <a:t>ignore </a:t>
            </a:r>
            <a:r>
              <a:rPr lang="en-US" b="1" dirty="0" err="1">
                <a:latin typeface="Arial Black" panose="020B0A04020102020204" pitchFamily="34" charset="0"/>
              </a:rPr>
              <a:t>matthew</a:t>
            </a:r>
            <a:r>
              <a:rPr lang="en-US" b="1" dirty="0">
                <a:latin typeface="Arial Black" panose="020B0A04020102020204" pitchFamily="34" charset="0"/>
              </a:rPr>
              <a:t> 18?</a:t>
            </a:r>
          </a:p>
        </p:txBody>
      </p:sp>
      <p:sp>
        <p:nvSpPr>
          <p:cNvPr id="3" name="Subtitle 2">
            <a:extLst>
              <a:ext uri="{FF2B5EF4-FFF2-40B4-BE49-F238E27FC236}">
                <a16:creationId xmlns:a16="http://schemas.microsoft.com/office/drawing/2014/main" id="{9AE15420-7CB7-4151-9E59-7A973E2A1604}"/>
              </a:ext>
            </a:extLst>
          </p:cNvPr>
          <p:cNvSpPr>
            <a:spLocks noGrp="1"/>
          </p:cNvSpPr>
          <p:nvPr>
            <p:ph type="subTitle" idx="1"/>
          </p:nvPr>
        </p:nvSpPr>
        <p:spPr>
          <a:xfrm>
            <a:off x="3962399" y="5738192"/>
            <a:ext cx="7197726" cy="689112"/>
          </a:xfrm>
        </p:spPr>
        <p:txBody>
          <a:bodyPr>
            <a:normAutofit/>
          </a:bodyPr>
          <a:lstStyle/>
          <a:p>
            <a:r>
              <a:rPr lang="en-US" sz="2800" dirty="0"/>
              <a:t>Matthew 18:15-17</a:t>
            </a:r>
          </a:p>
        </p:txBody>
      </p:sp>
      <p:pic>
        <p:nvPicPr>
          <p:cNvPr id="7" name="Picture 6">
            <a:extLst>
              <a:ext uri="{FF2B5EF4-FFF2-40B4-BE49-F238E27FC236}">
                <a16:creationId xmlns:a16="http://schemas.microsoft.com/office/drawing/2014/main" id="{8D1320CD-084B-48D4-AF8B-96C71FF5EA92}"/>
              </a:ext>
            </a:extLst>
          </p:cNvPr>
          <p:cNvPicPr>
            <a:picLocks noChangeAspect="1"/>
          </p:cNvPicPr>
          <p:nvPr/>
        </p:nvPicPr>
        <p:blipFill>
          <a:blip r:embed="rId2"/>
          <a:stretch>
            <a:fillRect/>
          </a:stretch>
        </p:blipFill>
        <p:spPr>
          <a:xfrm>
            <a:off x="-1" y="151158"/>
            <a:ext cx="5796377" cy="3864251"/>
          </a:xfrm>
          <a:prstGeom prst="rect">
            <a:avLst/>
          </a:prstGeom>
        </p:spPr>
      </p:pic>
    </p:spTree>
    <p:extLst>
      <p:ext uri="{BB962C8B-B14F-4D97-AF65-F5344CB8AC3E}">
        <p14:creationId xmlns:p14="http://schemas.microsoft.com/office/powerpoint/2010/main" val="193652596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18 does not apply:</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a:xfrm>
            <a:off x="304801" y="2142067"/>
            <a:ext cx="11423374" cy="4444263"/>
          </a:xfrm>
        </p:spPr>
        <p:txBody>
          <a:bodyPr>
            <a:noAutofit/>
          </a:bodyPr>
          <a:lstStyle/>
          <a:p>
            <a:r>
              <a:rPr lang="en-US" sz="2800" b="1" u="sng" dirty="0">
                <a:latin typeface="Arial" panose="020B0604020202020204" pitchFamily="34" charset="0"/>
                <a:cs typeface="Arial" panose="020B0604020202020204" pitchFamily="34" charset="0"/>
              </a:rPr>
              <a:t>If sin is publicly known.</a:t>
            </a:r>
          </a:p>
          <a:p>
            <a:r>
              <a:rPr lang="en-US" sz="2800" b="1" dirty="0">
                <a:latin typeface="Arial" panose="020B0604020202020204" pitchFamily="34" charset="0"/>
                <a:cs typeface="Arial" panose="020B0604020202020204" pitchFamily="34" charset="0"/>
              </a:rPr>
              <a:t>1 Corinthians 5:1-3</a:t>
            </a:r>
            <a:r>
              <a:rPr lang="en-US" sz="2800" dirty="0">
                <a:latin typeface="Arial" panose="020B0604020202020204" pitchFamily="34" charset="0"/>
                <a:cs typeface="Arial" panose="020B0604020202020204" pitchFamily="34" charset="0"/>
              </a:rPr>
              <a:t> It is actually reported </a:t>
            </a:r>
            <a:r>
              <a:rPr lang="en-US" sz="2800" i="1" dirty="0">
                <a:latin typeface="Arial" panose="020B0604020202020204" pitchFamily="34" charset="0"/>
                <a:cs typeface="Arial" panose="020B0604020202020204" pitchFamily="34" charset="0"/>
              </a:rPr>
              <a:t>that there is</a:t>
            </a:r>
            <a:r>
              <a:rPr lang="en-US" sz="2800" dirty="0">
                <a:latin typeface="Arial" panose="020B0604020202020204" pitchFamily="34" charset="0"/>
                <a:cs typeface="Arial" panose="020B0604020202020204" pitchFamily="34" charset="0"/>
              </a:rPr>
              <a:t> sexual immorality among you, and such sexual immorality as is not even named among the Gentiles—that a man has his father's wife! 2 And you are puffed up, and have not rather mourned, that he who has done this deed might be taken away from among you. 3 For I indeed, as absent in body but present in spirit, have already judged (as though I were present) him who has so done this deed.</a:t>
            </a:r>
          </a:p>
        </p:txBody>
      </p:sp>
    </p:spTree>
    <p:extLst>
      <p:ext uri="{BB962C8B-B14F-4D97-AF65-F5344CB8AC3E}">
        <p14:creationId xmlns:p14="http://schemas.microsoft.com/office/powerpoint/2010/main" val="4212439860"/>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18 does not apply:</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a:xfrm>
            <a:off x="304801" y="2142067"/>
            <a:ext cx="11423374" cy="4444263"/>
          </a:xfrm>
        </p:spPr>
        <p:txBody>
          <a:bodyPr>
            <a:noAutofit/>
          </a:bodyPr>
          <a:lstStyle/>
          <a:p>
            <a:r>
              <a:rPr lang="en-US" sz="2800" b="1" u="sng" dirty="0">
                <a:latin typeface="Arial" panose="020B0604020202020204" pitchFamily="34" charset="0"/>
                <a:cs typeface="Arial" panose="020B0604020202020204" pitchFamily="34" charset="0"/>
              </a:rPr>
              <a:t>If it is affecting the entire congregation.</a:t>
            </a:r>
          </a:p>
          <a:p>
            <a:r>
              <a:rPr lang="en-US" sz="2800" b="1" dirty="0">
                <a:latin typeface="Arial" panose="020B0604020202020204" pitchFamily="34" charset="0"/>
                <a:cs typeface="Arial" panose="020B0604020202020204" pitchFamily="34" charset="0"/>
              </a:rPr>
              <a:t>1 Corinthians 6 – Suing a brother in civil court</a:t>
            </a:r>
          </a:p>
          <a:p>
            <a:r>
              <a:rPr lang="en-US" sz="2800" b="1" dirty="0">
                <a:latin typeface="Arial" panose="020B0604020202020204" pitchFamily="34" charset="0"/>
                <a:cs typeface="Arial" panose="020B0604020202020204" pitchFamily="34" charset="0"/>
              </a:rPr>
              <a:t>1 Corinthians 11 – Abuse of customs (veil and hair)</a:t>
            </a:r>
          </a:p>
          <a:p>
            <a:r>
              <a:rPr lang="en-US" sz="2800" b="1" dirty="0">
                <a:latin typeface="Arial" panose="020B0604020202020204" pitchFamily="34" charset="0"/>
                <a:cs typeface="Arial" panose="020B0604020202020204" pitchFamily="34" charset="0"/>
              </a:rPr>
              <a:t>1 Corinthians 11 – Abuse of communion</a:t>
            </a:r>
          </a:p>
          <a:p>
            <a:r>
              <a:rPr lang="en-US" sz="2800" b="1" dirty="0">
                <a:latin typeface="Arial" panose="020B0604020202020204" pitchFamily="34" charset="0"/>
                <a:cs typeface="Arial" panose="020B0604020202020204" pitchFamily="34" charset="0"/>
              </a:rPr>
              <a:t>1 Corinthians 15 – Rejection of resurrection of Christ</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4059510"/>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18 does not apply:</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a:xfrm>
            <a:off x="304801" y="2142067"/>
            <a:ext cx="11423374" cy="4444263"/>
          </a:xfrm>
        </p:spPr>
        <p:txBody>
          <a:bodyPr>
            <a:noAutofit/>
          </a:bodyPr>
          <a:lstStyle/>
          <a:p>
            <a:r>
              <a:rPr lang="en-US" sz="2800" b="1" u="sng" dirty="0">
                <a:latin typeface="Arial" panose="020B0604020202020204" pitchFamily="34" charset="0"/>
                <a:cs typeface="Arial" panose="020B0604020202020204" pitchFamily="34" charset="0"/>
              </a:rPr>
              <a:t>If it is affecting the entire congregation.</a:t>
            </a:r>
          </a:p>
          <a:p>
            <a:r>
              <a:rPr lang="en-US" sz="2800" b="1" dirty="0">
                <a:latin typeface="Arial" panose="020B0604020202020204" pitchFamily="34" charset="0"/>
                <a:cs typeface="Arial" panose="020B0604020202020204" pitchFamily="34" charset="0"/>
              </a:rPr>
              <a:t>Diotrephes – 3 John 9 </a:t>
            </a:r>
            <a:r>
              <a:rPr lang="en-US" sz="3200" dirty="0"/>
              <a:t>I wrote to the church, but Diotrephes, who loves to have the preeminence among them, does not receive us.</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664315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18 does not apply:</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a:xfrm>
            <a:off x="304801" y="2142067"/>
            <a:ext cx="11423374" cy="4444263"/>
          </a:xfrm>
        </p:spPr>
        <p:txBody>
          <a:bodyPr>
            <a:noAutofit/>
          </a:bodyPr>
          <a:lstStyle/>
          <a:p>
            <a:r>
              <a:rPr lang="en-US" sz="2800" b="1" u="sng" dirty="0">
                <a:latin typeface="Arial" panose="020B0604020202020204" pitchFamily="34" charset="0"/>
                <a:cs typeface="Arial" panose="020B0604020202020204" pitchFamily="34" charset="0"/>
              </a:rPr>
              <a:t>If it is affecting the entire congregation.</a:t>
            </a:r>
          </a:p>
          <a:p>
            <a:r>
              <a:rPr lang="en-US" sz="2800" b="1" dirty="0">
                <a:latin typeface="Arial" panose="020B0604020202020204" pitchFamily="34" charset="0"/>
                <a:cs typeface="Arial" panose="020B0604020202020204" pitchFamily="34" charset="0"/>
              </a:rPr>
              <a:t>Alexander – </a:t>
            </a:r>
            <a:r>
              <a:rPr lang="en-US" sz="3200" b="1" dirty="0">
                <a:latin typeface="Arial" panose="020B0604020202020204" pitchFamily="34" charset="0"/>
                <a:cs typeface="Arial" panose="020B0604020202020204" pitchFamily="34" charset="0"/>
              </a:rPr>
              <a:t>1 Timothy 1:19-20 </a:t>
            </a:r>
            <a:r>
              <a:rPr lang="en-US" sz="3200" dirty="0"/>
              <a:t>having faith and a good conscience, which some having rejected, concerning the faith have suffered shipwreck, 20 of whom are Hymenaeus and Alexander, whom I delivered to Satan that they may learn not to blaspheme.</a:t>
            </a:r>
          </a:p>
          <a:p>
            <a:r>
              <a:rPr lang="en-US" sz="3200" b="1" dirty="0"/>
              <a:t>2 Timothy 4:14 </a:t>
            </a:r>
            <a:r>
              <a:rPr lang="en-US" sz="3200" dirty="0"/>
              <a:t>Alexander the coppersmith did me much harm. May the Lord repay him according to his works.</a:t>
            </a:r>
          </a:p>
          <a:p>
            <a:endParaRPr lang="en-US" dirty="0"/>
          </a:p>
          <a:p>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86391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18 does not apply:</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a:xfrm>
            <a:off x="304801" y="2142067"/>
            <a:ext cx="11423374" cy="4444263"/>
          </a:xfrm>
        </p:spPr>
        <p:txBody>
          <a:bodyPr>
            <a:noAutofit/>
          </a:bodyPr>
          <a:lstStyle/>
          <a:p>
            <a:r>
              <a:rPr lang="en-US" sz="4400" b="1" dirty="0">
                <a:latin typeface="Arial" panose="020B0604020202020204" pitchFamily="34" charset="0"/>
                <a:cs typeface="Arial" panose="020B0604020202020204" pitchFamily="34" charset="0"/>
              </a:rPr>
              <a:t>1 Timothy 5:20 </a:t>
            </a:r>
            <a:r>
              <a:rPr lang="en-US" sz="4400" dirty="0"/>
              <a:t>Those who are sinning rebuke in the presence of all, that the rest also may fear.</a:t>
            </a:r>
          </a:p>
        </p:txBody>
      </p:sp>
    </p:spTree>
    <p:extLst>
      <p:ext uri="{BB962C8B-B14F-4D97-AF65-F5344CB8AC3E}">
        <p14:creationId xmlns:p14="http://schemas.microsoft.com/office/powerpoint/2010/main" val="3012098683"/>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18 is important</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a:xfrm>
            <a:off x="304801" y="2142067"/>
            <a:ext cx="11423374" cy="4444263"/>
          </a:xfrm>
        </p:spPr>
        <p:txBody>
          <a:bodyPr>
            <a:noAutofit/>
          </a:bodyPr>
          <a:lstStyle/>
          <a:p>
            <a:pPr algn="ctr"/>
            <a:r>
              <a:rPr lang="en-US" sz="4000" b="1" dirty="0">
                <a:latin typeface="Arial" panose="020B0604020202020204" pitchFamily="34" charset="0"/>
                <a:cs typeface="Arial" panose="020B0604020202020204" pitchFamily="34" charset="0"/>
              </a:rPr>
              <a:t>Individual vs. individual</a:t>
            </a:r>
          </a:p>
          <a:p>
            <a:pPr algn="ctr"/>
            <a:endParaRPr lang="en-US" sz="4000" b="1" dirty="0">
              <a:latin typeface="Arial" panose="020B0604020202020204" pitchFamily="34" charset="0"/>
              <a:cs typeface="Arial" panose="020B0604020202020204" pitchFamily="34" charset="0"/>
            </a:endParaRPr>
          </a:p>
          <a:p>
            <a:pPr algn="ctr"/>
            <a:r>
              <a:rPr lang="en-US" sz="4000" b="1" u="sng" dirty="0">
                <a:latin typeface="Arial" panose="020B0604020202020204" pitchFamily="34" charset="0"/>
                <a:cs typeface="Arial" panose="020B0604020202020204" pitchFamily="34" charset="0"/>
              </a:rPr>
              <a:t>It does not apply:</a:t>
            </a:r>
          </a:p>
          <a:p>
            <a:pPr algn="ctr"/>
            <a:r>
              <a:rPr lang="en-US" sz="4000" b="1" dirty="0">
                <a:latin typeface="Arial" panose="020B0604020202020204" pitchFamily="34" charset="0"/>
                <a:cs typeface="Arial" panose="020B0604020202020204" pitchFamily="34" charset="0"/>
              </a:rPr>
              <a:t>Public error taught or practiced</a:t>
            </a:r>
          </a:p>
          <a:p>
            <a:pPr algn="ctr"/>
            <a:r>
              <a:rPr lang="en-US" sz="4000" b="1" dirty="0">
                <a:latin typeface="Arial" panose="020B0604020202020204" pitchFamily="34" charset="0"/>
                <a:cs typeface="Arial" panose="020B0604020202020204" pitchFamily="34" charset="0"/>
              </a:rPr>
              <a:t>Publicly known sin</a:t>
            </a:r>
          </a:p>
          <a:p>
            <a:pPr algn="ctr"/>
            <a:r>
              <a:rPr lang="en-US" sz="4000" b="1" dirty="0">
                <a:latin typeface="Arial" panose="020B0604020202020204" pitchFamily="34" charset="0"/>
                <a:cs typeface="Arial" panose="020B0604020202020204" pitchFamily="34" charset="0"/>
              </a:rPr>
              <a:t>Issues that effect the church</a:t>
            </a:r>
          </a:p>
        </p:txBody>
      </p:sp>
    </p:spTree>
    <p:extLst>
      <p:ext uri="{BB962C8B-B14F-4D97-AF65-F5344CB8AC3E}">
        <p14:creationId xmlns:p14="http://schemas.microsoft.com/office/powerpoint/2010/main" val="1081536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DB6B5-F050-4BE3-B478-1186C29044DF}"/>
              </a:ext>
            </a:extLst>
          </p:cNvPr>
          <p:cNvSpPr>
            <a:spLocks noGrp="1"/>
          </p:cNvSpPr>
          <p:nvPr>
            <p:ph type="title"/>
          </p:nvPr>
        </p:nvSpPr>
        <p:spPr>
          <a:xfrm>
            <a:off x="685801" y="609601"/>
            <a:ext cx="10131425" cy="927652"/>
          </a:xfrm>
        </p:spPr>
        <p:txBody>
          <a:bodyPr/>
          <a:lstStyle/>
          <a:p>
            <a:r>
              <a:rPr lang="en-US" b="1" dirty="0">
                <a:latin typeface="Arial Black" panose="020B0A04020102020204" pitchFamily="34" charset="0"/>
              </a:rPr>
              <a:t>Matthew 18:15-17</a:t>
            </a:r>
          </a:p>
        </p:txBody>
      </p:sp>
      <p:sp>
        <p:nvSpPr>
          <p:cNvPr id="3" name="Content Placeholder 2">
            <a:extLst>
              <a:ext uri="{FF2B5EF4-FFF2-40B4-BE49-F238E27FC236}">
                <a16:creationId xmlns:a16="http://schemas.microsoft.com/office/drawing/2014/main" id="{3AD78113-418B-4A91-AB25-070F17434092}"/>
              </a:ext>
            </a:extLst>
          </p:cNvPr>
          <p:cNvSpPr>
            <a:spLocks noGrp="1"/>
          </p:cNvSpPr>
          <p:nvPr>
            <p:ph idx="1"/>
          </p:nvPr>
        </p:nvSpPr>
        <p:spPr>
          <a:xfrm>
            <a:off x="685801" y="1285461"/>
            <a:ext cx="10131425" cy="5287617"/>
          </a:xfrm>
        </p:spPr>
        <p:txBody>
          <a:bodyPr>
            <a:noAutofit/>
          </a:bodyPr>
          <a:lstStyle/>
          <a:p>
            <a:r>
              <a:rPr lang="en-US" sz="3200" dirty="0"/>
              <a:t>(Mat 18:15)  "Moreover if your brother sins against you, go and tell him his fault between you and him alone. If he hears you, you have gained your brother.</a:t>
            </a:r>
          </a:p>
          <a:p>
            <a:r>
              <a:rPr lang="en-US" sz="3200" dirty="0"/>
              <a:t>(Mat 18:16)  But if he will not hear, take with you one or two more, that 'BY THE MOUTH OF TWO OR THREE WITNESSES EVERY WORD MAY BE ESTABLISHED.'</a:t>
            </a:r>
          </a:p>
          <a:p>
            <a:r>
              <a:rPr lang="en-US" sz="3200" dirty="0"/>
              <a:t>(Mat 18:17)  And if he refuses to hear them, tell </a:t>
            </a:r>
            <a:r>
              <a:rPr lang="en-US" sz="3200" i="1" dirty="0"/>
              <a:t>it</a:t>
            </a:r>
            <a:r>
              <a:rPr lang="en-US" sz="3200" dirty="0"/>
              <a:t> to the church. But if he refuses even to hear the church, let him be to you like a heathen and a tax collector.</a:t>
            </a:r>
          </a:p>
        </p:txBody>
      </p:sp>
    </p:spTree>
    <p:extLst>
      <p:ext uri="{BB962C8B-B14F-4D97-AF65-F5344CB8AC3E}">
        <p14:creationId xmlns:p14="http://schemas.microsoft.com/office/powerpoint/2010/main" val="834311563"/>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CD132-235E-4301-A378-53E1F48324E4}"/>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This is an important passage to understand</a:t>
            </a:r>
          </a:p>
        </p:txBody>
      </p:sp>
      <p:sp>
        <p:nvSpPr>
          <p:cNvPr id="3" name="Content Placeholder 2">
            <a:extLst>
              <a:ext uri="{FF2B5EF4-FFF2-40B4-BE49-F238E27FC236}">
                <a16:creationId xmlns:a16="http://schemas.microsoft.com/office/drawing/2014/main" id="{4BF75F56-A26F-4ADC-989F-4C9FAAD02B9B}"/>
              </a:ext>
            </a:extLst>
          </p:cNvPr>
          <p:cNvSpPr>
            <a:spLocks noGrp="1"/>
          </p:cNvSpPr>
          <p:nvPr>
            <p:ph idx="1"/>
          </p:nvPr>
        </p:nvSpPr>
        <p:spPr/>
        <p:txBody>
          <a:bodyPr>
            <a:normAutofit/>
          </a:bodyPr>
          <a:lstStyle/>
          <a:p>
            <a:r>
              <a:rPr lang="en-US" sz="3600" b="1" dirty="0"/>
              <a:t>Jesus was clear in these instructions.</a:t>
            </a:r>
          </a:p>
          <a:p>
            <a:r>
              <a:rPr lang="en-US" sz="3600" b="1" dirty="0"/>
              <a:t>1. Go to him alone.</a:t>
            </a:r>
          </a:p>
          <a:p>
            <a:r>
              <a:rPr lang="en-US" sz="3600" b="1" dirty="0"/>
              <a:t>2. If no solution, take 2 or3 as witnesses.</a:t>
            </a:r>
          </a:p>
          <a:p>
            <a:r>
              <a:rPr lang="en-US" sz="3600" b="1" dirty="0"/>
              <a:t>3. If no solution, tell it to the church.</a:t>
            </a:r>
          </a:p>
          <a:p>
            <a:r>
              <a:rPr lang="en-US" sz="3600" b="1" dirty="0"/>
              <a:t>4. If no solution, remove from the fellowship</a:t>
            </a:r>
          </a:p>
        </p:txBody>
      </p:sp>
    </p:spTree>
    <p:extLst>
      <p:ext uri="{BB962C8B-B14F-4D97-AF65-F5344CB8AC3E}">
        <p14:creationId xmlns:p14="http://schemas.microsoft.com/office/powerpoint/2010/main" val="3690077434"/>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when and where does this apply?</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p:txBody>
          <a:bodyPr>
            <a:normAutofit/>
          </a:bodyPr>
          <a:lstStyle/>
          <a:p>
            <a:r>
              <a:rPr lang="en-US" sz="3600" b="1" dirty="0"/>
              <a:t>Many cry when confronted with error – You did not come to me first!</a:t>
            </a:r>
          </a:p>
          <a:p>
            <a:r>
              <a:rPr lang="en-US" sz="3600" b="1" dirty="0"/>
              <a:t>This often seeks to avoid dealing with the error.</a:t>
            </a:r>
          </a:p>
          <a:p>
            <a:r>
              <a:rPr lang="en-US" sz="3600" b="1" dirty="0"/>
              <a:t>When does this passage apply / not apply?</a:t>
            </a:r>
          </a:p>
        </p:txBody>
      </p:sp>
    </p:spTree>
    <p:extLst>
      <p:ext uri="{BB962C8B-B14F-4D97-AF65-F5344CB8AC3E}">
        <p14:creationId xmlns:p14="http://schemas.microsoft.com/office/powerpoint/2010/main" val="2988592670"/>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applies:</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p:txBody>
          <a:bodyPr>
            <a:normAutofit/>
          </a:bodyPr>
          <a:lstStyle/>
          <a:p>
            <a:r>
              <a:rPr lang="en-US" sz="3600" b="1" dirty="0"/>
              <a:t>When a brother or sister – lies, cheats, defrauds, threatens, steals, etc. from a fellow Christian.</a:t>
            </a:r>
            <a:br>
              <a:rPr lang="en-US" sz="3600" b="1" dirty="0"/>
            </a:br>
            <a:endParaRPr lang="en-US" sz="3600" b="1" dirty="0"/>
          </a:p>
        </p:txBody>
      </p:sp>
    </p:spTree>
    <p:extLst>
      <p:ext uri="{BB962C8B-B14F-4D97-AF65-F5344CB8AC3E}">
        <p14:creationId xmlns:p14="http://schemas.microsoft.com/office/powerpoint/2010/main" val="215258763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applies:</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p:txBody>
          <a:bodyPr>
            <a:normAutofit/>
          </a:bodyPr>
          <a:lstStyle/>
          <a:p>
            <a:r>
              <a:rPr lang="en-US" sz="3600" b="1" dirty="0"/>
              <a:t>When a brother or sister – lies, cheats, defrauds, threatens, steals, etc. from a fellow Christian.</a:t>
            </a:r>
            <a:br>
              <a:rPr lang="en-US" sz="3600" b="1" dirty="0"/>
            </a:br>
            <a:endParaRPr lang="en-US" sz="3600" b="1" dirty="0"/>
          </a:p>
          <a:p>
            <a:r>
              <a:rPr lang="en-US" sz="3600" b="1" dirty="0"/>
              <a:t>When a brother or sister – thinks they did those things to them</a:t>
            </a:r>
          </a:p>
          <a:p>
            <a:r>
              <a:rPr lang="en-US" sz="3600" b="1" dirty="0"/>
              <a:t>Applies to Individual vs. individual</a:t>
            </a:r>
          </a:p>
        </p:txBody>
      </p:sp>
    </p:spTree>
    <p:extLst>
      <p:ext uri="{BB962C8B-B14F-4D97-AF65-F5344CB8AC3E}">
        <p14:creationId xmlns:p14="http://schemas.microsoft.com/office/powerpoint/2010/main" val="312929747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18 does not apply:</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p:txBody>
          <a:bodyPr>
            <a:normAutofit fontScale="92500"/>
          </a:bodyPr>
          <a:lstStyle/>
          <a:p>
            <a:r>
              <a:rPr lang="en-US" sz="3600" b="1" u="sng" dirty="0"/>
              <a:t>If public error is taught or practiced.</a:t>
            </a:r>
          </a:p>
          <a:p>
            <a:r>
              <a:rPr lang="en-US" sz="3600" b="1" dirty="0"/>
              <a:t>Galatians 1:11-12</a:t>
            </a:r>
            <a:r>
              <a:rPr lang="en-US" sz="3200" dirty="0"/>
              <a:t>  Now when Peter had come to Antioch, I withstood him to his face, because he was to be blamed;</a:t>
            </a:r>
          </a:p>
          <a:p>
            <a:r>
              <a:rPr lang="en-US" sz="3200" dirty="0"/>
              <a:t>(Gal 2:12)  for before certain men came from James, he would eat with the Gentiles; but when they came, he withdrew and separated himself, fearing those who were of the circumcision.</a:t>
            </a:r>
          </a:p>
        </p:txBody>
      </p:sp>
    </p:spTree>
    <p:extLst>
      <p:ext uri="{BB962C8B-B14F-4D97-AF65-F5344CB8AC3E}">
        <p14:creationId xmlns:p14="http://schemas.microsoft.com/office/powerpoint/2010/main" val="300018159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18 does not apply:</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p:txBody>
          <a:bodyPr>
            <a:normAutofit fontScale="92500" lnSpcReduction="20000"/>
          </a:bodyPr>
          <a:lstStyle/>
          <a:p>
            <a:r>
              <a:rPr lang="en-US" sz="3600" b="1" u="sng" dirty="0"/>
              <a:t>If public error is taught or practiced.</a:t>
            </a:r>
          </a:p>
          <a:p>
            <a:r>
              <a:rPr lang="en-US" sz="3600" b="1" dirty="0"/>
              <a:t>Galatians 2:4-5- </a:t>
            </a:r>
            <a:r>
              <a:rPr lang="en-US" sz="3500" dirty="0"/>
              <a:t>And </a:t>
            </a:r>
            <a:r>
              <a:rPr lang="en-US" sz="3500" i="1" dirty="0"/>
              <a:t>this occurred</a:t>
            </a:r>
            <a:r>
              <a:rPr lang="en-US" sz="3500" dirty="0"/>
              <a:t> because of false brethren secretly brought in (who came in by stealth to spy out our liberty which we have in Christ Jesus, that they might bring us into bondage),</a:t>
            </a:r>
          </a:p>
          <a:p>
            <a:r>
              <a:rPr lang="en-US" sz="3500" dirty="0"/>
              <a:t>(Gal 2:5)  to whom we did not yield submission even for an hour, that the truth of the gospel might continue with you.</a:t>
            </a:r>
          </a:p>
        </p:txBody>
      </p:sp>
    </p:spTree>
    <p:extLst>
      <p:ext uri="{BB962C8B-B14F-4D97-AF65-F5344CB8AC3E}">
        <p14:creationId xmlns:p14="http://schemas.microsoft.com/office/powerpoint/2010/main" val="226633471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05C-2626-4343-B600-D29B96CD5C27}"/>
              </a:ext>
            </a:extLst>
          </p:cNvPr>
          <p:cNvSpPr>
            <a:spLocks noGrp="1"/>
          </p:cNvSpPr>
          <p:nvPr>
            <p:ph type="title"/>
          </p:nvPr>
        </p:nvSpPr>
        <p:spPr/>
        <p:txBody>
          <a:bodyPr/>
          <a:lstStyle/>
          <a:p>
            <a:r>
              <a:rPr lang="en-US" dirty="0">
                <a:latin typeface="Arial Black" panose="020B0A04020102020204" pitchFamily="34" charset="0"/>
              </a:rPr>
              <a:t>Matthew 18 does not apply:</a:t>
            </a:r>
          </a:p>
        </p:txBody>
      </p:sp>
      <p:sp>
        <p:nvSpPr>
          <p:cNvPr id="3" name="Content Placeholder 2">
            <a:extLst>
              <a:ext uri="{FF2B5EF4-FFF2-40B4-BE49-F238E27FC236}">
                <a16:creationId xmlns:a16="http://schemas.microsoft.com/office/drawing/2014/main" id="{2BC6CBDB-F3EB-4DAF-A7BB-B74028D6C8F7}"/>
              </a:ext>
            </a:extLst>
          </p:cNvPr>
          <p:cNvSpPr>
            <a:spLocks noGrp="1"/>
          </p:cNvSpPr>
          <p:nvPr>
            <p:ph idx="1"/>
          </p:nvPr>
        </p:nvSpPr>
        <p:spPr>
          <a:xfrm>
            <a:off x="304801" y="2142067"/>
            <a:ext cx="11423374" cy="4444263"/>
          </a:xfrm>
        </p:spPr>
        <p:txBody>
          <a:bodyPr>
            <a:noAutofit/>
          </a:bodyPr>
          <a:lstStyle/>
          <a:p>
            <a:r>
              <a:rPr lang="en-US" sz="3200" b="1" u="sng" dirty="0">
                <a:latin typeface="Arial" panose="020B0604020202020204" pitchFamily="34" charset="0"/>
                <a:cs typeface="Arial" panose="020B0604020202020204" pitchFamily="34" charset="0"/>
              </a:rPr>
              <a:t>If sin is publicly known.</a:t>
            </a:r>
          </a:p>
          <a:p>
            <a:r>
              <a:rPr lang="en-US" sz="3200" b="1" dirty="0">
                <a:latin typeface="Arial" panose="020B0604020202020204" pitchFamily="34" charset="0"/>
                <a:cs typeface="Arial" panose="020B0604020202020204" pitchFamily="34" charset="0"/>
              </a:rPr>
              <a:t>1 Corinthians 1:11-13 </a:t>
            </a:r>
            <a:r>
              <a:rPr lang="en-US" sz="3200" dirty="0">
                <a:latin typeface="Arial" panose="020B0604020202020204" pitchFamily="34" charset="0"/>
                <a:cs typeface="Arial" panose="020B0604020202020204" pitchFamily="34" charset="0"/>
              </a:rPr>
              <a:t>For it has been declared to me concerning you, my brethren, by those of Chloe's </a:t>
            </a:r>
            <a:r>
              <a:rPr lang="en-US" sz="3200" i="1" dirty="0">
                <a:latin typeface="Arial" panose="020B0604020202020204" pitchFamily="34" charset="0"/>
                <a:cs typeface="Arial" panose="020B0604020202020204" pitchFamily="34" charset="0"/>
              </a:rPr>
              <a:t>household,</a:t>
            </a:r>
            <a:r>
              <a:rPr lang="en-US" sz="3200" dirty="0">
                <a:latin typeface="Arial" panose="020B0604020202020204" pitchFamily="34" charset="0"/>
                <a:cs typeface="Arial" panose="020B0604020202020204" pitchFamily="34" charset="0"/>
              </a:rPr>
              <a:t> that there are contentions among you. 12 Now I say this, that each of you says, "I am of Paul," or "I am of Apollos," or "I am of Cephas," or "I am of Christ.“ 13 Is Christ divided? Was Paul crucified for you? Or were you baptized in the name of Paul?</a:t>
            </a:r>
          </a:p>
        </p:txBody>
      </p:sp>
    </p:spTree>
    <p:extLst>
      <p:ext uri="{BB962C8B-B14F-4D97-AF65-F5344CB8AC3E}">
        <p14:creationId xmlns:p14="http://schemas.microsoft.com/office/powerpoint/2010/main" val="105889020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51</TotalTime>
  <Words>670</Words>
  <Application>Microsoft Office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Black</vt:lpstr>
      <vt:lpstr>Calibri</vt:lpstr>
      <vt:lpstr>Calibri Light</vt:lpstr>
      <vt:lpstr>Celestial</vt:lpstr>
      <vt:lpstr>Why do we - - -  ignore matthew 18?</vt:lpstr>
      <vt:lpstr>Matthew 18:15-17</vt:lpstr>
      <vt:lpstr>This is an important passage to understand</vt:lpstr>
      <vt:lpstr>when and where does this apply?</vt:lpstr>
      <vt:lpstr>Matthew applies:</vt:lpstr>
      <vt:lpstr>Matthew applies:</vt:lpstr>
      <vt:lpstr>Matthew 18 does not apply:</vt:lpstr>
      <vt:lpstr>Matthew 18 does not apply:</vt:lpstr>
      <vt:lpstr>Matthew 18 does not apply:</vt:lpstr>
      <vt:lpstr>Matthew 18 does not apply:</vt:lpstr>
      <vt:lpstr>Matthew 18 does not apply:</vt:lpstr>
      <vt:lpstr>Matthew 18 does not apply:</vt:lpstr>
      <vt:lpstr>Matthew 18 does not apply:</vt:lpstr>
      <vt:lpstr>Matthew 18 does not apply:</vt:lpstr>
      <vt:lpstr>Matthew 18 is important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 - -  ignore matthew 18?</dc:title>
  <dc:creator>Manly Luscommbe</dc:creator>
  <cp:lastModifiedBy>Manly Luscommbe</cp:lastModifiedBy>
  <cp:revision>11</cp:revision>
  <dcterms:created xsi:type="dcterms:W3CDTF">2019-01-23T01:41:41Z</dcterms:created>
  <dcterms:modified xsi:type="dcterms:W3CDTF">2019-01-23T02:33:27Z</dcterms:modified>
</cp:coreProperties>
</file>