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5" r:id="rId5"/>
    <p:sldId id="264" r:id="rId6"/>
    <p:sldId id="260" r:id="rId7"/>
    <p:sldId id="261" r:id="rId8"/>
    <p:sldId id="266" r:id="rId9"/>
    <p:sldId id="262" r:id="rId10"/>
    <p:sldId id="267" r:id="rId11"/>
    <p:sldId id="263" r:id="rId12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9879B-2106-420C-8176-9339CB22691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D783-FA57-4AC9-8E25-A4836220D3D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20DA-A458-4851-BDA2-6F87EC6E3AE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DEFEF-BA67-4858-94EF-D0A91EC4C8C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3469E-C060-4375-95BF-C66730C572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FD69-AC48-433D-A99C-26C01D25E1B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8378A-D05D-4D39-A190-8B35A854C30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D518D-A597-4255-807C-E2F5A89664F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1103E-BE6D-44A1-B5A6-0D394AF531A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B2F76-A370-4490-BC10-5F45F59786F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2967D-AF90-4688-8569-022E36F2745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5ADF0A-3932-4403-AAC7-91E2D19F6F34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 dir="in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25380" y="260648"/>
            <a:ext cx="6837784" cy="1470025"/>
          </a:xfrm>
        </p:spPr>
        <p:txBody>
          <a:bodyPr/>
          <a:lstStyle/>
          <a:p>
            <a:pPr algn="r"/>
            <a:r>
              <a:rPr lang="es-E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s-E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- -</a:t>
            </a:r>
            <a:b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Partake</a:t>
            </a: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Communion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79976" y="5229199"/>
            <a:ext cx="5904656" cy="1344847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What is required of us as we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partake of communion?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EAC0BF-566D-40FF-A662-1BBC37257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1844824"/>
            <a:ext cx="5735064" cy="3816424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partake?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PROCLAIM</a:t>
            </a:r>
          </a:p>
          <a:p>
            <a:r>
              <a:rPr lang="en-US" dirty="0">
                <a:solidFill>
                  <a:schemeClr val="bg1"/>
                </a:solidFill>
              </a:rPr>
              <a:t>(1Cointhians 11:26)  For as often as you eat this bread and drink this cup, you proclaim the Lord's death till He comes.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Our faith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Our unity</a:t>
            </a:r>
          </a:p>
        </p:txBody>
      </p:sp>
    </p:spTree>
    <p:extLst>
      <p:ext uri="{BB962C8B-B14F-4D97-AF65-F5344CB8AC3E}">
        <p14:creationId xmlns:p14="http://schemas.microsoft.com/office/powerpoint/2010/main" val="85915867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partake?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</a:t>
            </a:r>
            <a:r>
              <a:rPr lang="en-US" dirty="0">
                <a:solidFill>
                  <a:schemeClr val="bg1"/>
                </a:solidFill>
              </a:rPr>
              <a:t>(6 directions)</a:t>
            </a:r>
          </a:p>
          <a:p>
            <a:pPr lvl="1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 God who sent His Son</a:t>
            </a:r>
          </a:p>
          <a:p>
            <a:pPr lvl="1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into the empty grave</a:t>
            </a:r>
          </a:p>
          <a:p>
            <a:pPr lvl="1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as we examine our selves</a:t>
            </a:r>
          </a:p>
          <a:p>
            <a:pPr lvl="1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communion, fellowship with others</a:t>
            </a:r>
          </a:p>
          <a:p>
            <a:pPr lvl="1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 the cross</a:t>
            </a:r>
          </a:p>
          <a:p>
            <a:pPr lvl="1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FORWARD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 the second coming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 and Reverence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4" y="1600201"/>
            <a:ext cx="9793088" cy="45259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 want to elevate the reverence and importance of all parts of our worship.</a:t>
            </a:r>
          </a:p>
          <a:p>
            <a:r>
              <a:rPr lang="en-US" b="1" dirty="0">
                <a:solidFill>
                  <a:schemeClr val="bg1"/>
                </a:solidFill>
              </a:rPr>
              <a:t>Reverence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“1. </a:t>
            </a:r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 feeling or attitude of deep respect, love, and awe, as for something sacred; veneration; 2. a manifestation of this; specif., a bow, curtsy, or similar gesture of respect; obeisance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Unworthily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1740"/>
            <a:ext cx="11188824" cy="504351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27</a:t>
            </a:r>
            <a:r>
              <a:rPr lang="en-US" dirty="0">
                <a:solidFill>
                  <a:schemeClr val="bg1"/>
                </a:solidFill>
              </a:rPr>
              <a:t> Wherefore whosoever shall eat this bread, and drink </a:t>
            </a:r>
            <a:r>
              <a:rPr lang="en-US" i="1" dirty="0">
                <a:solidFill>
                  <a:schemeClr val="bg1"/>
                </a:solidFill>
              </a:rPr>
              <a:t>this</a:t>
            </a:r>
            <a:r>
              <a:rPr lang="en-US" dirty="0">
                <a:solidFill>
                  <a:schemeClr val="bg1"/>
                </a:solidFill>
              </a:rPr>
              <a:t> cup of the Lord, </a:t>
            </a:r>
            <a:r>
              <a:rPr lang="en-US" u="sng" dirty="0">
                <a:solidFill>
                  <a:schemeClr val="bg1"/>
                </a:solidFill>
              </a:rPr>
              <a:t>unworthily</a:t>
            </a:r>
            <a:r>
              <a:rPr lang="en-US" dirty="0">
                <a:solidFill>
                  <a:schemeClr val="bg1"/>
                </a:solidFill>
              </a:rPr>
              <a:t>, shall be guilty of the body and blood of the Lord. </a:t>
            </a:r>
            <a:r>
              <a:rPr lang="en-US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28</a:t>
            </a:r>
            <a:r>
              <a:rPr lang="en-US" dirty="0">
                <a:solidFill>
                  <a:schemeClr val="bg1"/>
                </a:solidFill>
              </a:rPr>
              <a:t> But let a man examine himself, and so let him eat of </a:t>
            </a:r>
            <a:r>
              <a:rPr lang="en-US" i="1" dirty="0">
                <a:solidFill>
                  <a:schemeClr val="bg1"/>
                </a:solidFill>
              </a:rPr>
              <a:t>that</a:t>
            </a:r>
            <a:r>
              <a:rPr lang="en-US" dirty="0">
                <a:solidFill>
                  <a:schemeClr val="bg1"/>
                </a:solidFill>
              </a:rPr>
              <a:t> bread, and drink of </a:t>
            </a:r>
            <a:r>
              <a:rPr lang="en-US" i="1" dirty="0">
                <a:solidFill>
                  <a:schemeClr val="bg1"/>
                </a:solidFill>
              </a:rPr>
              <a:t>that</a:t>
            </a:r>
            <a:r>
              <a:rPr lang="en-US" dirty="0">
                <a:solidFill>
                  <a:schemeClr val="bg1"/>
                </a:solidFill>
              </a:rPr>
              <a:t> cup. </a:t>
            </a:r>
            <a:r>
              <a:rPr lang="en-US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29</a:t>
            </a:r>
            <a:r>
              <a:rPr lang="en-US" dirty="0">
                <a:solidFill>
                  <a:schemeClr val="bg1"/>
                </a:solidFill>
              </a:rPr>
              <a:t> For he that </a:t>
            </a:r>
            <a:r>
              <a:rPr lang="en-US" dirty="0" err="1">
                <a:solidFill>
                  <a:schemeClr val="bg1"/>
                </a:solidFill>
              </a:rPr>
              <a:t>eateth</a:t>
            </a:r>
            <a:r>
              <a:rPr lang="en-US" dirty="0">
                <a:solidFill>
                  <a:schemeClr val="bg1"/>
                </a:solidFill>
              </a:rPr>
              <a:t> and </a:t>
            </a:r>
            <a:r>
              <a:rPr lang="en-US" dirty="0" err="1">
                <a:solidFill>
                  <a:schemeClr val="bg1"/>
                </a:solidFill>
              </a:rPr>
              <a:t>drinketh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u="sng" dirty="0">
                <a:solidFill>
                  <a:schemeClr val="bg1"/>
                </a:solidFill>
              </a:rPr>
              <a:t>unworthily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eateth</a:t>
            </a:r>
            <a:r>
              <a:rPr lang="en-US" dirty="0">
                <a:solidFill>
                  <a:schemeClr val="bg1"/>
                </a:solidFill>
              </a:rPr>
              <a:t> and </a:t>
            </a:r>
            <a:r>
              <a:rPr lang="en-US" dirty="0" err="1">
                <a:solidFill>
                  <a:schemeClr val="bg1"/>
                </a:solidFill>
              </a:rPr>
              <a:t>drinketh</a:t>
            </a:r>
            <a:r>
              <a:rPr lang="en-US" dirty="0">
                <a:solidFill>
                  <a:schemeClr val="bg1"/>
                </a:solidFill>
              </a:rPr>
              <a:t> damnation to himself, not discerning the Lord's body.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1 Corinthians 11:27-29 (KJV)</a:t>
            </a:r>
          </a:p>
        </p:txBody>
      </p:sp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Unworthily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600200"/>
            <a:ext cx="10972800" cy="5043510"/>
          </a:xfrm>
        </p:spPr>
        <p:txBody>
          <a:bodyPr/>
          <a:lstStyle/>
          <a:p>
            <a:r>
              <a:rPr lang="en-US" b="1" baseline="30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27</a:t>
            </a:r>
            <a:r>
              <a:rPr lang="en-US" dirty="0">
                <a:solidFill>
                  <a:schemeClr val="bg1"/>
                </a:solidFill>
              </a:rPr>
              <a:t> Therefore whoever eats this bread or drinks </a:t>
            </a:r>
            <a:r>
              <a:rPr lang="en-US" i="1" dirty="0">
                <a:solidFill>
                  <a:schemeClr val="bg1"/>
                </a:solidFill>
              </a:rPr>
              <a:t>this</a:t>
            </a:r>
            <a:r>
              <a:rPr lang="en-US" dirty="0">
                <a:solidFill>
                  <a:schemeClr val="bg1"/>
                </a:solidFill>
              </a:rPr>
              <a:t> cup of the Lord </a:t>
            </a:r>
            <a:r>
              <a:rPr lang="en-US" u="sng" dirty="0">
                <a:solidFill>
                  <a:schemeClr val="bg1"/>
                </a:solidFill>
              </a:rPr>
              <a:t>in an unworthy manner</a:t>
            </a:r>
            <a:r>
              <a:rPr lang="en-US" dirty="0">
                <a:solidFill>
                  <a:schemeClr val="bg1"/>
                </a:solidFill>
              </a:rPr>
              <a:t> will be guilty of the body and blood of the Lord. </a:t>
            </a:r>
            <a:r>
              <a:rPr lang="en-US" b="1" baseline="30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28</a:t>
            </a:r>
            <a:r>
              <a:rPr lang="en-US" dirty="0">
                <a:solidFill>
                  <a:schemeClr val="bg1"/>
                </a:solidFill>
              </a:rPr>
              <a:t> But let a man examine himself, and so let him eat of the bread and drink of the cup. </a:t>
            </a:r>
            <a:r>
              <a:rPr lang="en-US" b="1" baseline="30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29</a:t>
            </a:r>
            <a:r>
              <a:rPr lang="en-US" dirty="0">
                <a:solidFill>
                  <a:schemeClr val="bg1"/>
                </a:solidFill>
              </a:rPr>
              <a:t> For he who eats and drinks </a:t>
            </a:r>
            <a:r>
              <a:rPr lang="en-US" u="sng" dirty="0">
                <a:solidFill>
                  <a:schemeClr val="bg1"/>
                </a:solidFill>
              </a:rPr>
              <a:t>in an unworthy manner</a:t>
            </a:r>
            <a:r>
              <a:rPr lang="en-US" dirty="0">
                <a:solidFill>
                  <a:schemeClr val="bg1"/>
                </a:solidFill>
              </a:rPr>
              <a:t> eats and drinks judgment to himself, not discerning the Lord's body.</a:t>
            </a:r>
          </a:p>
          <a:p>
            <a:r>
              <a:rPr lang="en-US" b="1" dirty="0">
                <a:solidFill>
                  <a:schemeClr val="bg1"/>
                </a:solidFill>
              </a:rPr>
              <a:t>1 Corinthians 11:27-29 (NKJV)</a:t>
            </a:r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Unworthily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This word is often misunderstood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NOT – Am I worthy to partake?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BUT – Am I doing it to honor of Christ?</a:t>
            </a:r>
          </a:p>
          <a:p>
            <a:r>
              <a:rPr lang="en-US" dirty="0">
                <a:solidFill>
                  <a:schemeClr val="bg1"/>
                </a:solidFill>
              </a:rPr>
              <a:t>I do not have to be perfect to partake</a:t>
            </a:r>
          </a:p>
          <a:p>
            <a:r>
              <a:rPr lang="en-US" dirty="0">
                <a:solidFill>
                  <a:schemeClr val="bg1"/>
                </a:solidFill>
              </a:rPr>
              <a:t>I do not have to be free from sin in my life</a:t>
            </a:r>
          </a:p>
          <a:p>
            <a:r>
              <a:rPr lang="en-US" dirty="0">
                <a:solidFill>
                  <a:schemeClr val="bg1"/>
                </a:solidFill>
              </a:rPr>
              <a:t>I must be aware of the meaning</a:t>
            </a:r>
          </a:p>
          <a:p>
            <a:r>
              <a:rPr lang="en-US" dirty="0">
                <a:solidFill>
                  <a:schemeClr val="bg1"/>
                </a:solidFill>
              </a:rPr>
              <a:t>I must understand the importance</a:t>
            </a:r>
          </a:p>
        </p:txBody>
      </p:sp>
    </p:spTree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Unworthily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English grammar – Most words ending in “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r>
              <a:rPr lang="en-US" dirty="0">
                <a:solidFill>
                  <a:schemeClr val="bg1"/>
                </a:solidFill>
              </a:rPr>
              <a:t>” are adverbs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Adverb = a word that describes the action (the verb)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 word does not describe WHO is allowed to partake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This word describes WHY we partake</a:t>
            </a:r>
          </a:p>
        </p:txBody>
      </p:sp>
    </p:spTree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partake?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03569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endParaRPr lang="en-US" dirty="0"/>
          </a:p>
          <a:p>
            <a:r>
              <a:rPr lang="en-US" sz="2800" dirty="0">
                <a:solidFill>
                  <a:schemeClr val="bg1"/>
                </a:solidFill>
              </a:rPr>
              <a:t>(1Corinthians 11:24-25)  and when He had given thanks, He broke </a:t>
            </a:r>
            <a:r>
              <a:rPr lang="en-US" sz="2800" i="1" dirty="0">
                <a:solidFill>
                  <a:schemeClr val="bg1"/>
                </a:solidFill>
              </a:rPr>
              <a:t>it</a:t>
            </a:r>
            <a:r>
              <a:rPr lang="en-US" sz="2800" dirty="0">
                <a:solidFill>
                  <a:schemeClr val="bg1"/>
                </a:solidFill>
              </a:rPr>
              <a:t> and said, "Take, eat; this is My body which is broken for you; do this in remembrance of Me.“ 25 In the same manner </a:t>
            </a:r>
            <a:r>
              <a:rPr lang="en-US" sz="2800" i="1" dirty="0">
                <a:solidFill>
                  <a:schemeClr val="bg1"/>
                </a:solidFill>
              </a:rPr>
              <a:t>He</a:t>
            </a:r>
            <a:r>
              <a:rPr lang="en-US" sz="2800" dirty="0">
                <a:solidFill>
                  <a:schemeClr val="bg1"/>
                </a:solidFill>
              </a:rPr>
              <a:t> also </a:t>
            </a:r>
            <a:r>
              <a:rPr lang="en-US" sz="2800" i="1" dirty="0">
                <a:solidFill>
                  <a:schemeClr val="bg1"/>
                </a:solidFill>
              </a:rPr>
              <a:t>took</a:t>
            </a:r>
            <a:r>
              <a:rPr lang="en-US" sz="2800" dirty="0">
                <a:solidFill>
                  <a:schemeClr val="bg1"/>
                </a:solidFill>
              </a:rPr>
              <a:t> the cup after supper, saying, "This cup is the new covenant in My blood. This do, as often as you drink </a:t>
            </a:r>
            <a:r>
              <a:rPr lang="en-US" sz="2800" i="1" dirty="0">
                <a:solidFill>
                  <a:schemeClr val="bg1"/>
                </a:solidFill>
              </a:rPr>
              <a:t>it,</a:t>
            </a:r>
            <a:r>
              <a:rPr lang="en-US" sz="2800" dirty="0">
                <a:solidFill>
                  <a:schemeClr val="bg1"/>
                </a:solidFill>
              </a:rPr>
              <a:t> in remembrance of Me."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Christ’s death on the cross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Christ’s resurrection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He is coming again</a:t>
            </a:r>
          </a:p>
        </p:txBody>
      </p:sp>
    </p:spTree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partake?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</a:t>
            </a:r>
          </a:p>
          <a:p>
            <a:r>
              <a:rPr lang="en-US" dirty="0">
                <a:solidFill>
                  <a:schemeClr val="bg1"/>
                </a:solidFill>
              </a:rPr>
              <a:t>(1Corinthians 11:29)  For he who eats and drinks in an unworthy manner eats and drinks judgment to himself, not discerning the Lord's body.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To see, to visualize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To have the mind focused on</a:t>
            </a:r>
          </a:p>
        </p:txBody>
      </p:sp>
    </p:spTree>
    <p:extLst>
      <p:ext uri="{BB962C8B-B14F-4D97-AF65-F5344CB8AC3E}">
        <p14:creationId xmlns:p14="http://schemas.microsoft.com/office/powerpoint/2010/main" val="809895740"/>
      </p:ext>
    </p:extLst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partake?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EXAMINE</a:t>
            </a:r>
          </a:p>
          <a:p>
            <a:r>
              <a:rPr lang="en-US" dirty="0">
                <a:solidFill>
                  <a:schemeClr val="bg1"/>
                </a:solidFill>
              </a:rPr>
              <a:t>(1Corinthians 11:28)  But let a man examine himself, and so let him eat of the bread and drink of the cup.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Ourselves, our lives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Our relationship with Christ</a:t>
            </a:r>
          </a:p>
        </p:txBody>
      </p:sp>
    </p:spTree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241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Diseño predeterminado</vt:lpstr>
      <vt:lpstr>Why do we - - - Partake of  Communion</vt:lpstr>
      <vt:lpstr>Worship and Reverence</vt:lpstr>
      <vt:lpstr>Unworthily</vt:lpstr>
      <vt:lpstr>Unworthily</vt:lpstr>
      <vt:lpstr>Unworthily</vt:lpstr>
      <vt:lpstr>Unworthily</vt:lpstr>
      <vt:lpstr>Why do we partake?</vt:lpstr>
      <vt:lpstr>Why do we partake?</vt:lpstr>
      <vt:lpstr>Why do we partake?</vt:lpstr>
      <vt:lpstr>Why do we partake?</vt:lpstr>
      <vt:lpstr>Why do we partake?</vt:lpstr>
    </vt:vector>
  </TitlesOfParts>
  <Company>Siracusa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Manly Luscommbe</cp:lastModifiedBy>
  <cp:revision>18</cp:revision>
  <dcterms:created xsi:type="dcterms:W3CDTF">2008-10-01T01:31:33Z</dcterms:created>
  <dcterms:modified xsi:type="dcterms:W3CDTF">2019-01-09T17:27:41Z</dcterms:modified>
</cp:coreProperties>
</file>