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6"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24"/>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12CF629F-1021-4135-80EB-45B1676357E1}"/>
    <pc:docChg chg="modSld modMainMaster">
      <pc:chgData name="Manly Luscombe" userId="d66a401e1e7a39bf" providerId="LiveId" clId="{12CF629F-1021-4135-80EB-45B1676357E1}" dt="2023-04-17T12:37:11.147" v="9" actId="20577"/>
      <pc:docMkLst>
        <pc:docMk/>
      </pc:docMkLst>
      <pc:sldChg chg="modTransition">
        <pc:chgData name="Manly Luscombe" userId="d66a401e1e7a39bf" providerId="LiveId" clId="{12CF629F-1021-4135-80EB-45B1676357E1}" dt="2023-03-18T16:52:46.099" v="1"/>
        <pc:sldMkLst>
          <pc:docMk/>
          <pc:sldMk cId="3946934594" sldId="256"/>
        </pc:sldMkLst>
      </pc:sldChg>
      <pc:sldChg chg="modTransition">
        <pc:chgData name="Manly Luscombe" userId="d66a401e1e7a39bf" providerId="LiveId" clId="{12CF629F-1021-4135-80EB-45B1676357E1}" dt="2023-03-18T16:52:46.099" v="1"/>
        <pc:sldMkLst>
          <pc:docMk/>
          <pc:sldMk cId="3733486012" sldId="258"/>
        </pc:sldMkLst>
      </pc:sldChg>
      <pc:sldChg chg="modTransition">
        <pc:chgData name="Manly Luscombe" userId="d66a401e1e7a39bf" providerId="LiveId" clId="{12CF629F-1021-4135-80EB-45B1676357E1}" dt="2023-03-18T16:52:46.099" v="1"/>
        <pc:sldMkLst>
          <pc:docMk/>
          <pc:sldMk cId="1590799554" sldId="259"/>
        </pc:sldMkLst>
      </pc:sldChg>
      <pc:sldChg chg="modTransition">
        <pc:chgData name="Manly Luscombe" userId="d66a401e1e7a39bf" providerId="LiveId" clId="{12CF629F-1021-4135-80EB-45B1676357E1}" dt="2023-03-18T16:52:46.099" v="1"/>
        <pc:sldMkLst>
          <pc:docMk/>
          <pc:sldMk cId="3318439306" sldId="260"/>
        </pc:sldMkLst>
      </pc:sldChg>
      <pc:sldChg chg="modTransition">
        <pc:chgData name="Manly Luscombe" userId="d66a401e1e7a39bf" providerId="LiveId" clId="{12CF629F-1021-4135-80EB-45B1676357E1}" dt="2023-03-18T16:52:46.099" v="1"/>
        <pc:sldMkLst>
          <pc:docMk/>
          <pc:sldMk cId="3242379176" sldId="261"/>
        </pc:sldMkLst>
      </pc:sldChg>
      <pc:sldChg chg="modSp mod modTransition">
        <pc:chgData name="Manly Luscombe" userId="d66a401e1e7a39bf" providerId="LiveId" clId="{12CF629F-1021-4135-80EB-45B1676357E1}" dt="2023-03-18T16:54:04.734" v="3" actId="20577"/>
        <pc:sldMkLst>
          <pc:docMk/>
          <pc:sldMk cId="2557077142" sldId="262"/>
        </pc:sldMkLst>
        <pc:spChg chg="mod">
          <ac:chgData name="Manly Luscombe" userId="d66a401e1e7a39bf" providerId="LiveId" clId="{12CF629F-1021-4135-80EB-45B1676357E1}" dt="2023-03-18T16:54:04.734" v="3" actId="20577"/>
          <ac:spMkLst>
            <pc:docMk/>
            <pc:sldMk cId="2557077142" sldId="262"/>
            <ac:spMk id="2" creationId="{BB22E4F2-0A14-BBF3-18D2-42D0796A40A5}"/>
          </ac:spMkLst>
        </pc:spChg>
      </pc:sldChg>
      <pc:sldChg chg="modTransition">
        <pc:chgData name="Manly Luscombe" userId="d66a401e1e7a39bf" providerId="LiveId" clId="{12CF629F-1021-4135-80EB-45B1676357E1}" dt="2023-03-18T16:52:46.099" v="1"/>
        <pc:sldMkLst>
          <pc:docMk/>
          <pc:sldMk cId="235942898" sldId="263"/>
        </pc:sldMkLst>
      </pc:sldChg>
      <pc:sldChg chg="modTransition">
        <pc:chgData name="Manly Luscombe" userId="d66a401e1e7a39bf" providerId="LiveId" clId="{12CF629F-1021-4135-80EB-45B1676357E1}" dt="2023-03-18T16:52:46.099" v="1"/>
        <pc:sldMkLst>
          <pc:docMk/>
          <pc:sldMk cId="1193747000" sldId="264"/>
        </pc:sldMkLst>
      </pc:sldChg>
      <pc:sldChg chg="modTransition">
        <pc:chgData name="Manly Luscombe" userId="d66a401e1e7a39bf" providerId="LiveId" clId="{12CF629F-1021-4135-80EB-45B1676357E1}" dt="2023-03-18T16:52:46.099" v="1"/>
        <pc:sldMkLst>
          <pc:docMk/>
          <pc:sldMk cId="1752387125" sldId="265"/>
        </pc:sldMkLst>
      </pc:sldChg>
      <pc:sldChg chg="modSp mod modTransition">
        <pc:chgData name="Manly Luscombe" userId="d66a401e1e7a39bf" providerId="LiveId" clId="{12CF629F-1021-4135-80EB-45B1676357E1}" dt="2023-04-17T12:37:11.147" v="9" actId="20577"/>
        <pc:sldMkLst>
          <pc:docMk/>
          <pc:sldMk cId="1082107200" sldId="266"/>
        </pc:sldMkLst>
        <pc:spChg chg="mod">
          <ac:chgData name="Manly Luscombe" userId="d66a401e1e7a39bf" providerId="LiveId" clId="{12CF629F-1021-4135-80EB-45B1676357E1}" dt="2023-04-17T12:37:11.147" v="9" actId="20577"/>
          <ac:spMkLst>
            <pc:docMk/>
            <pc:sldMk cId="1082107200" sldId="266"/>
            <ac:spMk id="4" creationId="{0B0EAC11-765E-595A-F00F-DD3A37398713}"/>
          </ac:spMkLst>
        </pc:spChg>
      </pc:sldChg>
      <pc:sldChg chg="modTransition">
        <pc:chgData name="Manly Luscombe" userId="d66a401e1e7a39bf" providerId="LiveId" clId="{12CF629F-1021-4135-80EB-45B1676357E1}" dt="2023-03-18T16:52:46.099" v="1"/>
        <pc:sldMkLst>
          <pc:docMk/>
          <pc:sldMk cId="534941722" sldId="267"/>
        </pc:sldMkLst>
      </pc:sldChg>
      <pc:sldMasterChg chg="modTransition modSldLayout">
        <pc:chgData name="Manly Luscombe" userId="d66a401e1e7a39bf" providerId="LiveId" clId="{12CF629F-1021-4135-80EB-45B1676357E1}" dt="2023-03-18T16:52:46.099" v="1"/>
        <pc:sldMasterMkLst>
          <pc:docMk/>
          <pc:sldMasterMk cId="666093331" sldId="2147483648"/>
        </pc:sldMasterMkLst>
        <pc:sldLayoutChg chg="modTransition">
          <pc:chgData name="Manly Luscombe" userId="d66a401e1e7a39bf" providerId="LiveId" clId="{12CF629F-1021-4135-80EB-45B1676357E1}" dt="2023-03-18T16:52:46.099" v="1"/>
          <pc:sldLayoutMkLst>
            <pc:docMk/>
            <pc:sldMasterMk cId="666093331" sldId="2147483648"/>
            <pc:sldLayoutMk cId="436959625" sldId="2147483649"/>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1675197494" sldId="2147483651"/>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274574868" sldId="2147483654"/>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3511478827" sldId="2147483660"/>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4073704932" sldId="2147483661"/>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476266371" sldId="2147483662"/>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1544745716" sldId="2147483663"/>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2486826778" sldId="2147483664"/>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3219167126" sldId="2147483665"/>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1753169891" sldId="2147483666"/>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2236386145" sldId="2147483667"/>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1218518015" sldId="2147483668"/>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2672304746" sldId="2147483672"/>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999597857" sldId="2147483673"/>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2636708262" sldId="2147483674"/>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1540650178" sldId="2147483675"/>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1212989540" sldId="2147483676"/>
          </pc:sldLayoutMkLst>
        </pc:sldLayoutChg>
        <pc:sldLayoutChg chg="modTransition">
          <pc:chgData name="Manly Luscombe" userId="d66a401e1e7a39bf" providerId="LiveId" clId="{12CF629F-1021-4135-80EB-45B1676357E1}" dt="2023-03-18T16:52:46.099" v="1"/>
          <pc:sldLayoutMkLst>
            <pc:docMk/>
            <pc:sldMasterMk cId="666093331" sldId="2147483648"/>
            <pc:sldLayoutMk cId="2904744868" sldId="214748367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4/17/2023</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4/17/2023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Tree>
    <p:extLst>
      <p:ext uri="{BB962C8B-B14F-4D97-AF65-F5344CB8AC3E}">
        <p14:creationId xmlns:p14="http://schemas.microsoft.com/office/powerpoint/2010/main" val="154474571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154065017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val="290474486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p:txBody>
          <a:bodyPr/>
          <a:lstStyle/>
          <a:p>
            <a:pPr algn="ctr"/>
            <a:r>
              <a:rPr lang="en-US" dirty="0"/>
              <a:t>Sunday</a:t>
            </a: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a:xfrm>
            <a:off x="2557271" y="4651774"/>
            <a:ext cx="7077456" cy="868680"/>
          </a:xfrm>
        </p:spPr>
        <p:txBody>
          <a:bodyPr>
            <a:normAutofit/>
          </a:bodyPr>
          <a:lstStyle/>
          <a:p>
            <a:pPr marL="0" indent="0" algn="ctr">
              <a:buNone/>
            </a:pPr>
            <a:r>
              <a:rPr lang="en-US" sz="2400" dirty="0"/>
              <a:t>Why do we worship on Sunday?</a:t>
            </a:r>
          </a:p>
        </p:txBody>
      </p:sp>
      <p:pic>
        <p:nvPicPr>
          <p:cNvPr id="5" name="Picture 4">
            <a:extLst>
              <a:ext uri="{FF2B5EF4-FFF2-40B4-BE49-F238E27FC236}">
                <a16:creationId xmlns:a16="http://schemas.microsoft.com/office/drawing/2014/main" id="{B6ECF7D1-0A22-150D-E5B7-CD4159E2ECFC}"/>
              </a:ext>
            </a:extLst>
          </p:cNvPr>
          <p:cNvPicPr>
            <a:picLocks noChangeAspect="1"/>
          </p:cNvPicPr>
          <p:nvPr/>
        </p:nvPicPr>
        <p:blipFill>
          <a:blip r:embed="rId2"/>
          <a:stretch>
            <a:fillRect/>
          </a:stretch>
        </p:blipFill>
        <p:spPr>
          <a:xfrm>
            <a:off x="4213866" y="8890"/>
            <a:ext cx="3764267" cy="2504949"/>
          </a:xfrm>
          <a:prstGeom prst="rect">
            <a:avLst/>
          </a:prstGeom>
        </p:spPr>
      </p:pic>
    </p:spTree>
    <p:extLst>
      <p:ext uri="{BB962C8B-B14F-4D97-AF65-F5344CB8AC3E}">
        <p14:creationId xmlns:p14="http://schemas.microsoft.com/office/powerpoint/2010/main" val="394693459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E4F2-0A14-BBF3-18D2-42D0796A40A5}"/>
              </a:ext>
            </a:extLst>
          </p:cNvPr>
          <p:cNvSpPr>
            <a:spLocks noGrp="1"/>
          </p:cNvSpPr>
          <p:nvPr>
            <p:ph type="title"/>
          </p:nvPr>
        </p:nvSpPr>
        <p:spPr/>
        <p:txBody>
          <a:bodyPr/>
          <a:lstStyle/>
          <a:p>
            <a:r>
              <a:rPr lang="en-US" dirty="0"/>
              <a:t>Early Church History</a:t>
            </a:r>
          </a:p>
        </p:txBody>
      </p:sp>
      <p:sp>
        <p:nvSpPr>
          <p:cNvPr id="3" name="Slide Number Placeholder 2">
            <a:extLst>
              <a:ext uri="{FF2B5EF4-FFF2-40B4-BE49-F238E27FC236}">
                <a16:creationId xmlns:a16="http://schemas.microsoft.com/office/drawing/2014/main" id="{E7C9FBD9-2A67-5F4C-25E8-2DB4F7458728}"/>
              </a:ext>
            </a:extLst>
          </p:cNvPr>
          <p:cNvSpPr>
            <a:spLocks noGrp="1"/>
          </p:cNvSpPr>
          <p:nvPr>
            <p:ph type="sldNum" sz="quarter" idx="12"/>
          </p:nvPr>
        </p:nvSpPr>
        <p:spPr/>
        <p:txBody>
          <a:bodyPr/>
          <a:lstStyle/>
          <a:p>
            <a:fld id="{C263D6C4-4840-40CC-AC84-17E24B3B7BDE}" type="slidenum">
              <a:rPr lang="en-US" noProof="0" smtClean="0"/>
              <a:pPr/>
              <a:t>10</a:t>
            </a:fld>
            <a:endParaRPr lang="en-US" noProof="0" dirty="0"/>
          </a:p>
        </p:txBody>
      </p:sp>
      <p:sp>
        <p:nvSpPr>
          <p:cNvPr id="4" name="Text Placeholder 3">
            <a:extLst>
              <a:ext uri="{FF2B5EF4-FFF2-40B4-BE49-F238E27FC236}">
                <a16:creationId xmlns:a16="http://schemas.microsoft.com/office/drawing/2014/main" id="{0B0EAC11-765E-595A-F00F-DD3A37398713}"/>
              </a:ext>
            </a:extLst>
          </p:cNvPr>
          <p:cNvSpPr>
            <a:spLocks noGrp="1"/>
          </p:cNvSpPr>
          <p:nvPr>
            <p:ph type="body" sz="quarter" idx="13"/>
          </p:nvPr>
        </p:nvSpPr>
        <p:spPr>
          <a:xfrm>
            <a:off x="444499" y="1292772"/>
            <a:ext cx="7674741" cy="5171089"/>
          </a:xfrm>
        </p:spPr>
        <p:txBody>
          <a:bodyPr/>
          <a:lstStyle/>
          <a:p>
            <a:r>
              <a:rPr lang="en-US" sz="2800" b="0" i="0" strike="noStrike" baseline="0" dirty="0">
                <a:latin typeface="Verdana" panose="020B0604030504040204" pitchFamily="34" charset="0"/>
              </a:rPr>
              <a:t>Ignatius, 110 – No longer observing the Sabbath but living according to the Lord’s day, in which also our life arose </a:t>
            </a:r>
            <a:r>
              <a:rPr lang="en-US" sz="2800" b="0" i="0" strike="noStrike" baseline="0" dirty="0" err="1">
                <a:latin typeface="Verdana" panose="020B0604030504040204" pitchFamily="34" charset="0"/>
              </a:rPr>
              <a:t>thorugh</a:t>
            </a:r>
            <a:r>
              <a:rPr lang="en-US" sz="2800" b="0" i="0" strike="noStrike" baseline="0" dirty="0">
                <a:latin typeface="Verdana" panose="020B0604030504040204" pitchFamily="34" charset="0"/>
              </a:rPr>
              <a:t> Him and His death.</a:t>
            </a:r>
          </a:p>
          <a:p>
            <a:r>
              <a:rPr lang="en-US" sz="2800" dirty="0">
                <a:latin typeface="Verdana" panose="020B0604030504040204" pitchFamily="34" charset="0"/>
              </a:rPr>
              <a:t>Barnabas, 130 – We keep the eighth day, on which also Jesus arose from the dead and when he appeared and  ascended into heaven.</a:t>
            </a:r>
          </a:p>
          <a:p>
            <a:r>
              <a:rPr lang="en-US" sz="2800" b="0" i="0" strike="noStrike" baseline="0" dirty="0" err="1">
                <a:latin typeface="Verdana" panose="020B0604030504040204" pitchFamily="34" charset="0"/>
              </a:rPr>
              <a:t>Tertillian</a:t>
            </a:r>
            <a:r>
              <a:rPr lang="en-US" sz="2800" dirty="0">
                <a:latin typeface="Verdana" panose="020B0604030504040204" pitchFamily="34" charset="0"/>
              </a:rPr>
              <a:t>,</a:t>
            </a:r>
            <a:r>
              <a:rPr lang="en-US" sz="2800" b="0" i="0" strike="noStrike" baseline="0" dirty="0">
                <a:latin typeface="Verdana" panose="020B0604030504040204" pitchFamily="34" charset="0"/>
              </a:rPr>
              <a:t> 200 – It is well known that Sunday is a day of joy. To us Sabbaths are foreign.</a:t>
            </a:r>
          </a:p>
        </p:txBody>
      </p:sp>
    </p:spTree>
    <p:extLst>
      <p:ext uri="{BB962C8B-B14F-4D97-AF65-F5344CB8AC3E}">
        <p14:creationId xmlns:p14="http://schemas.microsoft.com/office/powerpoint/2010/main" val="108210720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E4F2-0A14-BBF3-18D2-42D0796A40A5}"/>
              </a:ext>
            </a:extLst>
          </p:cNvPr>
          <p:cNvSpPr>
            <a:spLocks noGrp="1"/>
          </p:cNvSpPr>
          <p:nvPr>
            <p:ph type="title"/>
          </p:nvPr>
        </p:nvSpPr>
        <p:spPr/>
        <p:txBody>
          <a:bodyPr/>
          <a:lstStyle/>
          <a:p>
            <a:r>
              <a:rPr lang="en-US" dirty="0"/>
              <a:t>Why Sunday?</a:t>
            </a:r>
          </a:p>
        </p:txBody>
      </p:sp>
      <p:sp>
        <p:nvSpPr>
          <p:cNvPr id="3" name="Slide Number Placeholder 2">
            <a:extLst>
              <a:ext uri="{FF2B5EF4-FFF2-40B4-BE49-F238E27FC236}">
                <a16:creationId xmlns:a16="http://schemas.microsoft.com/office/drawing/2014/main" id="{E7C9FBD9-2A67-5F4C-25E8-2DB4F7458728}"/>
              </a:ext>
            </a:extLst>
          </p:cNvPr>
          <p:cNvSpPr>
            <a:spLocks noGrp="1"/>
          </p:cNvSpPr>
          <p:nvPr>
            <p:ph type="sldNum" sz="quarter" idx="12"/>
          </p:nvPr>
        </p:nvSpPr>
        <p:spPr/>
        <p:txBody>
          <a:bodyPr/>
          <a:lstStyle/>
          <a:p>
            <a:fld id="{C263D6C4-4840-40CC-AC84-17E24B3B7BDE}" type="slidenum">
              <a:rPr lang="en-US" noProof="0" smtClean="0"/>
              <a:pPr/>
              <a:t>11</a:t>
            </a:fld>
            <a:endParaRPr lang="en-US" noProof="0" dirty="0"/>
          </a:p>
        </p:txBody>
      </p:sp>
      <p:sp>
        <p:nvSpPr>
          <p:cNvPr id="4" name="Text Placeholder 3">
            <a:extLst>
              <a:ext uri="{FF2B5EF4-FFF2-40B4-BE49-F238E27FC236}">
                <a16:creationId xmlns:a16="http://schemas.microsoft.com/office/drawing/2014/main" id="{0B0EAC11-765E-595A-F00F-DD3A37398713}"/>
              </a:ext>
            </a:extLst>
          </p:cNvPr>
          <p:cNvSpPr>
            <a:spLocks noGrp="1"/>
          </p:cNvSpPr>
          <p:nvPr>
            <p:ph type="body" sz="quarter" idx="13"/>
          </p:nvPr>
        </p:nvSpPr>
        <p:spPr>
          <a:xfrm>
            <a:off x="444499" y="1292772"/>
            <a:ext cx="7674741" cy="5171089"/>
          </a:xfrm>
        </p:spPr>
        <p:txBody>
          <a:bodyPr/>
          <a:lstStyle/>
          <a:p>
            <a:r>
              <a:rPr lang="en-US" sz="2800" b="0" i="0" strike="noStrike" baseline="0" dirty="0">
                <a:latin typeface="Verdana" panose="020B0604030504040204" pitchFamily="34" charset="0"/>
              </a:rPr>
              <a:t>1 – Resurrection of Christ – John 20:1</a:t>
            </a:r>
          </a:p>
          <a:p>
            <a:endParaRPr lang="en-US" sz="2800" b="0" i="0" strike="noStrike" baseline="0" dirty="0">
              <a:latin typeface="Verdana" panose="020B0604030504040204" pitchFamily="34" charset="0"/>
            </a:endParaRPr>
          </a:p>
          <a:p>
            <a:r>
              <a:rPr lang="en-US" sz="2800" dirty="0">
                <a:latin typeface="Verdana" panose="020B0604030504040204" pitchFamily="34" charset="0"/>
              </a:rPr>
              <a:t>2 – 2 appearances to apostles</a:t>
            </a:r>
          </a:p>
          <a:p>
            <a:endParaRPr lang="en-US" sz="2800" b="0" i="0" strike="noStrike" baseline="0" dirty="0">
              <a:latin typeface="Verdana" panose="020B0604030504040204" pitchFamily="34" charset="0"/>
            </a:endParaRPr>
          </a:p>
          <a:p>
            <a:r>
              <a:rPr lang="en-US" sz="2800" dirty="0">
                <a:latin typeface="Verdana" panose="020B0604030504040204" pitchFamily="34" charset="0"/>
              </a:rPr>
              <a:t>3 – Early church met to partake of communion – Acts 20:7</a:t>
            </a:r>
          </a:p>
          <a:p>
            <a:endParaRPr lang="en-US" sz="2800" dirty="0">
              <a:latin typeface="Verdana" panose="020B0604030504040204" pitchFamily="34" charset="0"/>
            </a:endParaRPr>
          </a:p>
          <a:p>
            <a:r>
              <a:rPr lang="en-US" sz="2800" dirty="0">
                <a:latin typeface="Verdana" panose="020B0604030504040204" pitchFamily="34" charset="0"/>
              </a:rPr>
              <a:t>4</a:t>
            </a:r>
            <a:r>
              <a:rPr lang="en-US" sz="2800" b="0" i="0" strike="noStrike" baseline="0" dirty="0">
                <a:latin typeface="Verdana" panose="020B0604030504040204" pitchFamily="34" charset="0"/>
              </a:rPr>
              <a:t> – Christians met to give of their means – 1 Cor. 16:1-2</a:t>
            </a:r>
          </a:p>
        </p:txBody>
      </p:sp>
    </p:spTree>
    <p:extLst>
      <p:ext uri="{BB962C8B-B14F-4D97-AF65-F5344CB8AC3E}">
        <p14:creationId xmlns:p14="http://schemas.microsoft.com/office/powerpoint/2010/main" val="53494172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Revelation 1:10</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p:txBody>
          <a:bodyPr/>
          <a:lstStyle/>
          <a:p>
            <a:pPr marR="0" algn="l" rtl="0"/>
            <a:r>
              <a:rPr lang="en-US" sz="3200" b="0" i="0" u="none" strike="noStrike" baseline="0" dirty="0">
                <a:latin typeface="Verdana" panose="020B0604030504040204" pitchFamily="34" charset="0"/>
              </a:rPr>
              <a:t>I was in the Spirit </a:t>
            </a:r>
            <a:r>
              <a:rPr lang="en-US" sz="3200" b="0" i="0" u="sng" strike="noStrike" baseline="0" dirty="0">
                <a:latin typeface="Verdana" panose="020B0604030504040204" pitchFamily="34" charset="0"/>
              </a:rPr>
              <a:t>on the Lord's Day</a:t>
            </a:r>
            <a:r>
              <a:rPr lang="en-US" sz="3200" b="0" i="0" u="none" strike="noStrike" baseline="0" dirty="0">
                <a:latin typeface="Verdana" panose="020B0604030504040204" pitchFamily="34" charset="0"/>
              </a:rPr>
              <a:t>, and I heard behind me a loud voice, as of a trumpet</a:t>
            </a:r>
          </a:p>
          <a:p>
            <a:pPr marR="0" algn="l" rtl="0"/>
            <a:endParaRPr lang="en-US" sz="3200" dirty="0">
              <a:latin typeface="Verdana" panose="020B0604030504040204" pitchFamily="34" charset="0"/>
            </a:endParaRPr>
          </a:p>
          <a:p>
            <a:pPr marR="0" algn="l" rtl="0"/>
            <a:r>
              <a:rPr lang="en-US" sz="3200" b="0" i="0" u="none" strike="noStrike" baseline="0" dirty="0">
                <a:latin typeface="Verdana" panose="020B0604030504040204" pitchFamily="34" charset="0"/>
              </a:rPr>
              <a:t>Which day of the week is the Lord’s Day?</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a:t>
            </a:fld>
            <a:endParaRPr lang="en-US" dirty="0"/>
          </a:p>
        </p:txBody>
      </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E4F2-0A14-BBF3-18D2-42D0796A40A5}"/>
              </a:ext>
            </a:extLst>
          </p:cNvPr>
          <p:cNvSpPr>
            <a:spLocks noGrp="1"/>
          </p:cNvSpPr>
          <p:nvPr>
            <p:ph type="title"/>
          </p:nvPr>
        </p:nvSpPr>
        <p:spPr/>
        <p:txBody>
          <a:bodyPr/>
          <a:lstStyle/>
          <a:p>
            <a:r>
              <a:rPr lang="en-US" dirty="0"/>
              <a:t>The Sabbath?</a:t>
            </a:r>
          </a:p>
        </p:txBody>
      </p:sp>
      <p:sp>
        <p:nvSpPr>
          <p:cNvPr id="3" name="Slide Number Placeholder 2">
            <a:extLst>
              <a:ext uri="{FF2B5EF4-FFF2-40B4-BE49-F238E27FC236}">
                <a16:creationId xmlns:a16="http://schemas.microsoft.com/office/drawing/2014/main" id="{E7C9FBD9-2A67-5F4C-25E8-2DB4F7458728}"/>
              </a:ext>
            </a:extLst>
          </p:cNvPr>
          <p:cNvSpPr>
            <a:spLocks noGrp="1"/>
          </p:cNvSpPr>
          <p:nvPr>
            <p:ph type="sldNum" sz="quarter" idx="12"/>
          </p:nvPr>
        </p:nvSpPr>
        <p:spPr/>
        <p:txBody>
          <a:bodyPr/>
          <a:lstStyle/>
          <a:p>
            <a:fld id="{C263D6C4-4840-40CC-AC84-17E24B3B7BDE}" type="slidenum">
              <a:rPr lang="en-US" noProof="0" smtClean="0"/>
              <a:pPr/>
              <a:t>3</a:t>
            </a:fld>
            <a:endParaRPr lang="en-US" noProof="0" dirty="0"/>
          </a:p>
        </p:txBody>
      </p:sp>
      <p:sp>
        <p:nvSpPr>
          <p:cNvPr id="4" name="Text Placeholder 3">
            <a:extLst>
              <a:ext uri="{FF2B5EF4-FFF2-40B4-BE49-F238E27FC236}">
                <a16:creationId xmlns:a16="http://schemas.microsoft.com/office/drawing/2014/main" id="{0B0EAC11-765E-595A-F00F-DD3A37398713}"/>
              </a:ext>
            </a:extLst>
          </p:cNvPr>
          <p:cNvSpPr>
            <a:spLocks noGrp="1"/>
          </p:cNvSpPr>
          <p:nvPr>
            <p:ph type="body" sz="quarter" idx="13"/>
          </p:nvPr>
        </p:nvSpPr>
        <p:spPr>
          <a:xfrm>
            <a:off x="444499" y="1292772"/>
            <a:ext cx="7674741" cy="5171089"/>
          </a:xfrm>
        </p:spPr>
        <p:txBody>
          <a:bodyPr/>
          <a:lstStyle/>
          <a:p>
            <a:r>
              <a:rPr lang="en-US" sz="2400" dirty="0">
                <a:latin typeface="Verdana" panose="020B0604030504040204" pitchFamily="34" charset="0"/>
                <a:ea typeface="Verdana" panose="020B0604030504040204" pitchFamily="34" charset="0"/>
              </a:rPr>
              <a:t>The Sabbath (7</a:t>
            </a:r>
            <a:r>
              <a:rPr lang="en-US" sz="2400" baseline="30000" dirty="0">
                <a:latin typeface="Verdana" panose="020B0604030504040204" pitchFamily="34" charset="0"/>
                <a:ea typeface="Verdana" panose="020B0604030504040204" pitchFamily="34" charset="0"/>
              </a:rPr>
              <a:t>th</a:t>
            </a:r>
            <a:r>
              <a:rPr lang="en-US" sz="2400" dirty="0">
                <a:latin typeface="Verdana" panose="020B0604030504040204" pitchFamily="34" charset="0"/>
                <a:ea typeface="Verdana" panose="020B0604030504040204" pitchFamily="34" charset="0"/>
              </a:rPr>
              <a:t> day of the week) was a sign between God and Israel.</a:t>
            </a:r>
          </a:p>
          <a:p>
            <a:pPr marR="0" algn="l" rtl="0"/>
            <a:r>
              <a:rPr lang="en-US" sz="2400" b="0" i="0" u="none" strike="noStrike" baseline="0" dirty="0">
                <a:latin typeface="Verdana" panose="020B0604030504040204" pitchFamily="34" charset="0"/>
                <a:ea typeface="Verdana" panose="020B0604030504040204" pitchFamily="34" charset="0"/>
              </a:rPr>
              <a:t>(Exodus 31:13)  "Speak also to the children of Israel, saying: 'Surely My Sabbaths you shall keep, for it </a:t>
            </a:r>
            <a:r>
              <a:rPr lang="en-US" sz="2400" b="0" i="1" u="none" strike="noStrike" baseline="0" dirty="0">
                <a:latin typeface="Verdana" panose="020B0604030504040204" pitchFamily="34" charset="0"/>
                <a:ea typeface="Verdana" panose="020B0604030504040204" pitchFamily="34" charset="0"/>
              </a:rPr>
              <a:t>is</a:t>
            </a:r>
            <a:r>
              <a:rPr lang="en-US" sz="2400" b="0" i="0" u="none" strike="noStrike" baseline="0" dirty="0">
                <a:latin typeface="Verdana" panose="020B0604030504040204" pitchFamily="34" charset="0"/>
                <a:ea typeface="Verdana" panose="020B0604030504040204" pitchFamily="34" charset="0"/>
              </a:rPr>
              <a:t> a sign between Me and you throughout your generations, that </a:t>
            </a:r>
            <a:r>
              <a:rPr lang="en-US" sz="2400" b="0" i="1" u="none" strike="noStrike" baseline="0" dirty="0">
                <a:latin typeface="Verdana" panose="020B0604030504040204" pitchFamily="34" charset="0"/>
                <a:ea typeface="Verdana" panose="020B0604030504040204" pitchFamily="34" charset="0"/>
              </a:rPr>
              <a:t>you</a:t>
            </a:r>
            <a:r>
              <a:rPr lang="en-US" sz="2400" b="0" i="0" u="none" strike="noStrike" baseline="0" dirty="0">
                <a:latin typeface="Verdana" panose="020B0604030504040204" pitchFamily="34" charset="0"/>
                <a:ea typeface="Verdana" panose="020B0604030504040204" pitchFamily="34" charset="0"/>
              </a:rPr>
              <a:t> may know that I </a:t>
            </a:r>
            <a:r>
              <a:rPr lang="en-US" sz="2400" b="0" i="1" u="none" strike="noStrike" baseline="0" dirty="0">
                <a:latin typeface="Verdana" panose="020B0604030504040204" pitchFamily="34" charset="0"/>
                <a:ea typeface="Verdana" panose="020B0604030504040204" pitchFamily="34" charset="0"/>
              </a:rPr>
              <a:t>am</a:t>
            </a:r>
            <a:r>
              <a:rPr lang="en-US" sz="2400" b="0" i="0" u="none" strike="noStrike" baseline="0" dirty="0">
                <a:latin typeface="Verdana" panose="020B0604030504040204" pitchFamily="34" charset="0"/>
                <a:ea typeface="Verdana" panose="020B0604030504040204" pitchFamily="34" charset="0"/>
              </a:rPr>
              <a:t> the LORD who sanctifies you.  </a:t>
            </a:r>
          </a:p>
          <a:p>
            <a:pPr marR="0" algn="l" rtl="0"/>
            <a:r>
              <a:rPr lang="en-US" sz="2400" b="0" i="0" u="none" strike="noStrike" baseline="0" dirty="0">
                <a:latin typeface="Verdana" panose="020B0604030504040204" pitchFamily="34" charset="0"/>
                <a:ea typeface="Verdana" panose="020B0604030504040204" pitchFamily="34" charset="0"/>
              </a:rPr>
              <a:t>(14)  You shall keep the Sabbath, therefore, for </a:t>
            </a:r>
            <a:r>
              <a:rPr lang="en-US" sz="2400" b="0" i="1" u="none" strike="noStrike" baseline="0" dirty="0">
                <a:latin typeface="Verdana" panose="020B0604030504040204" pitchFamily="34" charset="0"/>
                <a:ea typeface="Verdana" panose="020B0604030504040204" pitchFamily="34" charset="0"/>
              </a:rPr>
              <a:t>it is</a:t>
            </a:r>
            <a:r>
              <a:rPr lang="en-US" sz="2400" b="0" i="0" u="none" strike="noStrike" baseline="0" dirty="0">
                <a:latin typeface="Verdana" panose="020B0604030504040204" pitchFamily="34" charset="0"/>
                <a:ea typeface="Verdana" panose="020B0604030504040204" pitchFamily="34" charset="0"/>
              </a:rPr>
              <a:t> holy to you. Everyone who profanes it shall surely be put to death; for whoever does </a:t>
            </a:r>
            <a:r>
              <a:rPr lang="en-US" sz="2400" b="0" i="1" u="none" strike="noStrike" baseline="0" dirty="0">
                <a:latin typeface="Verdana" panose="020B0604030504040204" pitchFamily="34" charset="0"/>
                <a:ea typeface="Verdana" panose="020B0604030504040204" pitchFamily="34" charset="0"/>
              </a:rPr>
              <a:t>any</a:t>
            </a:r>
            <a:r>
              <a:rPr lang="en-US" sz="2400" b="0" i="0" u="none" strike="noStrike" baseline="0" dirty="0">
                <a:latin typeface="Verdana" panose="020B0604030504040204" pitchFamily="34" charset="0"/>
                <a:ea typeface="Verdana" panose="020B0604030504040204" pitchFamily="34" charset="0"/>
              </a:rPr>
              <a:t> work on it, that person shall be cut off from among his people.</a:t>
            </a:r>
            <a:endParaRPr lang="en-US" sz="2400" dirty="0"/>
          </a:p>
        </p:txBody>
      </p:sp>
    </p:spTree>
    <p:extLst>
      <p:ext uri="{BB962C8B-B14F-4D97-AF65-F5344CB8AC3E}">
        <p14:creationId xmlns:p14="http://schemas.microsoft.com/office/powerpoint/2010/main" val="159079955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E4F2-0A14-BBF3-18D2-42D0796A40A5}"/>
              </a:ext>
            </a:extLst>
          </p:cNvPr>
          <p:cNvSpPr>
            <a:spLocks noGrp="1"/>
          </p:cNvSpPr>
          <p:nvPr>
            <p:ph type="title"/>
          </p:nvPr>
        </p:nvSpPr>
        <p:spPr/>
        <p:txBody>
          <a:bodyPr/>
          <a:lstStyle/>
          <a:p>
            <a:r>
              <a:rPr lang="en-US" dirty="0"/>
              <a:t>The Sabbath?</a:t>
            </a:r>
          </a:p>
        </p:txBody>
      </p:sp>
      <p:sp>
        <p:nvSpPr>
          <p:cNvPr id="3" name="Slide Number Placeholder 2">
            <a:extLst>
              <a:ext uri="{FF2B5EF4-FFF2-40B4-BE49-F238E27FC236}">
                <a16:creationId xmlns:a16="http://schemas.microsoft.com/office/drawing/2014/main" id="{E7C9FBD9-2A67-5F4C-25E8-2DB4F7458728}"/>
              </a:ext>
            </a:extLst>
          </p:cNvPr>
          <p:cNvSpPr>
            <a:spLocks noGrp="1"/>
          </p:cNvSpPr>
          <p:nvPr>
            <p:ph type="sldNum" sz="quarter" idx="12"/>
          </p:nvPr>
        </p:nvSpPr>
        <p:spPr/>
        <p:txBody>
          <a:bodyPr/>
          <a:lstStyle/>
          <a:p>
            <a:fld id="{C263D6C4-4840-40CC-AC84-17E24B3B7BDE}" type="slidenum">
              <a:rPr lang="en-US" noProof="0" smtClean="0"/>
              <a:pPr/>
              <a:t>4</a:t>
            </a:fld>
            <a:endParaRPr lang="en-US" noProof="0" dirty="0"/>
          </a:p>
        </p:txBody>
      </p:sp>
      <p:sp>
        <p:nvSpPr>
          <p:cNvPr id="4" name="Text Placeholder 3">
            <a:extLst>
              <a:ext uri="{FF2B5EF4-FFF2-40B4-BE49-F238E27FC236}">
                <a16:creationId xmlns:a16="http://schemas.microsoft.com/office/drawing/2014/main" id="{0B0EAC11-765E-595A-F00F-DD3A37398713}"/>
              </a:ext>
            </a:extLst>
          </p:cNvPr>
          <p:cNvSpPr>
            <a:spLocks noGrp="1"/>
          </p:cNvSpPr>
          <p:nvPr>
            <p:ph type="body" sz="quarter" idx="13"/>
          </p:nvPr>
        </p:nvSpPr>
        <p:spPr>
          <a:xfrm>
            <a:off x="444499" y="1292772"/>
            <a:ext cx="7674741" cy="5171089"/>
          </a:xfrm>
        </p:spPr>
        <p:txBody>
          <a:bodyPr/>
          <a:lstStyle/>
          <a:p>
            <a:r>
              <a:rPr lang="en-US" sz="2800" dirty="0">
                <a:latin typeface="Verdana" panose="020B0604030504040204" pitchFamily="34" charset="0"/>
                <a:ea typeface="Verdana" panose="020B0604030504040204" pitchFamily="34" charset="0"/>
              </a:rPr>
              <a:t>The Sabbath was kept because God freed Israel from bondage in Egypt.</a:t>
            </a:r>
          </a:p>
          <a:p>
            <a:endParaRPr lang="en-US" sz="2800" dirty="0">
              <a:latin typeface="Verdana" panose="020B0604030504040204" pitchFamily="34" charset="0"/>
              <a:ea typeface="Verdana" panose="020B0604030504040204" pitchFamily="34" charset="0"/>
            </a:endParaRPr>
          </a:p>
          <a:p>
            <a:r>
              <a:rPr lang="en-US" sz="2800" b="0" i="0" u="none" strike="noStrike" baseline="0" dirty="0">
                <a:latin typeface="Verdana" panose="020B0604030504040204" pitchFamily="34" charset="0"/>
              </a:rPr>
              <a:t>(Deuteronomy 5:15)  And remember that you were a slave in the land of Egypt, and the LORD your God brought you out from there by a mighty hand and by an outstretched arm; therefore the LORD your God commanded you to keep the Sabbath day.</a:t>
            </a:r>
          </a:p>
        </p:txBody>
      </p:sp>
    </p:spTree>
    <p:extLst>
      <p:ext uri="{BB962C8B-B14F-4D97-AF65-F5344CB8AC3E}">
        <p14:creationId xmlns:p14="http://schemas.microsoft.com/office/powerpoint/2010/main" val="33184393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E4F2-0A14-BBF3-18D2-42D0796A40A5}"/>
              </a:ext>
            </a:extLst>
          </p:cNvPr>
          <p:cNvSpPr>
            <a:spLocks noGrp="1"/>
          </p:cNvSpPr>
          <p:nvPr>
            <p:ph type="title"/>
          </p:nvPr>
        </p:nvSpPr>
        <p:spPr/>
        <p:txBody>
          <a:bodyPr/>
          <a:lstStyle/>
          <a:p>
            <a:r>
              <a:rPr lang="en-US" dirty="0"/>
              <a:t>The Sabbath?</a:t>
            </a:r>
          </a:p>
        </p:txBody>
      </p:sp>
      <p:sp>
        <p:nvSpPr>
          <p:cNvPr id="3" name="Slide Number Placeholder 2">
            <a:extLst>
              <a:ext uri="{FF2B5EF4-FFF2-40B4-BE49-F238E27FC236}">
                <a16:creationId xmlns:a16="http://schemas.microsoft.com/office/drawing/2014/main" id="{E7C9FBD9-2A67-5F4C-25E8-2DB4F7458728}"/>
              </a:ext>
            </a:extLst>
          </p:cNvPr>
          <p:cNvSpPr>
            <a:spLocks noGrp="1"/>
          </p:cNvSpPr>
          <p:nvPr>
            <p:ph type="sldNum" sz="quarter" idx="12"/>
          </p:nvPr>
        </p:nvSpPr>
        <p:spPr/>
        <p:txBody>
          <a:bodyPr/>
          <a:lstStyle/>
          <a:p>
            <a:fld id="{C263D6C4-4840-40CC-AC84-17E24B3B7BDE}" type="slidenum">
              <a:rPr lang="en-US" noProof="0" smtClean="0"/>
              <a:pPr/>
              <a:t>5</a:t>
            </a:fld>
            <a:endParaRPr lang="en-US" noProof="0" dirty="0"/>
          </a:p>
        </p:txBody>
      </p:sp>
      <p:sp>
        <p:nvSpPr>
          <p:cNvPr id="4" name="Text Placeholder 3">
            <a:extLst>
              <a:ext uri="{FF2B5EF4-FFF2-40B4-BE49-F238E27FC236}">
                <a16:creationId xmlns:a16="http://schemas.microsoft.com/office/drawing/2014/main" id="{0B0EAC11-765E-595A-F00F-DD3A37398713}"/>
              </a:ext>
            </a:extLst>
          </p:cNvPr>
          <p:cNvSpPr>
            <a:spLocks noGrp="1"/>
          </p:cNvSpPr>
          <p:nvPr>
            <p:ph type="body" sz="quarter" idx="13"/>
          </p:nvPr>
        </p:nvSpPr>
        <p:spPr>
          <a:xfrm>
            <a:off x="444499" y="1292772"/>
            <a:ext cx="7674741" cy="5171089"/>
          </a:xfrm>
        </p:spPr>
        <p:txBody>
          <a:bodyPr/>
          <a:lstStyle/>
          <a:p>
            <a:r>
              <a:rPr lang="en-US" sz="2800" dirty="0">
                <a:latin typeface="Verdana" panose="020B0604030504040204" pitchFamily="34" charset="0"/>
                <a:ea typeface="Verdana" panose="020B0604030504040204" pitchFamily="34" charset="0"/>
              </a:rPr>
              <a:t>The Sabbath was not for Gentiles. Only Israel was under this law.</a:t>
            </a:r>
          </a:p>
          <a:p>
            <a:r>
              <a:rPr lang="en-US" sz="2800" dirty="0">
                <a:latin typeface="Verdana" panose="020B0604030504040204" pitchFamily="34" charset="0"/>
                <a:ea typeface="Verdana" panose="020B0604030504040204" pitchFamily="34" charset="0"/>
              </a:rPr>
              <a:t>How did Israel observe the Sabbath?</a:t>
            </a:r>
          </a:p>
          <a:p>
            <a:r>
              <a:rPr lang="en-US" sz="2800" b="0" i="0" u="none" strike="noStrike" baseline="0" dirty="0">
                <a:latin typeface="Verdana" panose="020B0604030504040204" pitchFamily="34" charset="0"/>
                <a:ea typeface="Verdana" panose="020B0604030504040204" pitchFamily="34" charset="0"/>
              </a:rPr>
              <a:t>A day of re</a:t>
            </a:r>
            <a:r>
              <a:rPr lang="en-US" sz="2800" dirty="0">
                <a:latin typeface="Verdana" panose="020B0604030504040204" pitchFamily="34" charset="0"/>
                <a:ea typeface="Verdana" panose="020B0604030504040204" pitchFamily="34" charset="0"/>
              </a:rPr>
              <a:t>st – Deut. 5:12-14</a:t>
            </a:r>
          </a:p>
          <a:p>
            <a:r>
              <a:rPr lang="en-US" sz="2800" b="0" i="0" u="none" strike="noStrike" baseline="0" dirty="0">
                <a:latin typeface="Verdana" panose="020B0604030504040204" pitchFamily="34" charset="0"/>
                <a:ea typeface="Verdana" panose="020B0604030504040204" pitchFamily="34" charset="0"/>
              </a:rPr>
              <a:t>Anyone who worked –</a:t>
            </a:r>
            <a:r>
              <a:rPr lang="en-US" sz="2800" dirty="0">
                <a:latin typeface="Verdana" panose="020B0604030504040204" pitchFamily="34" charset="0"/>
                <a:ea typeface="Verdana" panose="020B0604030504040204" pitchFamily="34" charset="0"/>
              </a:rPr>
              <a:t> death – Exodus 31:15</a:t>
            </a:r>
          </a:p>
          <a:p>
            <a:r>
              <a:rPr lang="en-US" sz="2800" b="0" i="0" u="none" strike="noStrike" baseline="0" dirty="0">
                <a:latin typeface="Verdana" panose="020B0604030504040204" pitchFamily="34" charset="0"/>
                <a:ea typeface="Verdana" panose="020B0604030504040204" pitchFamily="34" charset="0"/>
              </a:rPr>
              <a:t>Picking up sticks = death – Num. 15:32-36</a:t>
            </a:r>
          </a:p>
        </p:txBody>
      </p:sp>
    </p:spTree>
    <p:extLst>
      <p:ext uri="{BB962C8B-B14F-4D97-AF65-F5344CB8AC3E}">
        <p14:creationId xmlns:p14="http://schemas.microsoft.com/office/powerpoint/2010/main" val="324237917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E4F2-0A14-BBF3-18D2-42D0796A40A5}"/>
              </a:ext>
            </a:extLst>
          </p:cNvPr>
          <p:cNvSpPr>
            <a:spLocks noGrp="1"/>
          </p:cNvSpPr>
          <p:nvPr>
            <p:ph type="title"/>
          </p:nvPr>
        </p:nvSpPr>
        <p:spPr/>
        <p:txBody>
          <a:bodyPr/>
          <a:lstStyle/>
          <a:p>
            <a:r>
              <a:rPr lang="en-US" dirty="0"/>
              <a:t>When did the Sabbath end?</a:t>
            </a:r>
          </a:p>
        </p:txBody>
      </p:sp>
      <p:sp>
        <p:nvSpPr>
          <p:cNvPr id="3" name="Slide Number Placeholder 2">
            <a:extLst>
              <a:ext uri="{FF2B5EF4-FFF2-40B4-BE49-F238E27FC236}">
                <a16:creationId xmlns:a16="http://schemas.microsoft.com/office/drawing/2014/main" id="{E7C9FBD9-2A67-5F4C-25E8-2DB4F7458728}"/>
              </a:ext>
            </a:extLst>
          </p:cNvPr>
          <p:cNvSpPr>
            <a:spLocks noGrp="1"/>
          </p:cNvSpPr>
          <p:nvPr>
            <p:ph type="sldNum" sz="quarter" idx="12"/>
          </p:nvPr>
        </p:nvSpPr>
        <p:spPr/>
        <p:txBody>
          <a:bodyPr/>
          <a:lstStyle/>
          <a:p>
            <a:fld id="{C263D6C4-4840-40CC-AC84-17E24B3B7BDE}" type="slidenum">
              <a:rPr lang="en-US" noProof="0" smtClean="0"/>
              <a:pPr/>
              <a:t>6</a:t>
            </a:fld>
            <a:endParaRPr lang="en-US" noProof="0" dirty="0"/>
          </a:p>
        </p:txBody>
      </p:sp>
      <p:sp>
        <p:nvSpPr>
          <p:cNvPr id="4" name="Text Placeholder 3">
            <a:extLst>
              <a:ext uri="{FF2B5EF4-FFF2-40B4-BE49-F238E27FC236}">
                <a16:creationId xmlns:a16="http://schemas.microsoft.com/office/drawing/2014/main" id="{0B0EAC11-765E-595A-F00F-DD3A37398713}"/>
              </a:ext>
            </a:extLst>
          </p:cNvPr>
          <p:cNvSpPr>
            <a:spLocks noGrp="1"/>
          </p:cNvSpPr>
          <p:nvPr>
            <p:ph type="body" sz="quarter" idx="13"/>
          </p:nvPr>
        </p:nvSpPr>
        <p:spPr>
          <a:xfrm>
            <a:off x="444499" y="1292772"/>
            <a:ext cx="7674741" cy="5171089"/>
          </a:xfrm>
        </p:spPr>
        <p:txBody>
          <a:bodyPr/>
          <a:lstStyle/>
          <a:p>
            <a:pPr marR="0" algn="l" rtl="0"/>
            <a:r>
              <a:rPr lang="en-US" sz="2400" b="0" i="0" u="none" strike="noStrike" baseline="0" dirty="0">
                <a:latin typeface="Verdana" panose="020B0604030504040204" pitchFamily="34" charset="0"/>
              </a:rPr>
              <a:t>(Colossians 2:14)  having wiped out the handwriting of requirements that was against us, which was contrary to us. And He has taken it out of the way, having nailed it to the cross.</a:t>
            </a:r>
          </a:p>
          <a:p>
            <a:pPr marR="0" algn="l" rtl="0"/>
            <a:r>
              <a:rPr lang="en-US" sz="2400" b="0" i="0" u="none" strike="noStrike" baseline="0" dirty="0">
                <a:latin typeface="Verdana" panose="020B0604030504040204" pitchFamily="34" charset="0"/>
              </a:rPr>
              <a:t>(Colossians 2:15)  Having disarmed principalities and powers, He made a public spectacle of them, triumphing over them in it.</a:t>
            </a:r>
          </a:p>
          <a:p>
            <a:pPr marR="0" algn="l" rtl="0"/>
            <a:r>
              <a:rPr lang="en-US" sz="2400" b="0" i="0" u="none" strike="noStrike" baseline="0" dirty="0">
                <a:latin typeface="Verdana" panose="020B0604030504040204" pitchFamily="34" charset="0"/>
              </a:rPr>
              <a:t>(Colossians 2:16)  So let no one judge you in food or in drink, or regarding a festival or a new moon or sabbaths,</a:t>
            </a:r>
          </a:p>
          <a:p>
            <a:pPr marR="0" algn="l" rtl="0"/>
            <a:r>
              <a:rPr lang="en-US" sz="2400" dirty="0">
                <a:latin typeface="Verdana" panose="020B0604030504040204" pitchFamily="34" charset="0"/>
              </a:rPr>
              <a:t>See also – Eph. 2:14-16; Amos 8:5, 9-10</a:t>
            </a:r>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255707714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E4F2-0A14-BBF3-18D2-42D0796A40A5}"/>
              </a:ext>
            </a:extLst>
          </p:cNvPr>
          <p:cNvSpPr>
            <a:spLocks noGrp="1"/>
          </p:cNvSpPr>
          <p:nvPr>
            <p:ph type="title"/>
          </p:nvPr>
        </p:nvSpPr>
        <p:spPr/>
        <p:txBody>
          <a:bodyPr/>
          <a:lstStyle/>
          <a:p>
            <a:r>
              <a:rPr lang="en-US" dirty="0"/>
              <a:t>When did Sunday worship start?</a:t>
            </a:r>
          </a:p>
        </p:txBody>
      </p:sp>
      <p:sp>
        <p:nvSpPr>
          <p:cNvPr id="3" name="Slide Number Placeholder 2">
            <a:extLst>
              <a:ext uri="{FF2B5EF4-FFF2-40B4-BE49-F238E27FC236}">
                <a16:creationId xmlns:a16="http://schemas.microsoft.com/office/drawing/2014/main" id="{E7C9FBD9-2A67-5F4C-25E8-2DB4F7458728}"/>
              </a:ext>
            </a:extLst>
          </p:cNvPr>
          <p:cNvSpPr>
            <a:spLocks noGrp="1"/>
          </p:cNvSpPr>
          <p:nvPr>
            <p:ph type="sldNum" sz="quarter" idx="12"/>
          </p:nvPr>
        </p:nvSpPr>
        <p:spPr/>
        <p:txBody>
          <a:bodyPr/>
          <a:lstStyle/>
          <a:p>
            <a:fld id="{C263D6C4-4840-40CC-AC84-17E24B3B7BDE}" type="slidenum">
              <a:rPr lang="en-US" noProof="0" smtClean="0"/>
              <a:pPr/>
              <a:t>7</a:t>
            </a:fld>
            <a:endParaRPr lang="en-US" noProof="0" dirty="0"/>
          </a:p>
        </p:txBody>
      </p:sp>
      <p:sp>
        <p:nvSpPr>
          <p:cNvPr id="4" name="Text Placeholder 3">
            <a:extLst>
              <a:ext uri="{FF2B5EF4-FFF2-40B4-BE49-F238E27FC236}">
                <a16:creationId xmlns:a16="http://schemas.microsoft.com/office/drawing/2014/main" id="{0B0EAC11-765E-595A-F00F-DD3A37398713}"/>
              </a:ext>
            </a:extLst>
          </p:cNvPr>
          <p:cNvSpPr>
            <a:spLocks noGrp="1"/>
          </p:cNvSpPr>
          <p:nvPr>
            <p:ph type="body" sz="quarter" idx="13"/>
          </p:nvPr>
        </p:nvSpPr>
        <p:spPr>
          <a:xfrm>
            <a:off x="444499" y="1292772"/>
            <a:ext cx="7674741" cy="5171089"/>
          </a:xfrm>
        </p:spPr>
        <p:txBody>
          <a:bodyPr/>
          <a:lstStyle/>
          <a:p>
            <a:r>
              <a:rPr lang="en-US" sz="2800" b="0" i="0" u="sng" strike="noStrike" baseline="0" dirty="0">
                <a:latin typeface="Verdana" panose="020B0604030504040204" pitchFamily="34" charset="0"/>
              </a:rPr>
              <a:t>Church was established </a:t>
            </a:r>
            <a:r>
              <a:rPr lang="en-US" sz="2800" b="0" i="0" u="none" strike="noStrike" baseline="0" dirty="0">
                <a:latin typeface="Verdana" panose="020B0604030504040204" pitchFamily="34" charset="0"/>
              </a:rPr>
              <a:t>– (Acts 2:1)  When the Day of Pentecost had fully come, they were all with one accord in one place.</a:t>
            </a:r>
          </a:p>
          <a:p>
            <a:r>
              <a:rPr lang="en-US" sz="2800" dirty="0">
                <a:latin typeface="Verdana" panose="020B0604030504040204" pitchFamily="34" charset="0"/>
              </a:rPr>
              <a:t>NOTE: Pentecost = 50 days after Passover. 7 weeks = 49 days, next day is Pentecost.</a:t>
            </a:r>
          </a:p>
          <a:p>
            <a:r>
              <a:rPr lang="en-US" sz="2800" b="0" i="0" u="none" strike="noStrike" baseline="0" dirty="0">
                <a:latin typeface="Verdana" panose="020B0604030504040204" pitchFamily="34" charset="0"/>
              </a:rPr>
              <a:t>The church began on a Sunday.</a:t>
            </a: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23594289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E4F2-0A14-BBF3-18D2-42D0796A40A5}"/>
              </a:ext>
            </a:extLst>
          </p:cNvPr>
          <p:cNvSpPr>
            <a:spLocks noGrp="1"/>
          </p:cNvSpPr>
          <p:nvPr>
            <p:ph type="title"/>
          </p:nvPr>
        </p:nvSpPr>
        <p:spPr/>
        <p:txBody>
          <a:bodyPr/>
          <a:lstStyle/>
          <a:p>
            <a:r>
              <a:rPr lang="en-US" dirty="0"/>
              <a:t>When did Sunday worship start?</a:t>
            </a:r>
          </a:p>
        </p:txBody>
      </p:sp>
      <p:sp>
        <p:nvSpPr>
          <p:cNvPr id="3" name="Slide Number Placeholder 2">
            <a:extLst>
              <a:ext uri="{FF2B5EF4-FFF2-40B4-BE49-F238E27FC236}">
                <a16:creationId xmlns:a16="http://schemas.microsoft.com/office/drawing/2014/main" id="{E7C9FBD9-2A67-5F4C-25E8-2DB4F7458728}"/>
              </a:ext>
            </a:extLst>
          </p:cNvPr>
          <p:cNvSpPr>
            <a:spLocks noGrp="1"/>
          </p:cNvSpPr>
          <p:nvPr>
            <p:ph type="sldNum" sz="quarter" idx="12"/>
          </p:nvPr>
        </p:nvSpPr>
        <p:spPr/>
        <p:txBody>
          <a:bodyPr/>
          <a:lstStyle/>
          <a:p>
            <a:fld id="{C263D6C4-4840-40CC-AC84-17E24B3B7BDE}" type="slidenum">
              <a:rPr lang="en-US" noProof="0" smtClean="0"/>
              <a:pPr/>
              <a:t>8</a:t>
            </a:fld>
            <a:endParaRPr lang="en-US" noProof="0" dirty="0"/>
          </a:p>
        </p:txBody>
      </p:sp>
      <p:sp>
        <p:nvSpPr>
          <p:cNvPr id="4" name="Text Placeholder 3">
            <a:extLst>
              <a:ext uri="{FF2B5EF4-FFF2-40B4-BE49-F238E27FC236}">
                <a16:creationId xmlns:a16="http://schemas.microsoft.com/office/drawing/2014/main" id="{0B0EAC11-765E-595A-F00F-DD3A37398713}"/>
              </a:ext>
            </a:extLst>
          </p:cNvPr>
          <p:cNvSpPr>
            <a:spLocks noGrp="1"/>
          </p:cNvSpPr>
          <p:nvPr>
            <p:ph type="body" sz="quarter" idx="13"/>
          </p:nvPr>
        </p:nvSpPr>
        <p:spPr>
          <a:xfrm>
            <a:off x="444499" y="1292772"/>
            <a:ext cx="7674741" cy="5171089"/>
          </a:xfrm>
        </p:spPr>
        <p:txBody>
          <a:bodyPr/>
          <a:lstStyle/>
          <a:p>
            <a:r>
              <a:rPr lang="en-US" sz="2400" b="0" i="0" u="sng" strike="noStrike" baseline="0" dirty="0">
                <a:latin typeface="Verdana" panose="020B0604030504040204" pitchFamily="34" charset="0"/>
              </a:rPr>
              <a:t>Christ was raised from the dead</a:t>
            </a:r>
          </a:p>
          <a:p>
            <a:r>
              <a:rPr lang="en-US" sz="2400" b="0" i="0" u="none" strike="noStrike" baseline="0" dirty="0">
                <a:latin typeface="Verdana" panose="020B0604030504040204" pitchFamily="34" charset="0"/>
              </a:rPr>
              <a:t>(John 20:1)  Now the first </a:t>
            </a:r>
            <a:r>
              <a:rPr lang="en-US" sz="2400" b="0" i="1" u="none" strike="noStrike" baseline="0" dirty="0">
                <a:latin typeface="Verdana" panose="020B0604030504040204" pitchFamily="34" charset="0"/>
              </a:rPr>
              <a:t>day</a:t>
            </a:r>
            <a:r>
              <a:rPr lang="en-US" sz="2400" b="0" i="0" u="none" strike="noStrike" baseline="0" dirty="0">
                <a:latin typeface="Verdana" panose="020B0604030504040204" pitchFamily="34" charset="0"/>
              </a:rPr>
              <a:t> of the week Mary Magdalene went to the tomb early, while it was still dark, and saw </a:t>
            </a:r>
            <a:r>
              <a:rPr lang="en-US" sz="2400" b="0" i="1" u="none" strike="noStrike" baseline="0" dirty="0">
                <a:latin typeface="Verdana" panose="020B0604030504040204" pitchFamily="34" charset="0"/>
              </a:rPr>
              <a:t>that</a:t>
            </a:r>
            <a:r>
              <a:rPr lang="en-US" sz="2400" b="0" i="0" u="none" strike="noStrike" baseline="0" dirty="0">
                <a:latin typeface="Verdana" panose="020B0604030504040204" pitchFamily="34" charset="0"/>
              </a:rPr>
              <a:t> the stone had been taken away from the tomb.</a:t>
            </a:r>
          </a:p>
          <a:p>
            <a:r>
              <a:rPr lang="en-US" sz="2400" b="0" i="0" u="none" strike="noStrike" baseline="0" dirty="0">
                <a:latin typeface="Verdana" panose="020B0604030504040204" pitchFamily="34" charset="0"/>
              </a:rPr>
              <a:t>(Matthew 28:1)  Now after the Sabbath, as the first </a:t>
            </a:r>
            <a:r>
              <a:rPr lang="en-US" sz="2400" b="0" i="1" u="none" strike="noStrike" baseline="0" dirty="0">
                <a:latin typeface="Verdana" panose="020B0604030504040204" pitchFamily="34" charset="0"/>
              </a:rPr>
              <a:t>day</a:t>
            </a:r>
            <a:r>
              <a:rPr lang="en-US" sz="2400" b="0" i="0" u="none" strike="noStrike" baseline="0" dirty="0">
                <a:latin typeface="Verdana" panose="020B0604030504040204" pitchFamily="34" charset="0"/>
              </a:rPr>
              <a:t> of the week began to dawn, Mary Magdalene and the other Mary came to see the tomb.</a:t>
            </a:r>
          </a:p>
          <a:p>
            <a:r>
              <a:rPr lang="en-US" sz="2400" b="0" i="0" u="none" strike="noStrike" baseline="0" dirty="0">
                <a:latin typeface="Verdana" panose="020B0604030504040204" pitchFamily="34" charset="0"/>
              </a:rPr>
              <a:t>(Luke 24:1)  Now on the first </a:t>
            </a:r>
            <a:r>
              <a:rPr lang="en-US" sz="2400" b="0" i="1" u="none" strike="noStrike" baseline="0" dirty="0">
                <a:latin typeface="Verdana" panose="020B0604030504040204" pitchFamily="34" charset="0"/>
              </a:rPr>
              <a:t>day</a:t>
            </a:r>
            <a:r>
              <a:rPr lang="en-US" sz="2400" b="0" i="0" u="none" strike="noStrike" baseline="0" dirty="0">
                <a:latin typeface="Verdana" panose="020B0604030504040204" pitchFamily="34" charset="0"/>
              </a:rPr>
              <a:t> of the week, very early in the morning, they, and certain </a:t>
            </a:r>
            <a:r>
              <a:rPr lang="en-US" sz="2400" b="0" i="1" u="none" strike="noStrike" baseline="0" dirty="0">
                <a:latin typeface="Verdana" panose="020B0604030504040204" pitchFamily="34" charset="0"/>
              </a:rPr>
              <a:t>other women</a:t>
            </a:r>
            <a:r>
              <a:rPr lang="en-US" sz="2400" b="0" i="0" u="none" strike="noStrike" baseline="0" dirty="0">
                <a:latin typeface="Verdana" panose="020B0604030504040204" pitchFamily="34" charset="0"/>
              </a:rPr>
              <a:t> with them, came to the tomb bringing the spices which they had prepared.</a:t>
            </a:r>
            <a:endParaRPr lang="en-US" sz="2400" b="0" i="0" strike="noStrike" baseline="0" dirty="0">
              <a:latin typeface="Verdana" panose="020B0604030504040204" pitchFamily="34" charset="0"/>
            </a:endParaRP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119374700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E4F2-0A14-BBF3-18D2-42D0796A40A5}"/>
              </a:ext>
            </a:extLst>
          </p:cNvPr>
          <p:cNvSpPr>
            <a:spLocks noGrp="1"/>
          </p:cNvSpPr>
          <p:nvPr>
            <p:ph type="title"/>
          </p:nvPr>
        </p:nvSpPr>
        <p:spPr/>
        <p:txBody>
          <a:bodyPr/>
          <a:lstStyle/>
          <a:p>
            <a:r>
              <a:rPr lang="en-US" dirty="0"/>
              <a:t>When did Sunday worship start?</a:t>
            </a:r>
          </a:p>
        </p:txBody>
      </p:sp>
      <p:sp>
        <p:nvSpPr>
          <p:cNvPr id="3" name="Slide Number Placeholder 2">
            <a:extLst>
              <a:ext uri="{FF2B5EF4-FFF2-40B4-BE49-F238E27FC236}">
                <a16:creationId xmlns:a16="http://schemas.microsoft.com/office/drawing/2014/main" id="{E7C9FBD9-2A67-5F4C-25E8-2DB4F7458728}"/>
              </a:ext>
            </a:extLst>
          </p:cNvPr>
          <p:cNvSpPr>
            <a:spLocks noGrp="1"/>
          </p:cNvSpPr>
          <p:nvPr>
            <p:ph type="sldNum" sz="quarter" idx="12"/>
          </p:nvPr>
        </p:nvSpPr>
        <p:spPr/>
        <p:txBody>
          <a:bodyPr/>
          <a:lstStyle/>
          <a:p>
            <a:fld id="{C263D6C4-4840-40CC-AC84-17E24B3B7BDE}" type="slidenum">
              <a:rPr lang="en-US" noProof="0" smtClean="0"/>
              <a:pPr/>
              <a:t>9</a:t>
            </a:fld>
            <a:endParaRPr lang="en-US" noProof="0" dirty="0"/>
          </a:p>
        </p:txBody>
      </p:sp>
      <p:sp>
        <p:nvSpPr>
          <p:cNvPr id="4" name="Text Placeholder 3">
            <a:extLst>
              <a:ext uri="{FF2B5EF4-FFF2-40B4-BE49-F238E27FC236}">
                <a16:creationId xmlns:a16="http://schemas.microsoft.com/office/drawing/2014/main" id="{0B0EAC11-765E-595A-F00F-DD3A37398713}"/>
              </a:ext>
            </a:extLst>
          </p:cNvPr>
          <p:cNvSpPr>
            <a:spLocks noGrp="1"/>
          </p:cNvSpPr>
          <p:nvPr>
            <p:ph type="body" sz="quarter" idx="13"/>
          </p:nvPr>
        </p:nvSpPr>
        <p:spPr>
          <a:xfrm>
            <a:off x="444499" y="1292772"/>
            <a:ext cx="7674741" cy="5171089"/>
          </a:xfrm>
        </p:spPr>
        <p:txBody>
          <a:bodyPr/>
          <a:lstStyle/>
          <a:p>
            <a:r>
              <a:rPr lang="en-US" sz="2400" b="0" i="0" u="sng" strike="noStrike" baseline="0" dirty="0">
                <a:latin typeface="Verdana" panose="020B0604030504040204" pitchFamily="34" charset="0"/>
              </a:rPr>
              <a:t>Christians met to remember His death</a:t>
            </a:r>
          </a:p>
          <a:p>
            <a:r>
              <a:rPr lang="en-US" sz="2000" b="0" i="0" u="none" strike="noStrike" baseline="0" dirty="0">
                <a:latin typeface="Verdana" panose="020B0604030504040204" pitchFamily="34" charset="0"/>
              </a:rPr>
              <a:t>(Acts 20:7)  Now on the first </a:t>
            </a:r>
            <a:r>
              <a:rPr lang="en-US" sz="2000" b="0" i="1" u="none" strike="noStrike" baseline="0" dirty="0">
                <a:latin typeface="Verdana" panose="020B0604030504040204" pitchFamily="34" charset="0"/>
              </a:rPr>
              <a:t>day</a:t>
            </a:r>
            <a:r>
              <a:rPr lang="en-US" sz="2000" b="0" i="0" u="none" strike="noStrike" baseline="0" dirty="0">
                <a:latin typeface="Verdana" panose="020B0604030504040204" pitchFamily="34" charset="0"/>
              </a:rPr>
              <a:t> of the week, when the disciples came together to break bread, Paul, ready to depart the next day, spoke to them and continued his message until midnight.</a:t>
            </a:r>
          </a:p>
          <a:p>
            <a:endParaRPr lang="en-US" sz="2000" b="0" i="0" u="none" strike="noStrike" baseline="0" dirty="0">
              <a:latin typeface="Verdana" panose="020B0604030504040204" pitchFamily="34" charset="0"/>
            </a:endParaRPr>
          </a:p>
          <a:p>
            <a:pPr marR="0" algn="l" rtl="0"/>
            <a:r>
              <a:rPr lang="en-US" sz="2000" b="0" i="0" u="none" strike="noStrike" baseline="0" dirty="0">
                <a:latin typeface="Verdana" panose="020B0604030504040204" pitchFamily="34" charset="0"/>
              </a:rPr>
              <a:t>(1 Corinthians 16:1)  Now concerning the collection for the saints, as I have given orders to the churches of Galatia, so you must do also:</a:t>
            </a:r>
          </a:p>
          <a:p>
            <a:pPr marR="0" algn="l" rtl="0"/>
            <a:r>
              <a:rPr lang="en-US" sz="2000" b="0" i="0" u="none" strike="noStrike" baseline="0" dirty="0">
                <a:latin typeface="Verdana" panose="020B0604030504040204" pitchFamily="34" charset="0"/>
              </a:rPr>
              <a:t>(1 Corinthians 16:2)  On the first </a:t>
            </a:r>
            <a:r>
              <a:rPr lang="en-US" sz="2000" b="0" i="1" u="none" strike="noStrike" baseline="0" dirty="0">
                <a:latin typeface="Verdana" panose="020B0604030504040204" pitchFamily="34" charset="0"/>
              </a:rPr>
              <a:t>day</a:t>
            </a:r>
            <a:r>
              <a:rPr lang="en-US" sz="2000" b="0" i="0" u="none" strike="noStrike" baseline="0" dirty="0">
                <a:latin typeface="Verdana" panose="020B0604030504040204" pitchFamily="34" charset="0"/>
              </a:rPr>
              <a:t> of the week let each one of you lay something aside, storing up as he may prosper, that there be no collections when I come.</a:t>
            </a:r>
          </a:p>
        </p:txBody>
      </p:sp>
    </p:spTree>
    <p:extLst>
      <p:ext uri="{BB962C8B-B14F-4D97-AF65-F5344CB8AC3E}">
        <p14:creationId xmlns:p14="http://schemas.microsoft.com/office/powerpoint/2010/main" val="175238712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2.xml><?xml version="1.0" encoding="utf-8"?>
<ds:datastoreItem xmlns:ds="http://schemas.openxmlformats.org/officeDocument/2006/customXml" ds:itemID="{F5757914-1161-4661-9696-421FD6935CDD}">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85</TotalTime>
  <Words>817</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Trade Gothic LT Pro</vt:lpstr>
      <vt:lpstr>Trebuchet MS</vt:lpstr>
      <vt:lpstr>Verdana</vt:lpstr>
      <vt:lpstr>Office Theme</vt:lpstr>
      <vt:lpstr>Sunday</vt:lpstr>
      <vt:lpstr>Revelation 1:10</vt:lpstr>
      <vt:lpstr>The Sabbath?</vt:lpstr>
      <vt:lpstr>The Sabbath?</vt:lpstr>
      <vt:lpstr>The Sabbath?</vt:lpstr>
      <vt:lpstr>When did the Sabbath end?</vt:lpstr>
      <vt:lpstr>When did Sunday worship start?</vt:lpstr>
      <vt:lpstr>When did Sunday worship start?</vt:lpstr>
      <vt:lpstr>When did Sunday worship start?</vt:lpstr>
      <vt:lpstr>Early Church History</vt:lpstr>
      <vt:lpstr>Why Sunday?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Sunday</dc:title>
  <dc:creator>Manly Luscombe</dc:creator>
  <cp:lastModifiedBy>Manly Luscombe</cp:lastModifiedBy>
  <cp:revision>1</cp:revision>
  <dcterms:created xsi:type="dcterms:W3CDTF">2023-03-18T15:35:13Z</dcterms:created>
  <dcterms:modified xsi:type="dcterms:W3CDTF">2023-04-17T12:37:38Z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