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10/26/2017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10/26/2017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10/26/2017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10/26/2017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10/26/2017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10/26/2017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10/26/2017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10/26/2017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10/26/2017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10/26/2017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5697A-5395-423E-B972-DCD5D0FE1587}"/>
              </a:ext>
            </a:extLst>
          </p:cNvPr>
          <p:cNvSpPr>
            <a:spLocks noGrp="1"/>
          </p:cNvSpPr>
          <p:nvPr>
            <p:ph type="ctrTitle"/>
          </p:nvPr>
        </p:nvSpPr>
        <p:spPr/>
        <p:txBody>
          <a:bodyPr/>
          <a:lstStyle/>
          <a:p>
            <a:r>
              <a:rPr lang="en-US" dirty="0"/>
              <a:t>Who is the greatest?</a:t>
            </a:r>
          </a:p>
        </p:txBody>
      </p:sp>
      <p:sp>
        <p:nvSpPr>
          <p:cNvPr id="3" name="Subtitle 2">
            <a:extLst>
              <a:ext uri="{FF2B5EF4-FFF2-40B4-BE49-F238E27FC236}">
                <a16:creationId xmlns:a16="http://schemas.microsoft.com/office/drawing/2014/main" id="{3EB880F4-548E-48F3-855A-1C89EA72D49F}"/>
              </a:ext>
            </a:extLst>
          </p:cNvPr>
          <p:cNvSpPr>
            <a:spLocks noGrp="1"/>
          </p:cNvSpPr>
          <p:nvPr>
            <p:ph type="subTitle" idx="1"/>
          </p:nvPr>
        </p:nvSpPr>
        <p:spPr/>
        <p:txBody>
          <a:bodyPr>
            <a:normAutofit/>
          </a:bodyPr>
          <a:lstStyle/>
          <a:p>
            <a:r>
              <a:rPr lang="en-US" sz="5400" dirty="0">
                <a:solidFill>
                  <a:schemeClr val="accent5">
                    <a:lumMod val="50000"/>
                  </a:schemeClr>
                </a:solidFill>
              </a:rPr>
              <a:t>Mark 9:31-37</a:t>
            </a:r>
          </a:p>
        </p:txBody>
      </p:sp>
    </p:spTree>
    <p:extLst>
      <p:ext uri="{BB962C8B-B14F-4D97-AF65-F5344CB8AC3E}">
        <p14:creationId xmlns:p14="http://schemas.microsoft.com/office/powerpoint/2010/main" val="395130092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CF05F-F6E7-4FB7-B1F8-4C1D48C490F1}"/>
              </a:ext>
            </a:extLst>
          </p:cNvPr>
          <p:cNvSpPr>
            <a:spLocks noGrp="1"/>
          </p:cNvSpPr>
          <p:nvPr>
            <p:ph type="title"/>
          </p:nvPr>
        </p:nvSpPr>
        <p:spPr/>
        <p:txBody>
          <a:bodyPr/>
          <a:lstStyle/>
          <a:p>
            <a:r>
              <a:rPr lang="en-US" b="1" dirty="0"/>
              <a:t>2 Qualities of Greatness</a:t>
            </a:r>
          </a:p>
        </p:txBody>
      </p:sp>
      <p:sp>
        <p:nvSpPr>
          <p:cNvPr id="3" name="Content Placeholder 2">
            <a:extLst>
              <a:ext uri="{FF2B5EF4-FFF2-40B4-BE49-F238E27FC236}">
                <a16:creationId xmlns:a16="http://schemas.microsoft.com/office/drawing/2014/main" id="{3E38D2D8-AFE1-4963-8E55-E277EA512E97}"/>
              </a:ext>
            </a:extLst>
          </p:cNvPr>
          <p:cNvSpPr>
            <a:spLocks noGrp="1"/>
          </p:cNvSpPr>
          <p:nvPr>
            <p:ph idx="1"/>
          </p:nvPr>
        </p:nvSpPr>
        <p:spPr>
          <a:xfrm>
            <a:off x="1371600" y="1868557"/>
            <a:ext cx="9892748" cy="4744277"/>
          </a:xfrm>
        </p:spPr>
        <p:txBody>
          <a:bodyPr>
            <a:normAutofit/>
          </a:bodyPr>
          <a:lstStyle/>
          <a:p>
            <a:r>
              <a:rPr lang="en-US" sz="3600" b="1" u="sng" dirty="0"/>
              <a:t>Self-confidence</a:t>
            </a:r>
          </a:p>
          <a:p>
            <a:r>
              <a:rPr lang="en-US" sz="3600" b="1" u="sng" dirty="0"/>
              <a:t>Humility</a:t>
            </a:r>
          </a:p>
          <a:p>
            <a:pPr lvl="1"/>
            <a:r>
              <a:rPr lang="en-US" sz="3600" b="1" dirty="0"/>
              <a:t>Toward sin – </a:t>
            </a:r>
            <a:r>
              <a:rPr lang="en-US" sz="3600" dirty="0"/>
              <a:t>not “holier than thou”</a:t>
            </a:r>
          </a:p>
          <a:p>
            <a:pPr lvl="1"/>
            <a:r>
              <a:rPr lang="en-US" sz="3600" b="1" dirty="0"/>
              <a:t>Toward Service </a:t>
            </a:r>
            <a:r>
              <a:rPr lang="en-US" sz="3600" dirty="0"/>
              <a:t>– Wash feet (John 13), cup of water, fix a flat, back a cake</a:t>
            </a:r>
          </a:p>
          <a:p>
            <a:pPr lvl="1"/>
            <a:r>
              <a:rPr lang="en-US" sz="3600" b="1" dirty="0"/>
              <a:t>Toward self </a:t>
            </a:r>
            <a:r>
              <a:rPr lang="en-US" sz="3600" dirty="0"/>
              <a:t>– Not pride, arrogant, not jealous, wiling to delegate and let go</a:t>
            </a:r>
          </a:p>
        </p:txBody>
      </p:sp>
    </p:spTree>
    <p:extLst>
      <p:ext uri="{BB962C8B-B14F-4D97-AF65-F5344CB8AC3E}">
        <p14:creationId xmlns:p14="http://schemas.microsoft.com/office/powerpoint/2010/main" val="3329484056"/>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06658-3254-4961-94F9-5582E281B147}"/>
              </a:ext>
            </a:extLst>
          </p:cNvPr>
          <p:cNvSpPr>
            <a:spLocks noGrp="1"/>
          </p:cNvSpPr>
          <p:nvPr>
            <p:ph type="title"/>
          </p:nvPr>
        </p:nvSpPr>
        <p:spPr/>
        <p:txBody>
          <a:bodyPr/>
          <a:lstStyle/>
          <a:p>
            <a:r>
              <a:rPr lang="en-US" b="1" dirty="0"/>
              <a:t>The Beginning of Greatness</a:t>
            </a:r>
          </a:p>
        </p:txBody>
      </p:sp>
      <p:sp>
        <p:nvSpPr>
          <p:cNvPr id="3" name="Content Placeholder 2">
            <a:extLst>
              <a:ext uri="{FF2B5EF4-FFF2-40B4-BE49-F238E27FC236}">
                <a16:creationId xmlns:a16="http://schemas.microsoft.com/office/drawing/2014/main" id="{99546528-CFAA-4AA6-938D-2B5941181AB3}"/>
              </a:ext>
            </a:extLst>
          </p:cNvPr>
          <p:cNvSpPr>
            <a:spLocks noGrp="1"/>
          </p:cNvSpPr>
          <p:nvPr>
            <p:ph idx="1"/>
          </p:nvPr>
        </p:nvSpPr>
        <p:spPr>
          <a:xfrm>
            <a:off x="1371600" y="2266122"/>
            <a:ext cx="9601200" cy="4041912"/>
          </a:xfrm>
        </p:spPr>
        <p:txBody>
          <a:bodyPr>
            <a:noAutofit/>
          </a:bodyPr>
          <a:lstStyle/>
          <a:p>
            <a:pPr algn="ctr"/>
            <a:r>
              <a:rPr lang="en-US" sz="4800" b="1" dirty="0"/>
              <a:t>Humility</a:t>
            </a:r>
            <a:br>
              <a:rPr lang="en-US" sz="4800" b="1" dirty="0"/>
            </a:br>
            <a:endParaRPr lang="en-US" sz="4800" b="1" dirty="0"/>
          </a:p>
          <a:p>
            <a:pPr algn="ctr"/>
            <a:r>
              <a:rPr lang="en-US" sz="4800" b="1" dirty="0"/>
              <a:t>Service</a:t>
            </a:r>
            <a:br>
              <a:rPr lang="en-US" sz="4800" b="1" dirty="0"/>
            </a:br>
            <a:endParaRPr lang="en-US" sz="4800" b="1" dirty="0"/>
          </a:p>
          <a:p>
            <a:pPr algn="ctr"/>
            <a:r>
              <a:rPr lang="en-US" sz="4800" b="1" dirty="0"/>
              <a:t>Obedience</a:t>
            </a:r>
          </a:p>
        </p:txBody>
      </p:sp>
    </p:spTree>
    <p:extLst>
      <p:ext uri="{BB962C8B-B14F-4D97-AF65-F5344CB8AC3E}">
        <p14:creationId xmlns:p14="http://schemas.microsoft.com/office/powerpoint/2010/main" val="1794479045"/>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70497-5DD2-46ED-888A-BF91D3148639}"/>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02BFDACD-596E-432E-BF54-298301D1409E}"/>
              </a:ext>
            </a:extLst>
          </p:cNvPr>
          <p:cNvSpPr>
            <a:spLocks noGrp="1"/>
          </p:cNvSpPr>
          <p:nvPr>
            <p:ph idx="1"/>
          </p:nvPr>
        </p:nvSpPr>
        <p:spPr>
          <a:xfrm>
            <a:off x="1371600" y="1683026"/>
            <a:ext cx="9601200" cy="5022574"/>
          </a:xfrm>
        </p:spPr>
        <p:txBody>
          <a:bodyPr>
            <a:noAutofit/>
          </a:bodyPr>
          <a:lstStyle/>
          <a:p>
            <a:r>
              <a:rPr lang="en-US" sz="3200" b="1" u="sng" dirty="0"/>
              <a:t>Jesus told of his D B R</a:t>
            </a:r>
          </a:p>
          <a:p>
            <a:r>
              <a:rPr lang="en-US" sz="3200" dirty="0"/>
              <a:t>And He began to teach them that the Son of Man must suffer many things, and be rejected by the elders and chief priests and scribes, and be killed, and after three days rise again. </a:t>
            </a:r>
            <a:r>
              <a:rPr lang="en-US" sz="3200" b="1" dirty="0"/>
              <a:t>Mark 8:31 </a:t>
            </a:r>
          </a:p>
          <a:p>
            <a:r>
              <a:rPr lang="en-US" sz="3200" dirty="0"/>
              <a:t>For He taught His disciples and said to them, "The Son of Man is being betrayed into the hands of men, and they will kill Him. And after He is killed, He will rise the third day." </a:t>
            </a:r>
            <a:r>
              <a:rPr lang="en-US" sz="3200" b="1" dirty="0"/>
              <a:t>Mark 9:31</a:t>
            </a:r>
          </a:p>
          <a:p>
            <a:endParaRPr lang="en-US" sz="3200" dirty="0"/>
          </a:p>
          <a:p>
            <a:endParaRPr lang="en-US" sz="3200" dirty="0"/>
          </a:p>
        </p:txBody>
      </p:sp>
    </p:spTree>
    <p:extLst>
      <p:ext uri="{BB962C8B-B14F-4D97-AF65-F5344CB8AC3E}">
        <p14:creationId xmlns:p14="http://schemas.microsoft.com/office/powerpoint/2010/main" val="4217636624"/>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70497-5DD2-46ED-888A-BF91D3148639}"/>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02BFDACD-596E-432E-BF54-298301D1409E}"/>
              </a:ext>
            </a:extLst>
          </p:cNvPr>
          <p:cNvSpPr>
            <a:spLocks noGrp="1"/>
          </p:cNvSpPr>
          <p:nvPr>
            <p:ph idx="1"/>
          </p:nvPr>
        </p:nvSpPr>
        <p:spPr>
          <a:xfrm>
            <a:off x="1371600" y="1683026"/>
            <a:ext cx="10224052" cy="5022574"/>
          </a:xfrm>
        </p:spPr>
        <p:txBody>
          <a:bodyPr>
            <a:noAutofit/>
          </a:bodyPr>
          <a:lstStyle/>
          <a:p>
            <a:r>
              <a:rPr lang="en-US" sz="3200" dirty="0"/>
              <a:t>Jesus told of his D B R</a:t>
            </a:r>
          </a:p>
          <a:p>
            <a:r>
              <a:rPr lang="en-US" sz="3200" b="1" u="sng" dirty="0"/>
              <a:t>They were afraid to ask about this again</a:t>
            </a:r>
          </a:p>
          <a:p>
            <a:r>
              <a:rPr lang="en-US" sz="3200" dirty="0"/>
              <a:t>But they did not understand this saying, and were afraid to ask Him. </a:t>
            </a:r>
            <a:r>
              <a:rPr lang="en-US" sz="3200" b="1" dirty="0"/>
              <a:t>Mark 9:32</a:t>
            </a:r>
          </a:p>
          <a:p>
            <a:r>
              <a:rPr lang="en-US" sz="3200" b="1" u="sng" dirty="0"/>
              <a:t>They began to dispute over who is the greatest.</a:t>
            </a:r>
          </a:p>
          <a:p>
            <a:r>
              <a:rPr lang="en-US" sz="3200" b="1" baseline="30000" dirty="0"/>
              <a:t>33</a:t>
            </a:r>
            <a:r>
              <a:rPr lang="en-US" sz="3200" dirty="0"/>
              <a:t> Then He came to Capernaum. And when He was in the house He asked them, "What was it you disputed among yourselves on the road?" </a:t>
            </a:r>
            <a:r>
              <a:rPr lang="en-US" sz="3200" b="1" baseline="30000" dirty="0"/>
              <a:t>34</a:t>
            </a:r>
            <a:r>
              <a:rPr lang="en-US" sz="3200" dirty="0"/>
              <a:t> But they kept silent, for on the road they had disputed among themselves who </a:t>
            </a:r>
            <a:r>
              <a:rPr lang="en-US" sz="3200" i="1" dirty="0"/>
              <a:t>would be the</a:t>
            </a:r>
            <a:r>
              <a:rPr lang="en-US" sz="3200" dirty="0"/>
              <a:t> greatest. </a:t>
            </a:r>
            <a:r>
              <a:rPr lang="en-US" sz="3200" b="1" dirty="0"/>
              <a:t>Mark 9:33-34</a:t>
            </a:r>
          </a:p>
          <a:p>
            <a:endParaRPr lang="en-US" sz="3200" dirty="0"/>
          </a:p>
          <a:p>
            <a:endParaRPr lang="en-US" sz="3200" dirty="0"/>
          </a:p>
          <a:p>
            <a:endParaRPr lang="en-US" sz="3200" dirty="0"/>
          </a:p>
        </p:txBody>
      </p:sp>
    </p:spTree>
    <p:extLst>
      <p:ext uri="{BB962C8B-B14F-4D97-AF65-F5344CB8AC3E}">
        <p14:creationId xmlns:p14="http://schemas.microsoft.com/office/powerpoint/2010/main" val="82385150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8C9D4-5F92-443E-BB25-C51F80936B83}"/>
              </a:ext>
            </a:extLst>
          </p:cNvPr>
          <p:cNvSpPr>
            <a:spLocks noGrp="1"/>
          </p:cNvSpPr>
          <p:nvPr>
            <p:ph type="title"/>
          </p:nvPr>
        </p:nvSpPr>
        <p:spPr/>
        <p:txBody>
          <a:bodyPr/>
          <a:lstStyle/>
          <a:p>
            <a:r>
              <a:rPr lang="en-US" b="1" dirty="0"/>
              <a:t>What is the connection?</a:t>
            </a:r>
          </a:p>
        </p:txBody>
      </p:sp>
      <p:sp>
        <p:nvSpPr>
          <p:cNvPr id="3" name="Content Placeholder 2">
            <a:extLst>
              <a:ext uri="{FF2B5EF4-FFF2-40B4-BE49-F238E27FC236}">
                <a16:creationId xmlns:a16="http://schemas.microsoft.com/office/drawing/2014/main" id="{899C22F1-D93C-4CF4-9502-6FB2D9C411F3}"/>
              </a:ext>
            </a:extLst>
          </p:cNvPr>
          <p:cNvSpPr>
            <a:spLocks noGrp="1"/>
          </p:cNvSpPr>
          <p:nvPr>
            <p:ph idx="1"/>
          </p:nvPr>
        </p:nvSpPr>
        <p:spPr/>
        <p:txBody>
          <a:bodyPr>
            <a:normAutofit/>
          </a:bodyPr>
          <a:lstStyle/>
          <a:p>
            <a:r>
              <a:rPr lang="en-US" sz="4000" dirty="0"/>
              <a:t>Jesus would be gone. </a:t>
            </a:r>
          </a:p>
          <a:p>
            <a:r>
              <a:rPr lang="en-US" sz="4000" dirty="0"/>
              <a:t>Who would take over His mission and work?</a:t>
            </a:r>
          </a:p>
          <a:p>
            <a:r>
              <a:rPr lang="en-US" sz="4000" dirty="0"/>
              <a:t>Who is “next in line” for the leadership role?</a:t>
            </a:r>
          </a:p>
        </p:txBody>
      </p:sp>
    </p:spTree>
    <p:extLst>
      <p:ext uri="{BB962C8B-B14F-4D97-AF65-F5344CB8AC3E}">
        <p14:creationId xmlns:p14="http://schemas.microsoft.com/office/powerpoint/2010/main" val="389778896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47370-A973-47BE-A6B6-6DDA729256D5}"/>
              </a:ext>
            </a:extLst>
          </p:cNvPr>
          <p:cNvSpPr>
            <a:spLocks noGrp="1"/>
          </p:cNvSpPr>
          <p:nvPr>
            <p:ph type="title"/>
          </p:nvPr>
        </p:nvSpPr>
        <p:spPr/>
        <p:txBody>
          <a:bodyPr/>
          <a:lstStyle/>
          <a:p>
            <a:r>
              <a:rPr lang="en-US" b="1" dirty="0"/>
              <a:t>What did Jesus teach about greatness?</a:t>
            </a:r>
          </a:p>
        </p:txBody>
      </p:sp>
      <p:sp>
        <p:nvSpPr>
          <p:cNvPr id="3" name="Content Placeholder 2">
            <a:extLst>
              <a:ext uri="{FF2B5EF4-FFF2-40B4-BE49-F238E27FC236}">
                <a16:creationId xmlns:a16="http://schemas.microsoft.com/office/drawing/2014/main" id="{11251DD9-8E1E-4607-899D-A39E7D4EB896}"/>
              </a:ext>
            </a:extLst>
          </p:cNvPr>
          <p:cNvSpPr>
            <a:spLocks noGrp="1"/>
          </p:cNvSpPr>
          <p:nvPr>
            <p:ph idx="1"/>
          </p:nvPr>
        </p:nvSpPr>
        <p:spPr/>
        <p:txBody>
          <a:bodyPr>
            <a:normAutofit/>
          </a:bodyPr>
          <a:lstStyle/>
          <a:p>
            <a:r>
              <a:rPr lang="en-US" sz="3200" dirty="0"/>
              <a:t>Opposite of the Harvard Business School model.</a:t>
            </a:r>
          </a:p>
          <a:p>
            <a:r>
              <a:rPr lang="en-US" sz="3200" b="1" u="sng" dirty="0"/>
              <a:t>Who wants to be first – must be last.</a:t>
            </a:r>
          </a:p>
          <a:p>
            <a:r>
              <a:rPr lang="en-US" sz="3200" dirty="0"/>
              <a:t>And He sat down, called the twelve, and said to them, "If anyone desires to be first, he shall be last of all and servant of all." </a:t>
            </a:r>
            <a:r>
              <a:rPr lang="en-US" sz="3200" b="1" dirty="0"/>
              <a:t>Mark 9:35</a:t>
            </a:r>
          </a:p>
          <a:p>
            <a:endParaRPr lang="en-US" sz="3200" dirty="0"/>
          </a:p>
        </p:txBody>
      </p:sp>
    </p:spTree>
    <p:extLst>
      <p:ext uri="{BB962C8B-B14F-4D97-AF65-F5344CB8AC3E}">
        <p14:creationId xmlns:p14="http://schemas.microsoft.com/office/powerpoint/2010/main" val="249244302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47370-A973-47BE-A6B6-6DDA729256D5}"/>
              </a:ext>
            </a:extLst>
          </p:cNvPr>
          <p:cNvSpPr>
            <a:spLocks noGrp="1"/>
          </p:cNvSpPr>
          <p:nvPr>
            <p:ph type="title"/>
          </p:nvPr>
        </p:nvSpPr>
        <p:spPr/>
        <p:txBody>
          <a:bodyPr/>
          <a:lstStyle/>
          <a:p>
            <a:r>
              <a:rPr lang="en-US" b="1" dirty="0"/>
              <a:t>What did Jesus teach about greatness?</a:t>
            </a:r>
          </a:p>
        </p:txBody>
      </p:sp>
      <p:sp>
        <p:nvSpPr>
          <p:cNvPr id="3" name="Content Placeholder 2">
            <a:extLst>
              <a:ext uri="{FF2B5EF4-FFF2-40B4-BE49-F238E27FC236}">
                <a16:creationId xmlns:a16="http://schemas.microsoft.com/office/drawing/2014/main" id="{11251DD9-8E1E-4607-899D-A39E7D4EB896}"/>
              </a:ext>
            </a:extLst>
          </p:cNvPr>
          <p:cNvSpPr>
            <a:spLocks noGrp="1"/>
          </p:cNvSpPr>
          <p:nvPr>
            <p:ph idx="1"/>
          </p:nvPr>
        </p:nvSpPr>
        <p:spPr/>
        <p:txBody>
          <a:bodyPr>
            <a:normAutofit/>
          </a:bodyPr>
          <a:lstStyle/>
          <a:p>
            <a:r>
              <a:rPr lang="en-US" sz="3200" b="1" u="sng" dirty="0"/>
              <a:t>Learn from a child</a:t>
            </a:r>
          </a:p>
          <a:p>
            <a:r>
              <a:rPr lang="en-US" sz="3200" dirty="0"/>
              <a:t>Then He took a little child and set him in the midst of them. And when He had taken him in His arms, He said to them, </a:t>
            </a:r>
            <a:r>
              <a:rPr lang="en-US" sz="3200" b="1" dirty="0"/>
              <a:t>Mark 9:36</a:t>
            </a:r>
          </a:p>
          <a:p>
            <a:r>
              <a:rPr lang="en-US" sz="3200" dirty="0"/>
              <a:t>See also </a:t>
            </a:r>
            <a:r>
              <a:rPr lang="en-US" sz="3200" b="1" dirty="0"/>
              <a:t>Matthew 18:1-6; Mark 10:13-16</a:t>
            </a:r>
          </a:p>
          <a:p>
            <a:endParaRPr lang="en-US" sz="3200" dirty="0"/>
          </a:p>
        </p:txBody>
      </p:sp>
    </p:spTree>
    <p:extLst>
      <p:ext uri="{BB962C8B-B14F-4D97-AF65-F5344CB8AC3E}">
        <p14:creationId xmlns:p14="http://schemas.microsoft.com/office/powerpoint/2010/main" val="1554172426"/>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47370-A973-47BE-A6B6-6DDA729256D5}"/>
              </a:ext>
            </a:extLst>
          </p:cNvPr>
          <p:cNvSpPr>
            <a:spLocks noGrp="1"/>
          </p:cNvSpPr>
          <p:nvPr>
            <p:ph type="title"/>
          </p:nvPr>
        </p:nvSpPr>
        <p:spPr/>
        <p:txBody>
          <a:bodyPr/>
          <a:lstStyle/>
          <a:p>
            <a:r>
              <a:rPr lang="en-US" b="1" dirty="0"/>
              <a:t>What did Jesus teach about greatness?</a:t>
            </a:r>
          </a:p>
        </p:txBody>
      </p:sp>
      <p:sp>
        <p:nvSpPr>
          <p:cNvPr id="3" name="Content Placeholder 2">
            <a:extLst>
              <a:ext uri="{FF2B5EF4-FFF2-40B4-BE49-F238E27FC236}">
                <a16:creationId xmlns:a16="http://schemas.microsoft.com/office/drawing/2014/main" id="{11251DD9-8E1E-4607-899D-A39E7D4EB896}"/>
              </a:ext>
            </a:extLst>
          </p:cNvPr>
          <p:cNvSpPr>
            <a:spLocks noGrp="1"/>
          </p:cNvSpPr>
          <p:nvPr>
            <p:ph idx="1"/>
          </p:nvPr>
        </p:nvSpPr>
        <p:spPr/>
        <p:txBody>
          <a:bodyPr>
            <a:normAutofit/>
          </a:bodyPr>
          <a:lstStyle/>
          <a:p>
            <a:r>
              <a:rPr lang="en-US" sz="3200" b="1" u="sng" dirty="0"/>
              <a:t>Learn from a child</a:t>
            </a:r>
          </a:p>
          <a:p>
            <a:r>
              <a:rPr lang="en-US" sz="3200" dirty="0"/>
              <a:t>"Whoever receives one of these little children in My name receives Me; and whoever receives Me, receives not Me but Him who sent Me." </a:t>
            </a:r>
            <a:r>
              <a:rPr lang="en-US" sz="3200" b="1" dirty="0"/>
              <a:t>Mark 9:37</a:t>
            </a:r>
          </a:p>
          <a:p>
            <a:r>
              <a:rPr lang="en-US" sz="3200" dirty="0"/>
              <a:t>Learn humility</a:t>
            </a:r>
          </a:p>
          <a:p>
            <a:r>
              <a:rPr lang="en-US" sz="3200" dirty="0"/>
              <a:t>Learn forgiveness</a:t>
            </a:r>
          </a:p>
        </p:txBody>
      </p:sp>
    </p:spTree>
    <p:extLst>
      <p:ext uri="{BB962C8B-B14F-4D97-AF65-F5344CB8AC3E}">
        <p14:creationId xmlns:p14="http://schemas.microsoft.com/office/powerpoint/2010/main" val="707810212"/>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D3D56-6D22-4976-9948-8C59D0EF218F}"/>
              </a:ext>
            </a:extLst>
          </p:cNvPr>
          <p:cNvSpPr>
            <a:spLocks noGrp="1"/>
          </p:cNvSpPr>
          <p:nvPr>
            <p:ph type="title"/>
          </p:nvPr>
        </p:nvSpPr>
        <p:spPr/>
        <p:txBody>
          <a:bodyPr/>
          <a:lstStyle/>
          <a:p>
            <a:r>
              <a:rPr lang="en-US" b="1" dirty="0"/>
              <a:t>What is true greatness?</a:t>
            </a:r>
          </a:p>
        </p:txBody>
      </p:sp>
      <p:sp>
        <p:nvSpPr>
          <p:cNvPr id="3" name="Content Placeholder 2">
            <a:extLst>
              <a:ext uri="{FF2B5EF4-FFF2-40B4-BE49-F238E27FC236}">
                <a16:creationId xmlns:a16="http://schemas.microsoft.com/office/drawing/2014/main" id="{3AD9DCE3-8857-45E2-9581-F8E43BAF4409}"/>
              </a:ext>
            </a:extLst>
          </p:cNvPr>
          <p:cNvSpPr>
            <a:spLocks noGrp="1"/>
          </p:cNvSpPr>
          <p:nvPr>
            <p:ph idx="1"/>
          </p:nvPr>
        </p:nvSpPr>
        <p:spPr/>
        <p:txBody>
          <a:bodyPr>
            <a:normAutofit/>
          </a:bodyPr>
          <a:lstStyle/>
          <a:p>
            <a:r>
              <a:rPr lang="en-US" sz="3600" dirty="0"/>
              <a:t>Not at the expense of others</a:t>
            </a:r>
          </a:p>
          <a:p>
            <a:r>
              <a:rPr lang="en-US" sz="3600" dirty="0"/>
              <a:t>Don’t have to be a Ph D or powerful</a:t>
            </a:r>
          </a:p>
          <a:p>
            <a:r>
              <a:rPr lang="en-US" sz="3600" dirty="0"/>
              <a:t>Anyone, anywhere, anytime, can be great</a:t>
            </a:r>
          </a:p>
          <a:p>
            <a:r>
              <a:rPr lang="en-US" sz="3600" dirty="0"/>
              <a:t>True greatness satisfies – It’s own reward</a:t>
            </a:r>
          </a:p>
        </p:txBody>
      </p:sp>
    </p:spTree>
    <p:extLst>
      <p:ext uri="{BB962C8B-B14F-4D97-AF65-F5344CB8AC3E}">
        <p14:creationId xmlns:p14="http://schemas.microsoft.com/office/powerpoint/2010/main" val="3158949684"/>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CF05F-F6E7-4FB7-B1F8-4C1D48C490F1}"/>
              </a:ext>
            </a:extLst>
          </p:cNvPr>
          <p:cNvSpPr>
            <a:spLocks noGrp="1"/>
          </p:cNvSpPr>
          <p:nvPr>
            <p:ph type="title"/>
          </p:nvPr>
        </p:nvSpPr>
        <p:spPr/>
        <p:txBody>
          <a:bodyPr/>
          <a:lstStyle/>
          <a:p>
            <a:r>
              <a:rPr lang="en-US" b="1" dirty="0"/>
              <a:t>2 Qualities of Greatness</a:t>
            </a:r>
          </a:p>
        </p:txBody>
      </p:sp>
      <p:sp>
        <p:nvSpPr>
          <p:cNvPr id="3" name="Content Placeholder 2">
            <a:extLst>
              <a:ext uri="{FF2B5EF4-FFF2-40B4-BE49-F238E27FC236}">
                <a16:creationId xmlns:a16="http://schemas.microsoft.com/office/drawing/2014/main" id="{3E38D2D8-AFE1-4963-8E55-E277EA512E97}"/>
              </a:ext>
            </a:extLst>
          </p:cNvPr>
          <p:cNvSpPr>
            <a:spLocks noGrp="1"/>
          </p:cNvSpPr>
          <p:nvPr>
            <p:ph idx="1"/>
          </p:nvPr>
        </p:nvSpPr>
        <p:spPr/>
        <p:txBody>
          <a:bodyPr>
            <a:normAutofit/>
          </a:bodyPr>
          <a:lstStyle/>
          <a:p>
            <a:r>
              <a:rPr lang="en-US" sz="3600" b="1" u="sng" dirty="0"/>
              <a:t>Self-confidence</a:t>
            </a:r>
          </a:p>
          <a:p>
            <a:pPr lvl="1"/>
            <a:r>
              <a:rPr lang="en-US" sz="3600" b="1" dirty="0"/>
              <a:t>In crisis </a:t>
            </a:r>
            <a:r>
              <a:rPr lang="en-US" sz="3600" dirty="0"/>
              <a:t>– emergency, deal with unexpected</a:t>
            </a:r>
          </a:p>
          <a:p>
            <a:pPr lvl="1"/>
            <a:r>
              <a:rPr lang="en-US" sz="3600" b="1" dirty="0"/>
              <a:t>In deliberation </a:t>
            </a:r>
            <a:r>
              <a:rPr lang="en-US" sz="3600" dirty="0"/>
              <a:t>– deep thinker, willing to express ideas</a:t>
            </a:r>
          </a:p>
          <a:p>
            <a:pPr lvl="1"/>
            <a:r>
              <a:rPr lang="en-US" sz="3600" b="1" dirty="0"/>
              <a:t>In attitude </a:t>
            </a:r>
            <a:r>
              <a:rPr lang="en-US" sz="3600" dirty="0"/>
              <a:t>– not arrogant, boastful</a:t>
            </a:r>
          </a:p>
        </p:txBody>
      </p:sp>
    </p:spTree>
    <p:extLst>
      <p:ext uri="{BB962C8B-B14F-4D97-AF65-F5344CB8AC3E}">
        <p14:creationId xmlns:p14="http://schemas.microsoft.com/office/powerpoint/2010/main" val="143326269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theme/theme1.xml><?xml version="1.0" encoding="utf-8"?>
<a:theme xmlns:a="http://schemas.openxmlformats.org/drawingml/2006/main" name="Crop">
  <a:themeElements>
    <a:clrScheme name="Crop">
      <a:dk1>
        <a:sysClr val="windowText" lastClr="000000"/>
      </a:dk1>
      <a:lt1>
        <a:sysClr val="window" lastClr="FFFFFF"/>
      </a:lt1>
      <a:dk2>
        <a:srgbClr val="4A2318"/>
      </a:dk2>
      <a:lt2>
        <a:srgbClr val="EDECEB"/>
      </a:lt2>
      <a:accent1>
        <a:srgbClr val="F3C82E"/>
      </a:accent1>
      <a:accent2>
        <a:srgbClr val="A26176"/>
      </a:accent2>
      <a:accent3>
        <a:srgbClr val="74A94E"/>
      </a:accent3>
      <a:accent4>
        <a:srgbClr val="188E8D"/>
      </a:accent4>
      <a:accent5>
        <a:srgbClr val="EE913A"/>
      </a:accent5>
      <a:accent6>
        <a:srgbClr val="DF5D4A"/>
      </a:accent6>
      <a:hlink>
        <a:srgbClr val="188E8D"/>
      </a:hlink>
      <a:folHlink>
        <a:srgbClr val="A26176"/>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D7AA1D6E-F3E9-4763-A3BC-84DF2E02F60F}"/>
    </a:ext>
  </a:extLst>
</a:theme>
</file>

<file path=docProps/app.xml><?xml version="1.0" encoding="utf-8"?>
<Properties xmlns="http://schemas.openxmlformats.org/officeDocument/2006/extended-properties" xmlns:vt="http://schemas.openxmlformats.org/officeDocument/2006/docPropsVTypes">
  <Template>TM10001105[[fn=Crop]]</Template>
  <TotalTime>29</TotalTime>
  <Words>454</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Franklin Gothic Book</vt:lpstr>
      <vt:lpstr>Crop</vt:lpstr>
      <vt:lpstr>Who is the greatest?</vt:lpstr>
      <vt:lpstr>Introduction</vt:lpstr>
      <vt:lpstr>Introduction</vt:lpstr>
      <vt:lpstr>What is the connection?</vt:lpstr>
      <vt:lpstr>What did Jesus teach about greatness?</vt:lpstr>
      <vt:lpstr>What did Jesus teach about greatness?</vt:lpstr>
      <vt:lpstr>What did Jesus teach about greatness?</vt:lpstr>
      <vt:lpstr>What is true greatness?</vt:lpstr>
      <vt:lpstr>2 Qualities of Greatness</vt:lpstr>
      <vt:lpstr>2 Qualities of Greatness</vt:lpstr>
      <vt:lpstr>The Beginning of Greatness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is the greatest?</dc:title>
  <dc:creator>Manly Luscombe</dc:creator>
  <cp:lastModifiedBy>Manly Luscombe</cp:lastModifiedBy>
  <cp:revision>5</cp:revision>
  <dcterms:created xsi:type="dcterms:W3CDTF">2017-10-26T17:54:57Z</dcterms:created>
  <dcterms:modified xsi:type="dcterms:W3CDTF">2017-10-26T18:24:32Z</dcterms:modified>
</cp:coreProperties>
</file>