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jpeg" ContentType="image/jpe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p>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32" name="PlaceHolder 4"/>
          <p:cNvSpPr>
            <a:spLocks noGrp="1"/>
          </p:cNvSpPr>
          <p:nvPr>
            <p:ph type="body"/>
          </p:nvPr>
        </p:nvSpPr>
        <p:spPr>
          <a:xfrm>
            <a:off x="5152680" y="3044160"/>
            <a:ext cx="4426920" cy="1568160"/>
          </a:xfrm>
          <a:prstGeom prst="rect">
            <a:avLst/>
          </a:prstGeom>
        </p:spPr>
        <p:txBody>
          <a:bodyPr lIns="0" rIns="0" tIns="0" bIns="0"/>
          <a:p>
            <a:endParaRPr/>
          </a:p>
        </p:txBody>
      </p:sp>
      <p:sp>
        <p:nvSpPr>
          <p:cNvPr id="33" name="PlaceHolder 5"/>
          <p:cNvSpPr>
            <a:spLocks noGrp="1"/>
          </p:cNvSpPr>
          <p:nvPr>
            <p:ph type="body"/>
          </p:nvPr>
        </p:nvSpPr>
        <p:spPr>
          <a:xfrm>
            <a:off x="504000" y="30441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rIns="0" tIns="0" bIns="0"/>
          <a:p>
            <a:endParaRPr/>
          </a:p>
        </p:txBody>
      </p:sp>
      <p:sp>
        <p:nvSpPr>
          <p:cNvPr id="36" name="PlaceHolder 3"/>
          <p:cNvSpPr>
            <a:spLocks noGrp="1"/>
          </p:cNvSpPr>
          <p:nvPr>
            <p:ph type="body"/>
          </p:nvPr>
        </p:nvSpPr>
        <p:spPr>
          <a:xfrm>
            <a:off x="504000" y="1326600"/>
            <a:ext cx="9071640" cy="3288240"/>
          </a:xfrm>
          <a:prstGeom prst="rect">
            <a:avLst/>
          </a:prstGeom>
        </p:spPr>
        <p:txBody>
          <a:bodyPr lIns="0" rIns="0" tIns="0" bIns="0"/>
          <a:p>
            <a:endParaRPr/>
          </a:p>
        </p:txBody>
      </p:sp>
      <p:pic>
        <p:nvPicPr>
          <p:cNvPr id="37" name="" descr=""/>
          <p:cNvPicPr/>
          <p:nvPr/>
        </p:nvPicPr>
        <p:blipFill>
          <a:blip r:embed="rId2"/>
          <a:stretch/>
        </p:blipFill>
        <p:spPr>
          <a:xfrm>
            <a:off x="2979000" y="1326600"/>
            <a:ext cx="4121280" cy="3288240"/>
          </a:xfrm>
          <a:prstGeom prst="rect">
            <a:avLst/>
          </a:prstGeom>
          <a:ln>
            <a:noFill/>
          </a:ln>
        </p:spPr>
      </p:pic>
      <p:pic>
        <p:nvPicPr>
          <p:cNvPr id="38" name="" descr=""/>
          <p:cNvPicPr/>
          <p:nvPr/>
        </p:nvPicPr>
        <p:blipFill>
          <a:blip r:embed="rId3"/>
          <a:stretch/>
        </p:blipFill>
        <p:spPr>
          <a:xfrm>
            <a:off x="2979000" y="1326600"/>
            <a:ext cx="4121280" cy="32882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16" name="PlaceHolder 3"/>
          <p:cNvSpPr>
            <a:spLocks noGrp="1"/>
          </p:cNvSpPr>
          <p:nvPr>
            <p:ph type="body"/>
          </p:nvPr>
        </p:nvSpPr>
        <p:spPr>
          <a:xfrm>
            <a:off x="504000" y="3044160"/>
            <a:ext cx="4426920" cy="1568160"/>
          </a:xfrm>
          <a:prstGeom prst="rect">
            <a:avLst/>
          </a:prstGeom>
        </p:spPr>
        <p:txBody>
          <a:bodyPr lIns="0" rIns="0" tIns="0" bIns="0"/>
          <a:p>
            <a:endParaRPr/>
          </a:p>
        </p:txBody>
      </p:sp>
      <p:sp>
        <p:nvSpPr>
          <p:cNvPr id="17" name="PlaceHolder 4"/>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99ff66"/>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marL="432000" indent="-324000">
              <a:buClr>
                <a:srgbClr val="ffffff"/>
              </a:buClr>
              <a:buSzPct val="45000"/>
              <a:buFont typeface="Wingdings" charset="2"/>
              <a:buChar char=""/>
            </a:pPr>
            <a:r>
              <a:rPr lang="en-US" sz="2400" spc="-1">
                <a:latin typeface="Arial"/>
              </a:rPr>
              <a:t>Click to edit the outline text format</a:t>
            </a:r>
            <a:endParaRPr/>
          </a:p>
          <a:p>
            <a:pPr lvl="1" marL="864000" indent="-324000">
              <a:buClr>
                <a:srgbClr val="ffffff"/>
              </a:buClr>
              <a:buSzPct val="75000"/>
              <a:buFont typeface="Symbol" charset="2"/>
              <a:buChar char=""/>
            </a:pPr>
            <a:r>
              <a:rPr lang="en-US" sz="21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500" spc="-1">
                <a:latin typeface="Arial"/>
              </a:rPr>
              <a:t>Fourth Outline Level</a:t>
            </a:r>
            <a:endParaRPr/>
          </a:p>
          <a:p>
            <a:pPr lvl="4" marL="2160000" indent="-216000">
              <a:buClr>
                <a:srgbClr val="ffffff"/>
              </a:buClr>
              <a:buSzPct val="45000"/>
              <a:buFont typeface="Wingdings" charset="2"/>
              <a:buChar char=""/>
            </a:pPr>
            <a:r>
              <a:rPr lang="en-US" sz="1500" spc="-1">
                <a:latin typeface="Arial"/>
              </a:rPr>
              <a:t>Fifth Outline Level</a:t>
            </a:r>
            <a:endParaRPr/>
          </a:p>
          <a:p>
            <a:pPr lvl="5" marL="2592000" indent="-216000">
              <a:buClr>
                <a:srgbClr val="ffffff"/>
              </a:buClr>
              <a:buSzPct val="45000"/>
              <a:buFont typeface="Wingdings" charset="2"/>
              <a:buChar char=""/>
            </a:pPr>
            <a:r>
              <a:rPr lang="en-US" sz="1500" spc="-1">
                <a:latin typeface="Arial"/>
              </a:rPr>
              <a:t>Sixth Outline Level</a:t>
            </a:r>
            <a:endParaRPr/>
          </a:p>
          <a:p>
            <a:pPr lvl="6" marL="3024000" indent="-216000">
              <a:buClr>
                <a:srgbClr val="ffffff"/>
              </a:buClr>
              <a:buSzPct val="45000"/>
              <a:buFont typeface="Wingdings" charset="2"/>
              <a:buChar char=""/>
            </a:pPr>
            <a:r>
              <a:rPr lang="en-US" sz="1500" spc="-1">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F305710E-E2A5-4802-9CC4-0B886D913C4B}"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TextShape 1"/>
          <p:cNvSpPr txBox="1"/>
          <p:nvPr/>
        </p:nvSpPr>
        <p:spPr>
          <a:xfrm>
            <a:off x="548640" y="516240"/>
            <a:ext cx="9071640" cy="946800"/>
          </a:xfrm>
          <a:prstGeom prst="rect">
            <a:avLst/>
          </a:prstGeom>
          <a:noFill/>
          <a:ln>
            <a:noFill/>
          </a:ln>
        </p:spPr>
        <p:txBody>
          <a:bodyPr lIns="0" rIns="0" tIns="0" bIns="0" anchor="ctr"/>
          <a:p>
            <a:pPr algn="ctr"/>
            <a:r>
              <a:rPr lang="en-US" sz="5400" spc="-1">
                <a:solidFill>
                  <a:srgbClr val="000000"/>
                </a:solidFill>
                <a:latin typeface="Impact"/>
              </a:rPr>
              <a:t>Who is the Holy Spirit?</a:t>
            </a:r>
            <a:endParaRPr/>
          </a:p>
        </p:txBody>
      </p:sp>
      <p:sp>
        <p:nvSpPr>
          <p:cNvPr id="40" name="TextShape 2"/>
          <p:cNvSpPr txBox="1"/>
          <p:nvPr/>
        </p:nvSpPr>
        <p:spPr>
          <a:xfrm>
            <a:off x="504000" y="1326600"/>
            <a:ext cx="9071640" cy="3288240"/>
          </a:xfrm>
          <a:prstGeom prst="rect">
            <a:avLst/>
          </a:prstGeom>
          <a:noFill/>
          <a:ln>
            <a:noFill/>
          </a:ln>
        </p:spPr>
        <p:txBody>
          <a:bodyPr lIns="0" rIns="0" tIns="0" bIns="0" anchor="ctr"/>
          <a:p>
            <a:pPr algn="ctr"/>
            <a:endParaRPr/>
          </a:p>
        </p:txBody>
      </p:sp>
      <p:pic>
        <p:nvPicPr>
          <p:cNvPr id="41" name="" descr=""/>
          <p:cNvPicPr/>
          <p:nvPr/>
        </p:nvPicPr>
        <p:blipFill>
          <a:blip r:embed="rId1"/>
          <a:stretch/>
        </p:blipFill>
        <p:spPr>
          <a:xfrm>
            <a:off x="360" y="1910880"/>
            <a:ext cx="10079640" cy="375912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4 – He is God</a:t>
            </a:r>
            <a:endParaRPr/>
          </a:p>
        </p:txBody>
      </p:sp>
      <p:sp>
        <p:nvSpPr>
          <p:cNvPr id="59"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Matthew 28:19 –</a:t>
            </a:r>
            <a:r>
              <a:rPr lang="en-US" sz="3200" spc="-1">
                <a:latin typeface="Arial"/>
              </a:rPr>
              <a:t> Go therefore and make disciples of all the nations, baptizing them in the name of the Father and of the Son and of the Holy Spirit</a:t>
            </a:r>
            <a:endParaRPr/>
          </a:p>
          <a:p>
            <a:pPr marL="432000" indent="-324000">
              <a:buClr>
                <a:srgbClr val="ffffff"/>
              </a:buClr>
              <a:buSzPct val="45000"/>
              <a:buFont typeface="Wingdings" charset="2"/>
              <a:buChar char=""/>
            </a:pPr>
            <a:r>
              <a:rPr b="1" lang="en-US" sz="3200" spc="-1">
                <a:latin typeface="Arial"/>
              </a:rPr>
              <a:t>Galatians 4:6</a:t>
            </a:r>
            <a:r>
              <a:rPr lang="en-US" sz="3200" spc="-1">
                <a:latin typeface="Arial"/>
              </a:rPr>
              <a:t> And because you are sons, God has sent forth the Spirit of His Son into your hearts, crying out, "Abba, Father!"</a:t>
            </a:r>
            <a:endParaRPr/>
          </a:p>
          <a:p>
            <a:pPr lvl="1" marL="864000" indent="-324000">
              <a:buClr>
                <a:srgbClr val="ffffff"/>
              </a:buClr>
              <a:buSzPct val="75000"/>
              <a:buFont typeface="Symbol" charset="2"/>
              <a:buChar char=""/>
            </a:pPr>
            <a:r>
              <a:rPr lang="en-US" sz="3200" spc="-1">
                <a:latin typeface="Arial"/>
              </a:rPr>
              <a:t> </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4 – He is God</a:t>
            </a:r>
            <a:endParaRPr/>
          </a:p>
        </p:txBody>
      </p:sp>
      <p:sp>
        <p:nvSpPr>
          <p:cNvPr id="61"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John 15:26 –</a:t>
            </a:r>
            <a:r>
              <a:rPr lang="en-US" sz="3200" spc="-1">
                <a:latin typeface="Arial"/>
              </a:rPr>
              <a:t> "But when the Helper comes, whom I shall send to you from the Father, the Spirit of truth who proceeds from the Father, He will testify of Me.</a:t>
            </a:r>
            <a:endParaRPr/>
          </a:p>
          <a:p>
            <a:pPr marL="432000" indent="-324000">
              <a:buClr>
                <a:srgbClr val="ffffff"/>
              </a:buClr>
              <a:buSzPct val="45000"/>
              <a:buFont typeface="Wingdings" charset="2"/>
              <a:buChar char=""/>
            </a:pPr>
            <a:r>
              <a:rPr b="1" lang="en-US" sz="3200" spc="-1">
                <a:latin typeface="Arial"/>
              </a:rPr>
              <a:t>John 14:16</a:t>
            </a:r>
            <a:r>
              <a:rPr lang="en-US" sz="3200" spc="-1">
                <a:latin typeface="Arial"/>
              </a:rPr>
              <a:t> And I will pray the Father, and He will give you another Helper, that He may abide with you forever</a:t>
            </a:r>
            <a:endParaRPr/>
          </a:p>
          <a:p>
            <a:pPr lvl="1" marL="864000" indent="-324000">
              <a:buClr>
                <a:srgbClr val="ffffff"/>
              </a:buClr>
              <a:buSzPct val="75000"/>
              <a:buFont typeface="Symbol" charset="2"/>
              <a:buChar char=""/>
            </a:pPr>
            <a:r>
              <a:rPr lang="en-US" sz="3200" spc="-1">
                <a:latin typeface="Arial"/>
              </a:rPr>
              <a:t> </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4 – He is God</a:t>
            </a:r>
            <a:endParaRPr/>
          </a:p>
        </p:txBody>
      </p:sp>
      <p:sp>
        <p:nvSpPr>
          <p:cNvPr id="63"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Acts 5:3-4</a:t>
            </a:r>
            <a:r>
              <a:rPr lang="en-US" sz="3200" spc="-1">
                <a:latin typeface="Arial"/>
              </a:rPr>
              <a:t> But Peter said, "Ananias, why has Satan filled your heart to lie to the Holy Spirit and keep back part of the price of the land for yourself? While it remained, was it not your own? And after it was sold, was it not in your own control? Why have you conceived this thing in your heart? You have not lied to men but to God." </a:t>
            </a:r>
            <a:endParaRPr/>
          </a:p>
          <a:p>
            <a:pPr marL="432000" indent="-324000">
              <a:buClr>
                <a:srgbClr val="ffffff"/>
              </a:buClr>
              <a:buSzPct val="45000"/>
              <a:buFont typeface="Wingdings" charset="2"/>
              <a:buChar char=""/>
            </a:pPr>
            <a:r>
              <a:rPr lang="en-US" sz="3200" spc="-1">
                <a:latin typeface="Arial"/>
              </a:rPr>
              <a:t> </a:t>
            </a:r>
            <a:endParaRPr/>
          </a:p>
          <a:p>
            <a:pPr lvl="1" marL="864000" indent="-324000">
              <a:buClr>
                <a:srgbClr val="ffffff"/>
              </a:buClr>
              <a:buSzPct val="75000"/>
              <a:buFont typeface="Symbol" charset="2"/>
              <a:buChar char=""/>
            </a:pPr>
            <a:r>
              <a:rPr lang="en-US" sz="3200" spc="-1">
                <a:latin typeface="Arial"/>
              </a:rPr>
              <a:t> </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5 – He treats us in an intelligent way</a:t>
            </a:r>
            <a:endParaRPr/>
          </a:p>
        </p:txBody>
      </p:sp>
      <p:sp>
        <p:nvSpPr>
          <p:cNvPr id="65"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Led – Romans 8:14 –</a:t>
            </a:r>
            <a:r>
              <a:rPr lang="en-US" sz="2800" spc="-1">
                <a:latin typeface="Arial"/>
              </a:rPr>
              <a:t> For as many as are led by the Spirit of God, these are sons of God. </a:t>
            </a:r>
            <a:endParaRPr/>
          </a:p>
          <a:p>
            <a:pPr marL="432000" indent="-324000">
              <a:buClr>
                <a:srgbClr val="ffffff"/>
              </a:buClr>
              <a:buSzPct val="45000"/>
              <a:buFont typeface="Wingdings" charset="2"/>
              <a:buChar char=""/>
            </a:pPr>
            <a:r>
              <a:rPr b="1" lang="en-US" sz="2800" spc="-1">
                <a:latin typeface="Arial"/>
              </a:rPr>
              <a:t>Adopted – Romans 8:15 – </a:t>
            </a:r>
            <a:r>
              <a:rPr lang="en-US" sz="2800" spc="-1">
                <a:latin typeface="Arial"/>
              </a:rPr>
              <a:t>For you did not receive the spirit of bondage again to fear, but you received the Spirit of adoption by whom we cry out, "Abba, Father."</a:t>
            </a:r>
            <a:endParaRPr/>
          </a:p>
          <a:p>
            <a:pPr marL="432000" indent="-324000">
              <a:buClr>
                <a:srgbClr val="ffffff"/>
              </a:buClr>
              <a:buSzPct val="45000"/>
              <a:buFont typeface="Wingdings" charset="2"/>
              <a:buChar char=""/>
            </a:pPr>
            <a:r>
              <a:rPr b="1" lang="en-US" sz="2800" spc="-1">
                <a:latin typeface="Arial"/>
              </a:rPr>
              <a:t>Bear witenss – Romans 8:16 – </a:t>
            </a:r>
            <a:r>
              <a:rPr lang="en-US" sz="2800" spc="-1">
                <a:latin typeface="Arial"/>
              </a:rPr>
              <a:t>The Spirit Himself bears witness with our spirit that we are children of God</a:t>
            </a:r>
            <a:endParaRPr/>
          </a:p>
          <a:p>
            <a:pPr marL="432000" indent="-324000">
              <a:buClr>
                <a:srgbClr val="ffffff"/>
              </a:buClr>
              <a:buSzPct val="45000"/>
              <a:buFont typeface="Wingdings" charset="2"/>
              <a:buChar char=""/>
            </a:pPr>
            <a:r>
              <a:rPr lang="en-US" sz="2800" spc="-1">
                <a:latin typeface="Arial"/>
              </a:rPr>
              <a:t> </a:t>
            </a:r>
            <a:endParaRPr/>
          </a:p>
          <a:p>
            <a:pPr lvl="1" marL="864000" indent="-324000">
              <a:buClr>
                <a:srgbClr val="ffffff"/>
              </a:buClr>
              <a:buSzPct val="75000"/>
              <a:buFont typeface="Symbol" charset="2"/>
              <a:buChar char=""/>
            </a:pPr>
            <a:r>
              <a:rPr lang="en-US" sz="2800" spc="-1">
                <a:latin typeface="Arial"/>
              </a:rPr>
              <a:t> </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Who is the Holy Spirit?</a:t>
            </a:r>
            <a:endParaRPr/>
          </a:p>
        </p:txBody>
      </p:sp>
      <p:sp>
        <p:nvSpPr>
          <p:cNvPr id="67"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3600" spc="-1">
                <a:latin typeface="Arial"/>
              </a:rPr>
              <a:t>1 – He is a person</a:t>
            </a:r>
            <a:endParaRPr/>
          </a:p>
          <a:p>
            <a:pPr marL="432000" indent="-324000">
              <a:buClr>
                <a:srgbClr val="ffffff"/>
              </a:buClr>
              <a:buSzPct val="45000"/>
              <a:buFont typeface="Wingdings" charset="2"/>
              <a:buChar char=""/>
            </a:pPr>
            <a:r>
              <a:rPr b="1" lang="en-US" sz="3600" spc="-1">
                <a:latin typeface="Arial"/>
              </a:rPr>
              <a:t>2 – He is an intelligent person</a:t>
            </a:r>
            <a:endParaRPr/>
          </a:p>
          <a:p>
            <a:pPr marL="432000" indent="-324000">
              <a:buClr>
                <a:srgbClr val="ffffff"/>
              </a:buClr>
              <a:buSzPct val="45000"/>
              <a:buFont typeface="Wingdings" charset="2"/>
              <a:buChar char=""/>
            </a:pPr>
            <a:r>
              <a:rPr b="1" lang="en-US" sz="3600" spc="-1">
                <a:latin typeface="Arial"/>
              </a:rPr>
              <a:t>3 – He is a divinely intelligent person</a:t>
            </a:r>
            <a:endParaRPr/>
          </a:p>
          <a:p>
            <a:pPr marL="432000" indent="-324000">
              <a:buClr>
                <a:srgbClr val="ffffff"/>
              </a:buClr>
              <a:buSzPct val="45000"/>
              <a:buFont typeface="Wingdings" charset="2"/>
              <a:buChar char=""/>
            </a:pPr>
            <a:r>
              <a:rPr b="1" lang="en-US" sz="3600" spc="-1">
                <a:latin typeface="Arial"/>
              </a:rPr>
              <a:t>4 – He is God</a:t>
            </a:r>
            <a:endParaRPr/>
          </a:p>
          <a:p>
            <a:pPr marL="432000" indent="-324000">
              <a:buClr>
                <a:srgbClr val="ffffff"/>
              </a:buClr>
              <a:buSzPct val="45000"/>
              <a:buFont typeface="Wingdings" charset="2"/>
              <a:buChar char=""/>
            </a:pPr>
            <a:r>
              <a:rPr b="1" lang="en-US" sz="3600" spc="-1">
                <a:latin typeface="Arial"/>
              </a:rPr>
              <a:t>5 – He treats us in an intelligent way </a:t>
            </a:r>
            <a:endParaRPr/>
          </a:p>
          <a:p>
            <a:pPr marL="432000" indent="-324000">
              <a:buClr>
                <a:srgbClr val="ffffff"/>
              </a:buClr>
              <a:buSzPct val="45000"/>
              <a:buFont typeface="Wingdings" charset="2"/>
              <a:buChar char=""/>
            </a:pPr>
            <a:r>
              <a:rPr b="1" lang="en-US" sz="3600" spc="-1">
                <a:latin typeface="Arial"/>
              </a:rPr>
              <a:t> </a:t>
            </a:r>
            <a:endParaRPr/>
          </a:p>
          <a:p>
            <a:pPr lvl="1" marL="864000" indent="-324000">
              <a:buClr>
                <a:srgbClr val="ffffff"/>
              </a:buClr>
              <a:buSzPct val="75000"/>
              <a:buFont typeface="Symbol" charset="2"/>
              <a:buChar char=""/>
            </a:pPr>
            <a:r>
              <a:rPr b="1" lang="en-US" sz="3600" spc="-1">
                <a:latin typeface="Arial"/>
              </a:rPr>
              <a:t> </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1 – He is a person</a:t>
            </a:r>
            <a:endParaRPr/>
          </a:p>
        </p:txBody>
      </p:sp>
      <p:sp>
        <p:nvSpPr>
          <p:cNvPr id="43" name="TextShape 2"/>
          <p:cNvSpPr txBox="1"/>
          <p:nvPr/>
        </p:nvSpPr>
        <p:spPr>
          <a:xfrm>
            <a:off x="504000" y="1326600"/>
            <a:ext cx="9071640" cy="328824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Not an “It” - Not a thing</a:t>
            </a:r>
            <a:endParaRPr/>
          </a:p>
          <a:p>
            <a:pPr marL="432000" indent="-324000">
              <a:buClr>
                <a:srgbClr val="ffffff"/>
              </a:buClr>
              <a:buSzPct val="45000"/>
              <a:buFont typeface="Wingdings" charset="2"/>
              <a:buChar char=""/>
            </a:pPr>
            <a:r>
              <a:rPr lang="en-US" sz="3200" spc="-1">
                <a:latin typeface="Arial"/>
              </a:rPr>
              <a:t>Problem – Holy Ghost (KJV)</a:t>
            </a:r>
            <a:endParaRPr/>
          </a:p>
          <a:p>
            <a:pPr marL="432000" indent="-324000">
              <a:buClr>
                <a:srgbClr val="ffffff"/>
              </a:buClr>
              <a:buSzPct val="45000"/>
              <a:buFont typeface="Wingdings" charset="2"/>
              <a:buChar char=""/>
            </a:pPr>
            <a:r>
              <a:rPr b="1" lang="en-US" sz="3200" spc="-1">
                <a:latin typeface="Arial"/>
              </a:rPr>
              <a:t>John 14:17</a:t>
            </a:r>
            <a:r>
              <a:rPr lang="en-US" sz="3200" spc="-1">
                <a:latin typeface="Arial"/>
              </a:rPr>
              <a:t> the Spirit of truth, whom the world cannot receive, because it neither sees </a:t>
            </a:r>
            <a:r>
              <a:rPr b="1" lang="en-US" sz="3200" spc="-1" u="sng">
                <a:uFill>
                  <a:solidFill>
                    <a:srgbClr val="ffffff"/>
                  </a:solidFill>
                </a:uFill>
                <a:latin typeface="Arial"/>
              </a:rPr>
              <a:t>Him</a:t>
            </a:r>
            <a:r>
              <a:rPr lang="en-US" sz="3200" spc="-1">
                <a:latin typeface="Arial"/>
              </a:rPr>
              <a:t> nor knows </a:t>
            </a:r>
            <a:r>
              <a:rPr b="1" lang="en-US" sz="3200" spc="-1" u="sng">
                <a:uFill>
                  <a:solidFill>
                    <a:srgbClr val="ffffff"/>
                  </a:solidFill>
                </a:uFill>
                <a:latin typeface="Arial"/>
              </a:rPr>
              <a:t>Him</a:t>
            </a:r>
            <a:r>
              <a:rPr lang="en-US" sz="3200" spc="-1">
                <a:latin typeface="Arial"/>
              </a:rPr>
              <a:t>; but you know </a:t>
            </a:r>
            <a:r>
              <a:rPr b="1" lang="en-US" sz="3200" spc="-1" u="sng">
                <a:uFill>
                  <a:solidFill>
                    <a:srgbClr val="ffffff"/>
                  </a:solidFill>
                </a:uFill>
                <a:latin typeface="Arial"/>
              </a:rPr>
              <a:t>Him</a:t>
            </a:r>
            <a:r>
              <a:rPr lang="en-US" sz="3200" spc="-1">
                <a:latin typeface="Arial"/>
              </a:rPr>
              <a:t>, for </a:t>
            </a:r>
            <a:r>
              <a:rPr b="1" lang="en-US" sz="3200" spc="-1" u="sng">
                <a:uFill>
                  <a:solidFill>
                    <a:srgbClr val="ffffff"/>
                  </a:solidFill>
                </a:uFill>
                <a:latin typeface="Arial"/>
              </a:rPr>
              <a:t>He</a:t>
            </a:r>
            <a:r>
              <a:rPr lang="en-US" sz="3200" spc="-1">
                <a:latin typeface="Arial"/>
              </a:rPr>
              <a:t> dwells with you and will be in you.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1 – He is a person</a:t>
            </a:r>
            <a:endParaRPr/>
          </a:p>
        </p:txBody>
      </p:sp>
      <p:sp>
        <p:nvSpPr>
          <p:cNvPr id="45" name="TextShape 2"/>
          <p:cNvSpPr txBox="1"/>
          <p:nvPr/>
        </p:nvSpPr>
        <p:spPr>
          <a:xfrm>
            <a:off x="504000" y="1326600"/>
            <a:ext cx="9071640" cy="328824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John 16:13-14</a:t>
            </a:r>
            <a:r>
              <a:rPr lang="en-US" sz="3200" spc="-1">
                <a:latin typeface="Arial"/>
              </a:rPr>
              <a:t> 13 However, when </a:t>
            </a:r>
            <a:r>
              <a:rPr b="1" lang="en-US" sz="3200" spc="-1">
                <a:latin typeface="Arial"/>
              </a:rPr>
              <a:t>He</a:t>
            </a:r>
            <a:r>
              <a:rPr lang="en-US" sz="3200" spc="-1">
                <a:latin typeface="Arial"/>
              </a:rPr>
              <a:t>, the Spirit of truth, has come, </a:t>
            </a:r>
            <a:r>
              <a:rPr b="1" lang="en-US" sz="3200" spc="-1">
                <a:latin typeface="Arial"/>
              </a:rPr>
              <a:t>He</a:t>
            </a:r>
            <a:r>
              <a:rPr lang="en-US" sz="3200" spc="-1">
                <a:latin typeface="Arial"/>
              </a:rPr>
              <a:t> will guide you into all truth; for </a:t>
            </a:r>
            <a:r>
              <a:rPr b="1" lang="en-US" sz="3200" spc="-1">
                <a:latin typeface="Arial"/>
              </a:rPr>
              <a:t>He</a:t>
            </a:r>
            <a:r>
              <a:rPr lang="en-US" sz="3200" spc="-1">
                <a:latin typeface="Arial"/>
              </a:rPr>
              <a:t> will not speak on </a:t>
            </a:r>
            <a:r>
              <a:rPr b="1" lang="en-US" sz="3200" spc="-1">
                <a:latin typeface="Arial"/>
              </a:rPr>
              <a:t>His</a:t>
            </a:r>
            <a:r>
              <a:rPr lang="en-US" sz="3200" spc="-1">
                <a:latin typeface="Arial"/>
              </a:rPr>
              <a:t> own authority, but whatever </a:t>
            </a:r>
            <a:r>
              <a:rPr b="1" lang="en-US" sz="3200" spc="-1">
                <a:latin typeface="Arial"/>
              </a:rPr>
              <a:t>He</a:t>
            </a:r>
            <a:r>
              <a:rPr lang="en-US" sz="3200" spc="-1">
                <a:latin typeface="Arial"/>
              </a:rPr>
              <a:t> hears </a:t>
            </a:r>
            <a:r>
              <a:rPr b="1" lang="en-US" sz="3200" spc="-1">
                <a:latin typeface="Arial"/>
              </a:rPr>
              <a:t>He</a:t>
            </a:r>
            <a:r>
              <a:rPr lang="en-US" sz="3200" spc="-1">
                <a:latin typeface="Arial"/>
              </a:rPr>
              <a:t> will speak; and </a:t>
            </a:r>
            <a:r>
              <a:rPr b="1" lang="en-US" sz="3200" spc="-1">
                <a:latin typeface="Arial"/>
              </a:rPr>
              <a:t>He</a:t>
            </a:r>
            <a:r>
              <a:rPr lang="en-US" sz="3200" spc="-1">
                <a:latin typeface="Arial"/>
              </a:rPr>
              <a:t> will tell you things to come. 14 </a:t>
            </a:r>
            <a:r>
              <a:rPr b="1" lang="en-US" sz="3200" spc="-1">
                <a:latin typeface="Arial"/>
              </a:rPr>
              <a:t>He</a:t>
            </a:r>
            <a:r>
              <a:rPr lang="en-US" sz="3200" spc="-1">
                <a:latin typeface="Arial"/>
              </a:rPr>
              <a:t> will glorify Me, for </a:t>
            </a:r>
            <a:r>
              <a:rPr b="1" lang="en-US" sz="3200" spc="-1">
                <a:latin typeface="Arial"/>
              </a:rPr>
              <a:t>He</a:t>
            </a:r>
            <a:r>
              <a:rPr lang="en-US" sz="3200" spc="-1">
                <a:latin typeface="Arial"/>
              </a:rPr>
              <a:t> will take of what is Mine and declare it to you.</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2 – He is an intelligent person</a:t>
            </a:r>
            <a:endParaRPr/>
          </a:p>
        </p:txBody>
      </p:sp>
      <p:sp>
        <p:nvSpPr>
          <p:cNvPr id="47"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He speaks, thinks, acts, moves, loves</a:t>
            </a:r>
            <a:endParaRPr/>
          </a:p>
          <a:p>
            <a:pPr marL="432000" indent="-324000">
              <a:buClr>
                <a:srgbClr val="ffffff"/>
              </a:buClr>
              <a:buSzPct val="45000"/>
              <a:buFont typeface="Wingdings" charset="2"/>
              <a:buChar char=""/>
            </a:pPr>
            <a:r>
              <a:rPr b="1" lang="en-US" sz="3200" spc="-1">
                <a:latin typeface="Arial"/>
              </a:rPr>
              <a:t>Love – Romans 15:30</a:t>
            </a:r>
            <a:r>
              <a:rPr lang="en-US" sz="3200" spc="-1">
                <a:latin typeface="Arial"/>
              </a:rPr>
              <a:t> Now I beg you, brethren, through the Lord Jesus Christ, and through </a:t>
            </a:r>
            <a:r>
              <a:rPr lang="en-US" sz="3200" spc="-1">
                <a:latin typeface="Arial"/>
              </a:rPr>
              <a:t>the love of the Spirit</a:t>
            </a:r>
            <a:r>
              <a:rPr lang="en-US" sz="3200" spc="-1">
                <a:latin typeface="Arial"/>
              </a:rPr>
              <a:t>, that you strive together with me in prayers to God for me,</a:t>
            </a:r>
            <a:endParaRPr/>
          </a:p>
          <a:p>
            <a:pPr marL="432000" indent="-324000">
              <a:buClr>
                <a:srgbClr val="ffffff"/>
              </a:buClr>
              <a:buSzPct val="45000"/>
              <a:buFont typeface="Wingdings" charset="2"/>
              <a:buChar char=""/>
            </a:pPr>
            <a:r>
              <a:rPr b="1" lang="en-US" sz="3200" spc="-1">
                <a:latin typeface="Arial"/>
              </a:rPr>
              <a:t>Grieve – Ephesians 4:30</a:t>
            </a:r>
            <a:r>
              <a:rPr lang="en-US" sz="3200" spc="-1">
                <a:latin typeface="Arial"/>
              </a:rPr>
              <a:t> And do not grieve the Holy Spirit of God, by whom you were sealed for the day of redemption.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2 – He is an intelligent person</a:t>
            </a:r>
            <a:endParaRPr/>
          </a:p>
        </p:txBody>
      </p:sp>
      <p:sp>
        <p:nvSpPr>
          <p:cNvPr id="49"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He speaks, thinks, acts, moves, loves</a:t>
            </a:r>
            <a:endParaRPr/>
          </a:p>
          <a:p>
            <a:pPr marL="432000" indent="-324000">
              <a:buClr>
                <a:srgbClr val="ffffff"/>
              </a:buClr>
              <a:buSzPct val="45000"/>
              <a:buFont typeface="Wingdings" charset="2"/>
              <a:buChar char=""/>
            </a:pPr>
            <a:r>
              <a:rPr b="1" lang="en-US" sz="3200" spc="-1">
                <a:latin typeface="Arial"/>
              </a:rPr>
              <a:t>Speak – 1 Timothy 4:1a</a:t>
            </a:r>
            <a:r>
              <a:rPr lang="en-US" sz="3200" spc="-1">
                <a:latin typeface="Arial"/>
              </a:rPr>
              <a:t> Now the Spirit expressly says that in latter times some will depart from the faith </a:t>
            </a:r>
            <a:endParaRPr/>
          </a:p>
          <a:p>
            <a:pPr marL="432000" indent="-324000">
              <a:buClr>
                <a:srgbClr val="ffffff"/>
              </a:buClr>
              <a:buSzPct val="45000"/>
              <a:buFont typeface="Wingdings" charset="2"/>
              <a:buChar char=""/>
            </a:pPr>
            <a:r>
              <a:rPr b="1" lang="en-US" sz="3200" spc="-1">
                <a:latin typeface="Arial"/>
              </a:rPr>
              <a:t>Lied to – Acts 5:3</a:t>
            </a:r>
            <a:r>
              <a:rPr lang="en-US" sz="3200" spc="-1">
                <a:latin typeface="Arial"/>
              </a:rPr>
              <a:t> But Peter said, "Ananias, why has Satan filled your heart to lie to the Holy Spirit and keep back part of the price of the land for yourself?</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3 – He is a divinely intelligent person</a:t>
            </a:r>
            <a:endParaRPr/>
          </a:p>
        </p:txBody>
      </p:sp>
      <p:sp>
        <p:nvSpPr>
          <p:cNvPr id="51"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Eternal – Hebrews 9:14</a:t>
            </a:r>
            <a:r>
              <a:rPr lang="en-US" sz="3200" spc="-1">
                <a:latin typeface="Arial"/>
              </a:rPr>
              <a:t> how much more shall the blood of Christ, who through the eternal Spirit offered Himself without spot to God, cleanse your conscience from dead works to serve the living God?</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3 – He is a divinely intelligent person</a:t>
            </a:r>
            <a:endParaRPr/>
          </a:p>
        </p:txBody>
      </p:sp>
      <p:sp>
        <p:nvSpPr>
          <p:cNvPr id="53"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All Knowing – 1 Corinthians 2:10-12</a:t>
            </a:r>
            <a:r>
              <a:rPr lang="en-US" sz="2800" spc="-1">
                <a:latin typeface="Arial"/>
              </a:rPr>
              <a:t> 10 But God has revealed them to us through His Spirit. For the Spirit searches all things, yes, the deep things of God. 11 For what man knows the things of a man except the spirit of the man which is in him? Even so no one knows the things of God except the Spirit of God. 12 Now we have received, not the spirit of the world, but the Spirit who is from God, that we might know the things that have been freely given to us by God. </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3 – He is a divinely intelligent person</a:t>
            </a:r>
            <a:endParaRPr/>
          </a:p>
        </p:txBody>
      </p:sp>
      <p:sp>
        <p:nvSpPr>
          <p:cNvPr id="55"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Eternal</a:t>
            </a:r>
            <a:endParaRPr/>
          </a:p>
          <a:p>
            <a:pPr marL="432000" indent="-324000">
              <a:buClr>
                <a:srgbClr val="ffffff"/>
              </a:buClr>
              <a:buSzPct val="45000"/>
              <a:buFont typeface="Wingdings" charset="2"/>
              <a:buChar char=""/>
            </a:pPr>
            <a:r>
              <a:rPr b="1" lang="en-US" sz="2800" spc="-1">
                <a:latin typeface="Arial"/>
              </a:rPr>
              <a:t>All Knowing</a:t>
            </a:r>
            <a:endParaRPr/>
          </a:p>
          <a:p>
            <a:pPr marL="432000" indent="-324000">
              <a:buClr>
                <a:srgbClr val="ffffff"/>
              </a:buClr>
              <a:buSzPct val="45000"/>
              <a:buFont typeface="Wingdings" charset="2"/>
              <a:buChar char=""/>
            </a:pPr>
            <a:r>
              <a:rPr b="1" lang="en-US" sz="2800" spc="-1">
                <a:latin typeface="Arial"/>
              </a:rPr>
              <a:t>Love</a:t>
            </a:r>
            <a:endParaRPr/>
          </a:p>
          <a:p>
            <a:pPr marL="432000" indent="-324000">
              <a:buClr>
                <a:srgbClr val="ffffff"/>
              </a:buClr>
              <a:buSzPct val="45000"/>
              <a:buFont typeface="Wingdings" charset="2"/>
              <a:buChar char=""/>
            </a:pPr>
            <a:r>
              <a:rPr b="1" lang="en-US" sz="2800" spc="-1">
                <a:latin typeface="Arial"/>
              </a:rPr>
              <a:t>All Seeing</a:t>
            </a:r>
            <a:endParaRPr/>
          </a:p>
          <a:p>
            <a:pPr marL="432000" indent="-324000">
              <a:buClr>
                <a:srgbClr val="ffffff"/>
              </a:buClr>
              <a:buSzPct val="45000"/>
              <a:buFont typeface="Wingdings" charset="2"/>
              <a:buChar char=""/>
            </a:pPr>
            <a:r>
              <a:rPr b="1" lang="en-US" sz="2800" spc="-1">
                <a:latin typeface="Arial"/>
              </a:rPr>
              <a:t>All Powerful</a:t>
            </a:r>
            <a:endParaRPr/>
          </a:p>
          <a:p>
            <a:pPr marL="432000" indent="-324000">
              <a:buClr>
                <a:srgbClr val="ffffff"/>
              </a:buClr>
              <a:buSzPct val="45000"/>
              <a:buFont typeface="Wingdings" charset="2"/>
              <a:buChar char=""/>
            </a:pPr>
            <a:r>
              <a:rPr b="1" lang="en-US" sz="2800" spc="-1">
                <a:latin typeface="Arial"/>
              </a:rPr>
              <a:t>Everywhere Present</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Impact"/>
              </a:rPr>
              <a:t>4 – He is God</a:t>
            </a:r>
            <a:endParaRPr/>
          </a:p>
        </p:txBody>
      </p:sp>
      <p:sp>
        <p:nvSpPr>
          <p:cNvPr id="57" name="TextShape 2"/>
          <p:cNvSpPr txBox="1"/>
          <p:nvPr/>
        </p:nvSpPr>
        <p:spPr>
          <a:xfrm>
            <a:off x="504000" y="1326600"/>
            <a:ext cx="9071640" cy="406836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Trinity –</a:t>
            </a:r>
            <a:r>
              <a:rPr lang="en-US" sz="3200" spc="-1">
                <a:latin typeface="Arial"/>
              </a:rPr>
              <a:t> One God manifested in 3 persons</a:t>
            </a:r>
            <a:endParaRPr/>
          </a:p>
          <a:p>
            <a:pPr lvl="1" marL="864000" indent="-324000">
              <a:buClr>
                <a:srgbClr val="ffffff"/>
              </a:buClr>
              <a:buSzPct val="75000"/>
              <a:buFont typeface="Symbol" charset="2"/>
              <a:buChar char=""/>
            </a:pPr>
            <a:r>
              <a:rPr lang="en-US" sz="3200" spc="-1">
                <a:latin typeface="Arial"/>
              </a:rPr>
              <a:t>Father (Jehovah), Son (Jesus), Holy Spirit</a:t>
            </a:r>
            <a:endParaRPr/>
          </a:p>
          <a:p>
            <a:pPr lvl="1" marL="864000" indent="-324000">
              <a:buClr>
                <a:srgbClr val="ffffff"/>
              </a:buClr>
              <a:buSzPct val="75000"/>
              <a:buFont typeface="Symbol" charset="2"/>
              <a:buChar char=""/>
            </a:pPr>
            <a:r>
              <a:rPr lang="en-US" sz="3200" spc="-1">
                <a:latin typeface="Arial"/>
              </a:rPr>
              <a:t>God is often used to refer to the Father</a:t>
            </a:r>
            <a:endParaRPr/>
          </a:p>
          <a:p>
            <a:pPr lvl="1" marL="864000" indent="-324000">
              <a:buClr>
                <a:srgbClr val="ffffff"/>
              </a:buClr>
              <a:buSzPct val="75000"/>
              <a:buFont typeface="Symbol" charset="2"/>
              <a:buChar char=""/>
            </a:pPr>
            <a:r>
              <a:rPr lang="en-US" sz="3200" spc="-1">
                <a:latin typeface="Arial"/>
              </a:rPr>
              <a:t>But God is also used to refer to Deity, the Godhead, the qualities and attributes and characteristics of Deity.</a:t>
            </a:r>
            <a:endParaRPr/>
          </a:p>
          <a:p>
            <a:pPr marL="432000" indent="-324000">
              <a:buClr>
                <a:srgbClr val="ffffff"/>
              </a:buClr>
              <a:buSzPct val="45000"/>
              <a:buFont typeface="Wingdings" charset="2"/>
              <a:buChar char=""/>
            </a:pPr>
            <a:r>
              <a:rPr b="1" lang="en-US" sz="3200" spc="-1">
                <a:latin typeface="Arial"/>
              </a:rPr>
              <a:t>Example</a:t>
            </a:r>
            <a:r>
              <a:rPr lang="en-US" sz="3200" spc="-1">
                <a:latin typeface="Arial"/>
              </a:rPr>
              <a:t> – In Genesis 1:1 God is plural</a:t>
            </a:r>
            <a:endParaRPr/>
          </a:p>
          <a:p>
            <a:pPr lvl="1" marL="864000" indent="-324000">
              <a:buClr>
                <a:srgbClr val="ffffff"/>
              </a:buClr>
              <a:buSzPct val="75000"/>
              <a:buFont typeface="Symbol" charset="2"/>
              <a:buChar char=""/>
            </a:pPr>
            <a:r>
              <a:rPr lang="en-US" sz="3200" spc="-1">
                <a:latin typeface="Arial"/>
              </a:rPr>
              <a:t> </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32</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2016-01-18T10:21:43Z</dcterms:created>
  <dc:creator>Manly Luscombe</dc:creator>
  <dc:language>en-US</dc:language>
  <cp:lastModifiedBy>Manly Luscombe</cp:lastModifiedBy>
  <dcterms:modified xsi:type="dcterms:W3CDTF">2016-01-18T12:57:19Z</dcterms:modified>
  <cp:revision>8</cp:revision>
</cp:coreProperties>
</file>