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10/28/2020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10/28/2020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10/28/2020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10/28/2020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10/28/2020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10/28/2020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10/28/2020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10/28/2020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10/28/2020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10/28/2020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10/28/2020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10/28/2020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b="1" dirty="0"/>
              <a:t>What God Expects - But</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800" b="1" dirty="0">
                <a:solidFill>
                  <a:schemeClr val="tx1">
                    <a:lumMod val="85000"/>
                    <a:lumOff val="15000"/>
                  </a:schemeClr>
                </a:solidFill>
              </a:rPr>
              <a:t>WHAT DOES GOD EXPECT OF US?</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346841"/>
            <a:ext cx="10058400" cy="4304279"/>
          </a:xfrm>
        </p:spPr>
        <p:txBody>
          <a:bodyPr anchor="ctr">
            <a:noAutofit/>
          </a:bodyPr>
          <a:lstStyle/>
          <a:p>
            <a:r>
              <a:rPr lang="en-US" sz="3200" b="1" i="1" u="sng" dirty="0">
                <a:solidFill>
                  <a:schemeClr val="bg1"/>
                </a:solidFill>
              </a:rPr>
              <a:t>God expects much of us</a:t>
            </a:r>
            <a:br>
              <a:rPr lang="en-US" sz="3200" b="1" i="1" dirty="0">
                <a:solidFill>
                  <a:schemeClr val="bg1"/>
                </a:solidFill>
              </a:rPr>
            </a:br>
            <a:br>
              <a:rPr lang="en-US" sz="3200" b="1" dirty="0">
                <a:solidFill>
                  <a:schemeClr val="bg1"/>
                </a:solidFill>
                <a:latin typeface="Verdana" panose="020B0604030504040204" pitchFamily="34" charset="0"/>
              </a:rPr>
            </a:br>
            <a:r>
              <a:rPr lang="en-US" sz="3200" b="1" i="0" u="none" strike="noStrike" baseline="0" dirty="0">
                <a:solidFill>
                  <a:schemeClr val="bg1"/>
                </a:solidFill>
                <a:latin typeface="Verdana" panose="020B0604030504040204" pitchFamily="34" charset="0"/>
              </a:rPr>
              <a:t>(1 John 2:1)  My little children, these things I write to you, so that you may not sin. </a:t>
            </a:r>
            <a:r>
              <a:rPr lang="en-US" sz="3200" b="1" i="0" u="sng" strike="noStrike" baseline="0" dirty="0">
                <a:solidFill>
                  <a:schemeClr val="bg1"/>
                </a:solidFill>
                <a:latin typeface="Verdana" panose="020B0604030504040204" pitchFamily="34" charset="0"/>
              </a:rPr>
              <a:t>And if anyone sins</a:t>
            </a:r>
            <a:r>
              <a:rPr lang="en-US" sz="3200" b="1" i="0" u="none" strike="noStrike" baseline="0" dirty="0">
                <a:solidFill>
                  <a:schemeClr val="bg1"/>
                </a:solidFill>
                <a:latin typeface="Verdana" panose="020B0604030504040204" pitchFamily="34" charset="0"/>
              </a:rPr>
              <a:t>, we have an Advocate with the Father, Jesus Christ the righteous.</a:t>
            </a:r>
            <a:br>
              <a:rPr lang="en-US" sz="3200" b="1" i="0" u="none" strike="noStrike" baseline="0" dirty="0">
                <a:solidFill>
                  <a:schemeClr val="bg1"/>
                </a:solidFill>
                <a:latin typeface="Verdana" panose="020B0604030504040204" pitchFamily="34" charset="0"/>
              </a:rPr>
            </a:br>
            <a:br>
              <a:rPr lang="en-US" sz="3200" b="1" i="0" u="none" strike="noStrike" baseline="0" dirty="0">
                <a:solidFill>
                  <a:schemeClr val="bg1"/>
                </a:solidFill>
                <a:latin typeface="Verdana" panose="020B0604030504040204" pitchFamily="34" charset="0"/>
              </a:rPr>
            </a:br>
            <a:r>
              <a:rPr lang="en-US" sz="3200" b="1" dirty="0">
                <a:solidFill>
                  <a:schemeClr val="bg1"/>
                </a:solidFill>
                <a:latin typeface="Verdana" panose="020B0604030504040204" pitchFamily="34" charset="0"/>
              </a:rPr>
              <a:t>But – realizes our humanity and weakness</a:t>
            </a:r>
            <a:endParaRPr lang="en-US" sz="3200" b="1" i="1"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sz="3600" b="1" dirty="0">
                <a:solidFill>
                  <a:srgbClr val="FFFFFF"/>
                </a:solidFill>
              </a:rPr>
              <a:t>God expects MUCH OF US – BUT </a:t>
            </a:r>
          </a:p>
        </p:txBody>
      </p:sp>
    </p:spTree>
    <p:extLst>
      <p:ext uri="{BB962C8B-B14F-4D97-AF65-F5344CB8AC3E}">
        <p14:creationId xmlns:p14="http://schemas.microsoft.com/office/powerpoint/2010/main" val="18029863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r>
              <a:rPr lang="en-US" sz="3200" b="1" i="1" u="sng" dirty="0">
                <a:solidFill>
                  <a:schemeClr val="bg1"/>
                </a:solidFill>
              </a:rPr>
              <a:t>OT says we must love God</a:t>
            </a:r>
            <a:br>
              <a:rPr lang="en-US" sz="3200" b="1" i="1" dirty="0">
                <a:solidFill>
                  <a:schemeClr val="bg1"/>
                </a:solidFill>
              </a:rPr>
            </a:br>
            <a:r>
              <a:rPr lang="en-US" sz="3200" b="1" i="0" u="none" strike="noStrike" baseline="0" dirty="0">
                <a:solidFill>
                  <a:schemeClr val="bg1"/>
                </a:solidFill>
                <a:latin typeface="Verdana" panose="020B0604030504040204" pitchFamily="34" charset="0"/>
              </a:rPr>
              <a:t>(Deuteronomy 6:5)  You shall love the LORD your God with all your heart, with all your soul, and with all your strength.</a:t>
            </a:r>
            <a:br>
              <a:rPr lang="en-US" sz="3200" b="1" i="0" u="none" strike="noStrike" baseline="0" dirty="0">
                <a:solidFill>
                  <a:schemeClr val="bg1"/>
                </a:solidFill>
                <a:latin typeface="Verdana" panose="020B0604030504040204" pitchFamily="34" charset="0"/>
              </a:rPr>
            </a:br>
            <a:r>
              <a:rPr lang="en-US" sz="3200" b="1" i="0" u="none" strike="noStrike" baseline="0" dirty="0">
                <a:solidFill>
                  <a:schemeClr val="bg1"/>
                </a:solidFill>
                <a:latin typeface="Verdana" panose="020B0604030504040204" pitchFamily="34" charset="0"/>
              </a:rPr>
              <a:t>(Joshua 23:11)  Therefore take careful heed to yourselves, that you love the LORD your God.</a:t>
            </a:r>
            <a:endParaRPr lang="en-US" sz="3200" b="1" i="1"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sz="3600" b="1" dirty="0">
                <a:solidFill>
                  <a:srgbClr val="FFFFFF"/>
                </a:solidFill>
              </a:rPr>
              <a:t>God expects us to love him</a:t>
            </a:r>
          </a:p>
        </p:txBody>
      </p:sp>
    </p:spTree>
    <p:extLst>
      <p:ext uri="{BB962C8B-B14F-4D97-AF65-F5344CB8AC3E}">
        <p14:creationId xmlns:p14="http://schemas.microsoft.com/office/powerpoint/2010/main" val="1917146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Autofit/>
          </a:bodyPr>
          <a:lstStyle/>
          <a:p>
            <a:pPr marR="0" algn="l" rtl="0"/>
            <a:r>
              <a:rPr lang="en-US" sz="2800" b="1" i="1" u="sng" dirty="0">
                <a:solidFill>
                  <a:schemeClr val="bg1"/>
                </a:solidFill>
              </a:rPr>
              <a:t>NT says we must love God</a:t>
            </a:r>
            <a:br>
              <a:rPr lang="en-US" sz="2800" b="1" i="1" dirty="0">
                <a:solidFill>
                  <a:schemeClr val="bg1"/>
                </a:solidFill>
              </a:rPr>
            </a:br>
            <a:r>
              <a:rPr lang="en-US" sz="2800" b="1" i="0" u="none" strike="noStrike" baseline="0" dirty="0">
                <a:solidFill>
                  <a:schemeClr val="bg1"/>
                </a:solidFill>
                <a:latin typeface="Verdana" panose="020B0604030504040204" pitchFamily="34" charset="0"/>
              </a:rPr>
              <a:t>(Luke 10:27)  So he answered and said, "'YOU SHALL LOVE THE LORD YOUR GOD WITH ALL YOUR HEART, WITH ALL YOUR SOUL, WITH ALL YOUR STRENGTH, AND WITH ALL YOUR MIND,' and 'YOUR NEIGHBOR AS YOURSELF.'"</a:t>
            </a:r>
            <a:br>
              <a:rPr lang="en-US" sz="2800" b="1" i="0" u="none" strike="noStrike" baseline="0" dirty="0">
                <a:solidFill>
                  <a:schemeClr val="bg1"/>
                </a:solidFill>
                <a:latin typeface="Verdana" panose="020B0604030504040204" pitchFamily="34" charset="0"/>
              </a:rPr>
            </a:br>
            <a:r>
              <a:rPr lang="en-US" sz="2800" b="1" i="0" u="none" strike="noStrike" baseline="0" dirty="0">
                <a:solidFill>
                  <a:schemeClr val="bg1"/>
                </a:solidFill>
                <a:latin typeface="Verdana" panose="020B0604030504040204" pitchFamily="34" charset="0"/>
              </a:rPr>
              <a:t>(1 John 5:2)  By this we know that we love the children of God, when we love God and keep His commandments.</a:t>
            </a:r>
            <a:br>
              <a:rPr lang="en-US" sz="2800" b="1" i="0" u="none" strike="noStrike" baseline="0" dirty="0">
                <a:solidFill>
                  <a:schemeClr val="bg1"/>
                </a:solidFill>
                <a:latin typeface="Verdana" panose="020B0604030504040204" pitchFamily="34" charset="0"/>
              </a:rPr>
            </a:br>
            <a:r>
              <a:rPr lang="en-US" sz="2800" b="1" i="0" u="none" strike="noStrike" baseline="0" dirty="0">
                <a:solidFill>
                  <a:schemeClr val="bg1"/>
                </a:solidFill>
                <a:latin typeface="Verdana" panose="020B0604030504040204" pitchFamily="34" charset="0"/>
              </a:rPr>
              <a:t>BUT – NOT PERFECTLY</a:t>
            </a:r>
            <a:br>
              <a:rPr lang="en-US" sz="2800" b="1" i="0" u="none" strike="noStrike" baseline="0" dirty="0">
                <a:solidFill>
                  <a:schemeClr val="bg1"/>
                </a:solidFill>
                <a:latin typeface="Verdana" panose="020B0604030504040204" pitchFamily="34" charset="0"/>
              </a:rPr>
            </a:br>
            <a:endParaRPr lang="en-US" sz="2800" b="1" i="1"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sz="3600" b="1" dirty="0">
                <a:solidFill>
                  <a:srgbClr val="FFFFFF"/>
                </a:solidFill>
              </a:rPr>
              <a:t>God expects us to love him – BUT</a:t>
            </a:r>
          </a:p>
        </p:txBody>
      </p:sp>
    </p:spTree>
    <p:extLst>
      <p:ext uri="{BB962C8B-B14F-4D97-AF65-F5344CB8AC3E}">
        <p14:creationId xmlns:p14="http://schemas.microsoft.com/office/powerpoint/2010/main" val="37911664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346841"/>
            <a:ext cx="10058400" cy="4304279"/>
          </a:xfrm>
        </p:spPr>
        <p:txBody>
          <a:bodyPr anchor="ctr">
            <a:noAutofit/>
          </a:bodyPr>
          <a:lstStyle/>
          <a:p>
            <a:r>
              <a:rPr lang="en-US" sz="2800" b="1" i="1" u="sng" dirty="0">
                <a:solidFill>
                  <a:schemeClr val="bg1"/>
                </a:solidFill>
              </a:rPr>
              <a:t>Obedience is always demanded by God</a:t>
            </a:r>
            <a:br>
              <a:rPr lang="en-US" sz="2800" b="1" i="1" dirty="0">
                <a:solidFill>
                  <a:schemeClr val="bg1"/>
                </a:solidFill>
              </a:rPr>
            </a:br>
            <a:r>
              <a:rPr lang="en-US" sz="2800" b="1" i="0" u="none" strike="noStrike" baseline="0" dirty="0">
                <a:solidFill>
                  <a:schemeClr val="bg1"/>
                </a:solidFill>
                <a:latin typeface="Verdana" panose="020B0604030504040204" pitchFamily="34" charset="0"/>
              </a:rPr>
              <a:t>(Deuteronomy 4:30)  When you are in distress, and all these things come upon you in the latter days, when you turn to the LORD your God and obey His voice</a:t>
            </a:r>
            <a:br>
              <a:rPr lang="en-US" sz="2800" b="1" i="0" u="none" strike="noStrike" baseline="0" dirty="0">
                <a:solidFill>
                  <a:schemeClr val="bg1"/>
                </a:solidFill>
                <a:latin typeface="Verdana" panose="020B0604030504040204" pitchFamily="34" charset="0"/>
              </a:rPr>
            </a:br>
            <a:r>
              <a:rPr lang="en-US" sz="2800" b="1" i="0" u="none" strike="noStrike" baseline="0" dirty="0">
                <a:solidFill>
                  <a:schemeClr val="bg1"/>
                </a:solidFill>
                <a:latin typeface="Verdana" panose="020B0604030504040204" pitchFamily="34" charset="0"/>
              </a:rPr>
              <a:t>(Acts 5:29)  But Peter and the </a:t>
            </a:r>
            <a:r>
              <a:rPr lang="en-US" sz="2800" b="1" i="1" u="none" strike="noStrike" baseline="0" dirty="0">
                <a:solidFill>
                  <a:schemeClr val="bg1"/>
                </a:solidFill>
                <a:latin typeface="Verdana" panose="020B0604030504040204" pitchFamily="34" charset="0"/>
              </a:rPr>
              <a:t>other</a:t>
            </a:r>
            <a:r>
              <a:rPr lang="en-US" sz="2800" b="1" i="0" u="none" strike="noStrike" baseline="0" dirty="0">
                <a:solidFill>
                  <a:schemeClr val="bg1"/>
                </a:solidFill>
                <a:latin typeface="Verdana" panose="020B0604030504040204" pitchFamily="34" charset="0"/>
              </a:rPr>
              <a:t> apostles answered and said: "We ought to obey God rather than men.</a:t>
            </a:r>
            <a:br>
              <a:rPr lang="en-US" sz="2800" b="1" i="0" u="none" strike="noStrike" baseline="0" dirty="0">
                <a:solidFill>
                  <a:schemeClr val="bg1"/>
                </a:solidFill>
                <a:latin typeface="Verdana" panose="020B0604030504040204" pitchFamily="34" charset="0"/>
              </a:rPr>
            </a:br>
            <a:endParaRPr lang="en-US" sz="2800" b="1" i="1"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sz="3600" b="1" dirty="0">
                <a:solidFill>
                  <a:srgbClr val="FFFFFF"/>
                </a:solidFill>
              </a:rPr>
              <a:t>God expects us to OBEY him</a:t>
            </a:r>
          </a:p>
        </p:txBody>
      </p:sp>
    </p:spTree>
    <p:extLst>
      <p:ext uri="{BB962C8B-B14F-4D97-AF65-F5344CB8AC3E}">
        <p14:creationId xmlns:p14="http://schemas.microsoft.com/office/powerpoint/2010/main" val="2902736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346841"/>
            <a:ext cx="10058400" cy="4304279"/>
          </a:xfrm>
        </p:spPr>
        <p:txBody>
          <a:bodyPr anchor="ctr">
            <a:noAutofit/>
          </a:bodyPr>
          <a:lstStyle/>
          <a:p>
            <a:r>
              <a:rPr lang="en-US" sz="2800" b="1" i="1" u="sng" dirty="0">
                <a:solidFill>
                  <a:schemeClr val="bg1"/>
                </a:solidFill>
              </a:rPr>
              <a:t>Obedience is always demanded by God</a:t>
            </a:r>
            <a:br>
              <a:rPr lang="en-US" sz="2800" b="1" i="1" dirty="0">
                <a:solidFill>
                  <a:schemeClr val="bg1"/>
                </a:solidFill>
              </a:rPr>
            </a:br>
            <a:br>
              <a:rPr lang="en-US" sz="2800" b="1" i="0" u="none" strike="noStrike" baseline="0" dirty="0">
                <a:solidFill>
                  <a:schemeClr val="bg1"/>
                </a:solidFill>
                <a:latin typeface="Verdana" panose="020B0604030504040204" pitchFamily="34" charset="0"/>
              </a:rPr>
            </a:br>
            <a:r>
              <a:rPr lang="en-US" sz="2800" b="1" i="0" u="none" strike="noStrike" baseline="0" dirty="0">
                <a:solidFill>
                  <a:schemeClr val="bg1"/>
                </a:solidFill>
                <a:latin typeface="Verdana" panose="020B0604030504040204" pitchFamily="34" charset="0"/>
              </a:rPr>
              <a:t>(1 Peter 4:17)  For the time </a:t>
            </a:r>
            <a:r>
              <a:rPr lang="en-US" sz="2800" b="1" i="1" u="none" strike="noStrike" baseline="0" dirty="0">
                <a:solidFill>
                  <a:schemeClr val="bg1"/>
                </a:solidFill>
                <a:latin typeface="Verdana" panose="020B0604030504040204" pitchFamily="34" charset="0"/>
              </a:rPr>
              <a:t>has come</a:t>
            </a:r>
            <a:r>
              <a:rPr lang="en-US" sz="2800" b="1" i="0" u="none" strike="noStrike" baseline="0" dirty="0">
                <a:solidFill>
                  <a:schemeClr val="bg1"/>
                </a:solidFill>
                <a:latin typeface="Verdana" panose="020B0604030504040204" pitchFamily="34" charset="0"/>
              </a:rPr>
              <a:t> for judgment to begin at the house of God; and if </a:t>
            </a:r>
            <a:r>
              <a:rPr lang="en-US" sz="2800" b="1" i="1" u="none" strike="noStrike" baseline="0" dirty="0">
                <a:solidFill>
                  <a:schemeClr val="bg1"/>
                </a:solidFill>
                <a:latin typeface="Verdana" panose="020B0604030504040204" pitchFamily="34" charset="0"/>
              </a:rPr>
              <a:t>it begins</a:t>
            </a:r>
            <a:r>
              <a:rPr lang="en-US" sz="2800" b="1" i="0" u="none" strike="noStrike" baseline="0" dirty="0">
                <a:solidFill>
                  <a:schemeClr val="bg1"/>
                </a:solidFill>
                <a:latin typeface="Verdana" panose="020B0604030504040204" pitchFamily="34" charset="0"/>
              </a:rPr>
              <a:t> with us first, what will </a:t>
            </a:r>
            <a:r>
              <a:rPr lang="en-US" sz="2800" b="1" i="1" u="none" strike="noStrike" baseline="0" dirty="0">
                <a:solidFill>
                  <a:schemeClr val="bg1"/>
                </a:solidFill>
                <a:latin typeface="Verdana" panose="020B0604030504040204" pitchFamily="34" charset="0"/>
              </a:rPr>
              <a:t>be</a:t>
            </a:r>
            <a:r>
              <a:rPr lang="en-US" sz="2800" b="1" i="0" u="none" strike="noStrike" baseline="0" dirty="0">
                <a:solidFill>
                  <a:schemeClr val="bg1"/>
                </a:solidFill>
                <a:latin typeface="Verdana" panose="020B0604030504040204" pitchFamily="34" charset="0"/>
              </a:rPr>
              <a:t> the end of those who do not obey the gospel of God?</a:t>
            </a:r>
            <a:br>
              <a:rPr lang="en-US" sz="2800" b="1" i="0" u="none" strike="noStrike" baseline="0" dirty="0">
                <a:solidFill>
                  <a:schemeClr val="bg1"/>
                </a:solidFill>
                <a:latin typeface="Verdana" panose="020B0604030504040204" pitchFamily="34" charset="0"/>
              </a:rPr>
            </a:br>
            <a:br>
              <a:rPr lang="en-US" sz="2800" b="1" i="0" u="none" strike="noStrike" baseline="0" dirty="0">
                <a:solidFill>
                  <a:schemeClr val="bg1"/>
                </a:solidFill>
                <a:latin typeface="Verdana" panose="020B0604030504040204" pitchFamily="34" charset="0"/>
              </a:rPr>
            </a:br>
            <a:r>
              <a:rPr lang="en-US" sz="2800" b="1" i="0" u="none" strike="noStrike" baseline="0" dirty="0">
                <a:solidFill>
                  <a:schemeClr val="bg1"/>
                </a:solidFill>
                <a:latin typeface="Verdana" panose="020B0604030504040204" pitchFamily="34" charset="0"/>
              </a:rPr>
              <a:t>BUT – We are not saved by our own goodness.</a:t>
            </a:r>
            <a:endParaRPr lang="en-US" sz="2800" b="1" i="1"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sz="3600" b="1" dirty="0">
                <a:solidFill>
                  <a:srgbClr val="FFFFFF"/>
                </a:solidFill>
              </a:rPr>
              <a:t>God expects us to OBEY him – BUT </a:t>
            </a:r>
          </a:p>
        </p:txBody>
      </p:sp>
    </p:spTree>
    <p:extLst>
      <p:ext uri="{BB962C8B-B14F-4D97-AF65-F5344CB8AC3E}">
        <p14:creationId xmlns:p14="http://schemas.microsoft.com/office/powerpoint/2010/main" val="16958419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346841"/>
            <a:ext cx="10058400" cy="4304279"/>
          </a:xfrm>
        </p:spPr>
        <p:txBody>
          <a:bodyPr anchor="ctr">
            <a:noAutofit/>
          </a:bodyPr>
          <a:lstStyle/>
          <a:p>
            <a:r>
              <a:rPr lang="en-US" sz="2800" b="1" i="1" u="sng" dirty="0">
                <a:solidFill>
                  <a:schemeClr val="bg1"/>
                </a:solidFill>
              </a:rPr>
              <a:t>God expects us to be faithful</a:t>
            </a:r>
            <a:br>
              <a:rPr lang="en-US" sz="2800" b="1" i="1" dirty="0">
                <a:solidFill>
                  <a:schemeClr val="bg1"/>
                </a:solidFill>
              </a:rPr>
            </a:br>
            <a:br>
              <a:rPr lang="en-US" sz="2800" b="1" i="1" dirty="0">
                <a:solidFill>
                  <a:schemeClr val="bg1"/>
                </a:solidFill>
              </a:rPr>
            </a:br>
            <a:br>
              <a:rPr lang="en-US" sz="2800" b="1" i="0" u="none" strike="noStrike" baseline="0" dirty="0">
                <a:solidFill>
                  <a:schemeClr val="bg1"/>
                </a:solidFill>
                <a:latin typeface="Verdana" panose="020B0604030504040204" pitchFamily="34" charset="0"/>
              </a:rPr>
            </a:br>
            <a:r>
              <a:rPr lang="en-US" sz="2800" b="1" i="0" u="none" strike="noStrike" baseline="0" dirty="0">
                <a:solidFill>
                  <a:schemeClr val="bg1"/>
                </a:solidFill>
                <a:latin typeface="Verdana" panose="020B0604030504040204" pitchFamily="34" charset="0"/>
              </a:rPr>
              <a:t>(Revelation 2:10b) Be faithful until death, and I will give you the crown of life. </a:t>
            </a:r>
            <a:br>
              <a:rPr lang="en-US" sz="2800" b="1" i="0" u="none" strike="noStrike" baseline="0" dirty="0">
                <a:solidFill>
                  <a:schemeClr val="bg1"/>
                </a:solidFill>
                <a:latin typeface="Verdana" panose="020B0604030504040204" pitchFamily="34" charset="0"/>
              </a:rPr>
            </a:br>
            <a:r>
              <a:rPr lang="en-US" sz="2800" b="1" i="0" u="none" strike="noStrike" baseline="0" dirty="0">
                <a:solidFill>
                  <a:schemeClr val="bg1"/>
                </a:solidFill>
                <a:latin typeface="Verdana" panose="020B0604030504040204" pitchFamily="34" charset="0"/>
              </a:rPr>
              <a:t>(1 Corinthians 4:2)  Moreover it is required in stewards that one be found faithful.</a:t>
            </a:r>
            <a:br>
              <a:rPr lang="en-US" sz="2800" b="1" i="0" u="none" strike="noStrike" baseline="0" dirty="0">
                <a:solidFill>
                  <a:schemeClr val="bg1"/>
                </a:solidFill>
                <a:latin typeface="Verdana" panose="020B0604030504040204" pitchFamily="34" charset="0"/>
              </a:rPr>
            </a:br>
            <a:br>
              <a:rPr lang="en-US" sz="2800" b="1" i="0" u="none" strike="noStrike" baseline="0" dirty="0">
                <a:solidFill>
                  <a:schemeClr val="bg1"/>
                </a:solidFill>
                <a:latin typeface="Verdana" panose="020B0604030504040204" pitchFamily="34" charset="0"/>
              </a:rPr>
            </a:br>
            <a:r>
              <a:rPr lang="en-US" sz="2800" b="1" dirty="0">
                <a:solidFill>
                  <a:schemeClr val="bg1"/>
                </a:solidFill>
                <a:latin typeface="Verdana" panose="020B0604030504040204" pitchFamily="34" charset="0"/>
              </a:rPr>
              <a:t>But – not perfectly</a:t>
            </a:r>
            <a:endParaRPr lang="en-US" sz="2800" b="1" i="1"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sz="3600" b="1" dirty="0">
                <a:solidFill>
                  <a:srgbClr val="FFFFFF"/>
                </a:solidFill>
              </a:rPr>
              <a:t>God expects us to BE FAITHFUL – BUT </a:t>
            </a:r>
          </a:p>
        </p:txBody>
      </p:sp>
    </p:spTree>
    <p:extLst>
      <p:ext uri="{BB962C8B-B14F-4D97-AF65-F5344CB8AC3E}">
        <p14:creationId xmlns:p14="http://schemas.microsoft.com/office/powerpoint/2010/main" val="5913674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346841"/>
            <a:ext cx="10058400" cy="4304279"/>
          </a:xfrm>
        </p:spPr>
        <p:txBody>
          <a:bodyPr anchor="ctr">
            <a:noAutofit/>
          </a:bodyPr>
          <a:lstStyle/>
          <a:p>
            <a:r>
              <a:rPr lang="en-US" sz="2800" b="1" i="1" u="sng" dirty="0">
                <a:solidFill>
                  <a:schemeClr val="bg1"/>
                </a:solidFill>
              </a:rPr>
              <a:t>God expects us to learn His will</a:t>
            </a:r>
            <a:br>
              <a:rPr lang="en-US" sz="2800" b="1" i="1" dirty="0">
                <a:solidFill>
                  <a:schemeClr val="bg1"/>
                </a:solidFill>
              </a:rPr>
            </a:br>
            <a:r>
              <a:rPr lang="en-US" sz="2800" b="1" i="0" u="none" strike="noStrike" baseline="0" dirty="0">
                <a:solidFill>
                  <a:schemeClr val="bg1"/>
                </a:solidFill>
                <a:latin typeface="Verdana" panose="020B0604030504040204" pitchFamily="34" charset="0"/>
              </a:rPr>
              <a:t>(Matthew 11:29)  Take My yoke upon you and learn from Me, for I am gentle and lowly in heart, and you will find rest for your souls.</a:t>
            </a:r>
            <a:br>
              <a:rPr lang="en-US" sz="2800" b="1" i="0" u="none" strike="noStrike" baseline="0" dirty="0">
                <a:solidFill>
                  <a:schemeClr val="bg1"/>
                </a:solidFill>
                <a:latin typeface="Verdana" panose="020B0604030504040204" pitchFamily="34" charset="0"/>
              </a:rPr>
            </a:br>
            <a:r>
              <a:rPr lang="en-US" sz="2800" b="1" i="0" u="none" strike="noStrike" baseline="0" dirty="0">
                <a:solidFill>
                  <a:schemeClr val="bg1"/>
                </a:solidFill>
                <a:latin typeface="Verdana" panose="020B0604030504040204" pitchFamily="34" charset="0"/>
              </a:rPr>
              <a:t>(Matthew 9:13)  But go and learn what </a:t>
            </a:r>
            <a:r>
              <a:rPr lang="en-US" sz="2800" b="1" i="1" u="none" strike="noStrike" baseline="0" dirty="0">
                <a:solidFill>
                  <a:schemeClr val="bg1"/>
                </a:solidFill>
                <a:latin typeface="Verdana" panose="020B0604030504040204" pitchFamily="34" charset="0"/>
              </a:rPr>
              <a:t>this</a:t>
            </a:r>
            <a:r>
              <a:rPr lang="en-US" sz="2800" b="1" i="0" u="none" strike="noStrike" baseline="0" dirty="0">
                <a:solidFill>
                  <a:schemeClr val="bg1"/>
                </a:solidFill>
                <a:latin typeface="Verdana" panose="020B0604030504040204" pitchFamily="34" charset="0"/>
              </a:rPr>
              <a:t> means: 'I DESIRE MERCY AND NOT SACRIFICE.' For I did not come to call the righteous, but sinners, to repentance."</a:t>
            </a:r>
            <a:br>
              <a:rPr lang="en-US" sz="2800" b="1" i="0" u="none" strike="noStrike" baseline="0" dirty="0">
                <a:solidFill>
                  <a:schemeClr val="bg1"/>
                </a:solidFill>
                <a:latin typeface="Verdana" panose="020B0604030504040204" pitchFamily="34" charset="0"/>
              </a:rPr>
            </a:br>
            <a:br>
              <a:rPr lang="en-US" sz="2800" b="1" i="0" u="none" strike="noStrike" baseline="0" dirty="0">
                <a:solidFill>
                  <a:schemeClr val="bg1"/>
                </a:solidFill>
                <a:latin typeface="Verdana" panose="020B0604030504040204" pitchFamily="34" charset="0"/>
              </a:rPr>
            </a:br>
            <a:r>
              <a:rPr lang="en-US" sz="2800" b="1" dirty="0">
                <a:solidFill>
                  <a:schemeClr val="bg1"/>
                </a:solidFill>
                <a:latin typeface="Verdana" panose="020B0604030504040204" pitchFamily="34" charset="0"/>
              </a:rPr>
              <a:t>But – not know everything</a:t>
            </a:r>
            <a:endParaRPr lang="en-US" sz="2800" b="1" i="1"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sz="3600" b="1" dirty="0">
                <a:solidFill>
                  <a:srgbClr val="FFFFFF"/>
                </a:solidFill>
              </a:rPr>
              <a:t>God expects us to LEARN – BUT </a:t>
            </a:r>
          </a:p>
        </p:txBody>
      </p:sp>
    </p:spTree>
    <p:extLst>
      <p:ext uri="{BB962C8B-B14F-4D97-AF65-F5344CB8AC3E}">
        <p14:creationId xmlns:p14="http://schemas.microsoft.com/office/powerpoint/2010/main" val="18687918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346841"/>
            <a:ext cx="10058400" cy="4304279"/>
          </a:xfrm>
        </p:spPr>
        <p:txBody>
          <a:bodyPr anchor="ctr">
            <a:noAutofit/>
          </a:bodyPr>
          <a:lstStyle/>
          <a:p>
            <a:r>
              <a:rPr lang="en-US" sz="2800" b="1" i="1" u="sng" dirty="0">
                <a:solidFill>
                  <a:schemeClr val="bg1"/>
                </a:solidFill>
              </a:rPr>
              <a:t>God expects us to serve Him</a:t>
            </a:r>
            <a:br>
              <a:rPr lang="en-US" sz="2800" b="1" i="1" dirty="0">
                <a:solidFill>
                  <a:schemeClr val="bg1"/>
                </a:solidFill>
              </a:rPr>
            </a:br>
            <a:r>
              <a:rPr lang="en-US" sz="2800" b="1" i="0" u="none" strike="noStrike" baseline="0" dirty="0">
                <a:solidFill>
                  <a:schemeClr val="bg1"/>
                </a:solidFill>
                <a:latin typeface="Verdana" panose="020B0604030504040204" pitchFamily="34" charset="0"/>
              </a:rPr>
              <a:t>(Matthew 4:10)  Then Jesus said to him, "Away with you, Satan! For it is written, 'YOU SHALL WORSHIP THE LORD YOUR GOD, AND HIM ONLY YOU SHALL SERVE.' "</a:t>
            </a:r>
            <a:br>
              <a:rPr lang="en-US" sz="2800" b="1" i="0" u="none" strike="noStrike" baseline="0" dirty="0">
                <a:solidFill>
                  <a:schemeClr val="bg1"/>
                </a:solidFill>
                <a:latin typeface="Verdana" panose="020B0604030504040204" pitchFamily="34" charset="0"/>
              </a:rPr>
            </a:br>
            <a:r>
              <a:rPr lang="en-US" sz="2800" b="1" i="0" u="none" strike="noStrike" baseline="0" dirty="0">
                <a:solidFill>
                  <a:schemeClr val="bg1"/>
                </a:solidFill>
                <a:latin typeface="Verdana" panose="020B0604030504040204" pitchFamily="34" charset="0"/>
              </a:rPr>
              <a:t>(Hebrews 12:28)  Therefore, since we are receiving a kingdom which cannot be shaken, let us have grace, by which we may serve God acceptably with reverence and godly fear.</a:t>
            </a:r>
            <a:br>
              <a:rPr lang="en-US" sz="2800" b="0" i="0" u="none" strike="noStrike" baseline="0" dirty="0">
                <a:solidFill>
                  <a:srgbClr val="218282"/>
                </a:solidFill>
                <a:latin typeface="Verdana" panose="020B0604030504040204" pitchFamily="34" charset="0"/>
              </a:rPr>
            </a:br>
            <a:br>
              <a:rPr lang="en-US" sz="2800" b="1" i="0" u="none" strike="noStrike" baseline="0" dirty="0">
                <a:solidFill>
                  <a:schemeClr val="bg1"/>
                </a:solidFill>
                <a:latin typeface="Verdana" panose="020B0604030504040204" pitchFamily="34" charset="0"/>
              </a:rPr>
            </a:br>
            <a:r>
              <a:rPr lang="en-US" sz="2800" b="1" dirty="0">
                <a:solidFill>
                  <a:schemeClr val="bg1"/>
                </a:solidFill>
                <a:latin typeface="Verdana" panose="020B0604030504040204" pitchFamily="34" charset="0"/>
              </a:rPr>
              <a:t>But – not do everything ourselves</a:t>
            </a:r>
            <a:endParaRPr lang="en-US" sz="2800" b="1" i="1"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sz="3600" b="1" dirty="0">
                <a:solidFill>
                  <a:srgbClr val="FFFFFF"/>
                </a:solidFill>
              </a:rPr>
              <a:t>God expects us to SERVE HIM – BUT </a:t>
            </a:r>
          </a:p>
        </p:txBody>
      </p:sp>
    </p:spTree>
    <p:extLst>
      <p:ext uri="{BB962C8B-B14F-4D97-AF65-F5344CB8AC3E}">
        <p14:creationId xmlns:p14="http://schemas.microsoft.com/office/powerpoint/2010/main" val="42120123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346841"/>
            <a:ext cx="10058400" cy="4304279"/>
          </a:xfrm>
        </p:spPr>
        <p:txBody>
          <a:bodyPr anchor="ctr">
            <a:noAutofit/>
          </a:bodyPr>
          <a:lstStyle/>
          <a:p>
            <a:r>
              <a:rPr lang="en-US" sz="2800" b="1" i="1" u="sng" dirty="0">
                <a:solidFill>
                  <a:schemeClr val="bg1"/>
                </a:solidFill>
              </a:rPr>
              <a:t>God expects us to be holy</a:t>
            </a:r>
            <a:br>
              <a:rPr lang="en-US" sz="2800" b="1" i="1" dirty="0">
                <a:solidFill>
                  <a:schemeClr val="bg1"/>
                </a:solidFill>
              </a:rPr>
            </a:br>
            <a:r>
              <a:rPr lang="en-US" sz="2800" b="1" i="0" u="none" strike="noStrike" baseline="0" dirty="0">
                <a:solidFill>
                  <a:schemeClr val="bg1"/>
                </a:solidFill>
                <a:latin typeface="Verdana" panose="020B0604030504040204" pitchFamily="34" charset="0"/>
              </a:rPr>
              <a:t>(1 Peter 1:15)  but as He who called you </a:t>
            </a:r>
            <a:r>
              <a:rPr lang="en-US" sz="2800" b="1" i="1" u="none" strike="noStrike" baseline="0" dirty="0">
                <a:solidFill>
                  <a:schemeClr val="bg1"/>
                </a:solidFill>
                <a:latin typeface="Verdana" panose="020B0604030504040204" pitchFamily="34" charset="0"/>
              </a:rPr>
              <a:t>is</a:t>
            </a:r>
            <a:r>
              <a:rPr lang="en-US" sz="2800" b="1" i="0" u="none" strike="noStrike" baseline="0" dirty="0">
                <a:solidFill>
                  <a:schemeClr val="bg1"/>
                </a:solidFill>
                <a:latin typeface="Verdana" panose="020B0604030504040204" pitchFamily="34" charset="0"/>
              </a:rPr>
              <a:t> holy, you also be holy in all </a:t>
            </a:r>
            <a:r>
              <a:rPr lang="en-US" sz="2800" b="1" i="1" u="none" strike="noStrike" baseline="0" dirty="0">
                <a:solidFill>
                  <a:schemeClr val="bg1"/>
                </a:solidFill>
                <a:latin typeface="Verdana" panose="020B0604030504040204" pitchFamily="34" charset="0"/>
              </a:rPr>
              <a:t>your</a:t>
            </a:r>
            <a:r>
              <a:rPr lang="en-US" sz="2800" b="1" i="0" u="none" strike="noStrike" baseline="0" dirty="0">
                <a:solidFill>
                  <a:schemeClr val="bg1"/>
                </a:solidFill>
                <a:latin typeface="Verdana" panose="020B0604030504040204" pitchFamily="34" charset="0"/>
              </a:rPr>
              <a:t> conduct,</a:t>
            </a:r>
            <a:br>
              <a:rPr lang="en-US" sz="2800" b="1" i="0" u="none" strike="noStrike" baseline="0" dirty="0">
                <a:solidFill>
                  <a:schemeClr val="bg1"/>
                </a:solidFill>
                <a:latin typeface="Verdana" panose="020B0604030504040204" pitchFamily="34" charset="0"/>
              </a:rPr>
            </a:br>
            <a:r>
              <a:rPr lang="en-US" sz="2800" b="1" i="0" u="none" strike="noStrike" baseline="0" dirty="0">
                <a:solidFill>
                  <a:schemeClr val="bg1"/>
                </a:solidFill>
                <a:latin typeface="Verdana" panose="020B0604030504040204" pitchFamily="34" charset="0"/>
              </a:rPr>
              <a:t>(1 Peter 1:16)  because it is written, "BE HOLY, FOR I AM HOLY."</a:t>
            </a:r>
            <a:br>
              <a:rPr lang="en-US" sz="2800" b="1" i="0" u="none" strike="noStrike" baseline="0" dirty="0">
                <a:solidFill>
                  <a:schemeClr val="bg1"/>
                </a:solidFill>
                <a:latin typeface="Verdana" panose="020B0604030504040204" pitchFamily="34" charset="0"/>
              </a:rPr>
            </a:br>
            <a:r>
              <a:rPr lang="en-US" sz="2800" b="1" i="0" u="none" strike="noStrike" baseline="0" dirty="0">
                <a:solidFill>
                  <a:schemeClr val="bg1"/>
                </a:solidFill>
                <a:latin typeface="Verdana" panose="020B0604030504040204" pitchFamily="34" charset="0"/>
              </a:rPr>
              <a:t>(Ephesians 1:4)  just as He chose us in Him before the foundation of the world, that we should be holy and without blame before Him in love,</a:t>
            </a:r>
            <a:br>
              <a:rPr lang="en-US" sz="2800" b="1" i="0" u="none" strike="noStrike" baseline="0" dirty="0">
                <a:solidFill>
                  <a:schemeClr val="bg1"/>
                </a:solidFill>
                <a:latin typeface="Verdana" panose="020B0604030504040204" pitchFamily="34" charset="0"/>
              </a:rPr>
            </a:br>
            <a:br>
              <a:rPr lang="en-US" sz="2800" b="1" i="0" u="none" strike="noStrike" baseline="0" dirty="0">
                <a:solidFill>
                  <a:schemeClr val="bg1"/>
                </a:solidFill>
                <a:latin typeface="Verdana" panose="020B0604030504040204" pitchFamily="34" charset="0"/>
              </a:rPr>
            </a:br>
            <a:r>
              <a:rPr lang="en-US" sz="2800" b="1" dirty="0">
                <a:solidFill>
                  <a:schemeClr val="bg1"/>
                </a:solidFill>
                <a:latin typeface="Verdana" panose="020B0604030504040204" pitchFamily="34" charset="0"/>
              </a:rPr>
              <a:t>But – not sinless</a:t>
            </a:r>
            <a:endParaRPr lang="en-US" sz="2800" b="1" i="1" dirty="0">
              <a:solidFill>
                <a:schemeClr val="bg1"/>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sz="3600" b="1" dirty="0">
                <a:solidFill>
                  <a:srgbClr val="FFFFFF"/>
                </a:solidFill>
              </a:rPr>
              <a:t>God expects us to BE HOLY – BUT </a:t>
            </a:r>
          </a:p>
        </p:txBody>
      </p:sp>
    </p:spTree>
    <p:extLst>
      <p:ext uri="{BB962C8B-B14F-4D97-AF65-F5344CB8AC3E}">
        <p14:creationId xmlns:p14="http://schemas.microsoft.com/office/powerpoint/2010/main" val="3360888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{5DE74DE9-46A2-4FD1-A337-2F2943A644A9}tf56160789_win32</Template>
  <TotalTime>47</TotalTime>
  <Words>718</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Bookman Old Style</vt:lpstr>
      <vt:lpstr>Calibri</vt:lpstr>
      <vt:lpstr>Franklin Gothic Book</vt:lpstr>
      <vt:lpstr>Verdana</vt:lpstr>
      <vt:lpstr>1_RetrospectVTI</vt:lpstr>
      <vt:lpstr>What God Expects - But</vt:lpstr>
      <vt:lpstr>OT says we must love God (Deuteronomy 6:5)  You shall love the LORD your God with all your heart, with all your soul, and with all your strength. (Joshua 23:11)  Therefore take careful heed to yourselves, that you love the LORD your God.</vt:lpstr>
      <vt:lpstr>NT says we must love God (Luke 10:27)  So he answered and said, "'YOU SHALL LOVE THE LORD YOUR GOD WITH ALL YOUR HEART, WITH ALL YOUR SOUL, WITH ALL YOUR STRENGTH, AND WITH ALL YOUR MIND,' and 'YOUR NEIGHBOR AS YOURSELF.'" (1 John 5:2)  By this we know that we love the children of God, when we love God and keep His commandments. BUT – NOT PERFECTLY </vt:lpstr>
      <vt:lpstr>Obedience is always demanded by God (Deuteronomy 4:30)  When you are in distress, and all these things come upon you in the latter days, when you turn to the LORD your God and obey His voice (Acts 5:29)  But Peter and the other apostles answered and said: "We ought to obey God rather than men. </vt:lpstr>
      <vt:lpstr>Obedience is always demanded by God  (1 Peter 4:17)  For the time has come for judgment to begin at the house of God; and if it begins with us first, what will be the end of those who do not obey the gospel of God?  BUT – We are not saved by our own goodness.</vt:lpstr>
      <vt:lpstr>God expects us to be faithful   (Revelation 2:10b) Be faithful until death, and I will give you the crown of life.  (1 Corinthians 4:2)  Moreover it is required in stewards that one be found faithful.  But – not perfectly</vt:lpstr>
      <vt:lpstr>God expects us to learn His will (Matthew 11:29)  Take My yoke upon you and learn from Me, for I am gentle and lowly in heart, and you will find rest for your souls. (Matthew 9:13)  But go and learn what this means: 'I DESIRE MERCY AND NOT SACRIFICE.' For I did not come to call the righteous, but sinners, to repentance."  But – not know everything</vt:lpstr>
      <vt:lpstr>God expects us to serve Him (Matthew 4:10)  Then Jesus said to him, "Away with you, Satan! For it is written, 'YOU SHALL WORSHIP THE LORD YOUR GOD, AND HIM ONLY YOU SHALL SERVE.' " (Hebrews 12:28)  Therefore, since we are receiving a kingdom which cannot be shaken, let us have grace, by which we may serve God acceptably with reverence and godly fear.  But – not do everything ourselves</vt:lpstr>
      <vt:lpstr>God expects us to be holy (1 Peter 1:15)  but as He who called you is holy, you also be holy in all your conduct, (1 Peter 1:16)  because it is written, "BE HOLY, FOR I AM HOLY." (Ephesians 1:4)  just as He chose us in Him before the foundation of the world, that we should be holy and without blame before Him in love,  But – not sinless</vt:lpstr>
      <vt:lpstr>God expects much of us  (1 John 2:1)  My little children, these things I write to you, so that you may not sin. And if anyone sins, we have an Advocate with the Father, Jesus Christ the righteous.  But – realizes our humanity and weakness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God Expects - But</dc:title>
  <dc:creator>Manly Luscombe</dc:creator>
  <cp:lastModifiedBy>Manly Luscombe</cp:lastModifiedBy>
  <cp:revision>6</cp:revision>
  <dcterms:created xsi:type="dcterms:W3CDTF">2020-10-28T16:45:42Z</dcterms:created>
  <dcterms:modified xsi:type="dcterms:W3CDTF">2020-10-28T17:33:13Z</dcterms:modified>
</cp:coreProperties>
</file>