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35" r:id="rId2"/>
  </p:sldMasterIdLst>
  <p:notesMasterIdLst>
    <p:notesMasterId r:id="rId15"/>
  </p:notesMasterIdLst>
  <p:handoutMasterIdLst>
    <p:handoutMasterId r:id="rId16"/>
  </p:handoutMasterIdLst>
  <p:sldIdLst>
    <p:sldId id="259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4" r:id="rId13"/>
    <p:sldId id="273" r:id="rId14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304" userDrawn="1">
          <p15:clr>
            <a:srgbClr val="A4A3A4"/>
          </p15:clr>
        </p15:guide>
        <p15:guide id="3" orient="horz" pos="4144" userDrawn="1">
          <p15:clr>
            <a:srgbClr val="A4A3A4"/>
          </p15:clr>
        </p15:guide>
        <p15:guide id="4" orient="horz" pos="3952" userDrawn="1">
          <p15:clr>
            <a:srgbClr val="A4A3A4"/>
          </p15:clr>
        </p15:guide>
        <p15:guide id="5" orient="horz" pos="1136" userDrawn="1">
          <p15:clr>
            <a:srgbClr val="A4A3A4"/>
          </p15:clr>
        </p15:guide>
        <p15:guide id="6" pos="3839" userDrawn="1">
          <p15:clr>
            <a:srgbClr val="A4A3A4"/>
          </p15:clr>
        </p15:guide>
        <p15:guide id="7" pos="191" userDrawn="1">
          <p15:clr>
            <a:srgbClr val="A4A3A4"/>
          </p15:clr>
        </p15:guide>
        <p15:guide id="8" pos="7486" userDrawn="1">
          <p15:clr>
            <a:srgbClr val="A4A3A4"/>
          </p15:clr>
        </p15:guide>
        <p15:guide id="9" pos="576" userDrawn="1">
          <p15:clr>
            <a:srgbClr val="A4A3A4"/>
          </p15:clr>
        </p15:guide>
        <p15:guide id="10" pos="710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03447BB-5D67-496B-8E87-E561075AD55C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654" y="66"/>
      </p:cViewPr>
      <p:guideLst>
        <p:guide orient="horz" pos="2160"/>
        <p:guide orient="horz" pos="304"/>
        <p:guide orient="horz" pos="4144"/>
        <p:guide orient="horz" pos="3952"/>
        <p:guide orient="horz" pos="1136"/>
        <p:guide pos="3839"/>
        <p:guide pos="191"/>
        <p:guide pos="7486"/>
        <p:guide pos="576"/>
        <p:guide pos="710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1680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4C6E1-AF92-4FB7-A013-0B520EBC30AE}" type="datetimeFigureOut">
              <a:rPr lang="en-US"/>
              <a:t>6/4/2016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2D9BF-D574-4807-B36C-9E2A025BE82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067921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10850-0874-4A61-99B4-D613C5E8D9EA}" type="datetimeFigureOut">
              <a:rPr lang="en-US"/>
              <a:t>6/4/2016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1EC53-F507-411E-9ADC-FBCFECE09D3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58182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644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lt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8246" y="4063998"/>
            <a:ext cx="9220200" cy="1016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8246" y="1828800"/>
            <a:ext cx="9220200" cy="2147926"/>
          </a:xfrm>
        </p:spPr>
        <p:txBody>
          <a:bodyPr anchor="ctr">
            <a:normAutofit/>
          </a:bodyPr>
          <a:lstStyle>
            <a:lvl1pPr algn="ctr">
              <a:defRPr sz="4400" cap="all" normalizeH="0" baseline="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pPr/>
              <a:t>6/4/2016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39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ltern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115"/>
            <a:ext cx="7618016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sz="24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07869" y="482602"/>
            <a:ext cx="6602281" cy="5842001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2" indent="0">
              <a:buNone/>
              <a:defRPr sz="2700"/>
            </a:lvl5pPr>
            <a:lvl6pPr marL="3047466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21163" y="2108200"/>
            <a:ext cx="3961368" cy="42672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2" indent="0">
              <a:buNone/>
              <a:defRPr sz="1200"/>
            </a:lvl5pPr>
            <a:lvl6pPr marL="3047466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1163" y="482600"/>
            <a:ext cx="3961368" cy="1422400"/>
          </a:xfrm>
        </p:spPr>
        <p:txBody>
          <a:bodyPr anchor="b" anchorCtr="0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pPr/>
              <a:t>6/4/2016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744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t>6/4/2016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669581">
              <a:defRPr baseline="0"/>
            </a:lvl6pPr>
            <a:lvl7pPr marL="2669581">
              <a:defRPr baseline="0"/>
            </a:lvl7pPr>
            <a:lvl8pPr marL="2669581">
              <a:defRPr baseline="0"/>
            </a:lvl8pPr>
            <a:lvl9pPr marL="2669581">
              <a:defRPr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153475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t>6/4/2016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163" y="685800"/>
            <a:ext cx="9040045" cy="5588002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40043" y="685800"/>
            <a:ext cx="1843982" cy="55880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991763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t>6/4/2016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163" y="1803401"/>
            <a:ext cx="10360501" cy="4470400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163" y="482600"/>
            <a:ext cx="10360501" cy="1219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264308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t>6/4/2016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3632200"/>
            <a:ext cx="9751060" cy="1016000"/>
          </a:xfrm>
        </p:spPr>
        <p:txBody>
          <a:bodyPr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3" y="1524002"/>
            <a:ext cx="9751060" cy="1992597"/>
          </a:xfrm>
        </p:spPr>
        <p:txBody>
          <a:bodyPr anchor="b" anchorCtr="0">
            <a:noAutofit/>
          </a:bodyPr>
          <a:lstStyle>
            <a:lvl1pPr algn="ctr">
              <a:defRPr sz="4400" b="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638904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t>6/4/2016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7559" y="1803401"/>
            <a:ext cx="4977104" cy="4470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 baseline="0"/>
            </a:lvl6pPr>
            <a:lvl7pPr marL="2669581">
              <a:defRPr sz="1400" baseline="0"/>
            </a:lvl7pPr>
            <a:lvl8pPr marL="2669581">
              <a:defRPr sz="1400" baseline="0"/>
            </a:lvl8pPr>
            <a:lvl9pPr marL="2669581">
              <a:defRPr sz="14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162" y="1803401"/>
            <a:ext cx="4977104" cy="4470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 marL="2669581">
              <a:defRPr sz="1400"/>
            </a:lvl7pPr>
            <a:lvl8pPr marL="2669581">
              <a:defRPr sz="1400"/>
            </a:lvl8pPr>
            <a:lvl9pPr marL="2669581"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163" y="482600"/>
            <a:ext cx="10360501" cy="1219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40658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t>6/4/2016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7559" y="2717800"/>
            <a:ext cx="4977104" cy="3556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/>
            </a:lvl6pPr>
            <a:lvl7pPr marL="2669581">
              <a:defRPr sz="1400"/>
            </a:lvl7pPr>
            <a:lvl8pPr marL="2669581">
              <a:defRPr sz="1400" baseline="0"/>
            </a:lvl8pPr>
            <a:lvl9pPr marL="2669581">
              <a:defRPr sz="14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7559" y="1803400"/>
            <a:ext cx="4977104" cy="9144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800" b="0">
                <a:solidFill>
                  <a:schemeClr val="tx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2" indent="0">
              <a:buNone/>
              <a:defRPr sz="2100" b="1"/>
            </a:lvl5pPr>
            <a:lvl6pPr marL="3047466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162" y="2717800"/>
            <a:ext cx="4977104" cy="3556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/>
            </a:lvl6pPr>
            <a:lvl7pPr marL="2669581">
              <a:defRPr sz="1400"/>
            </a:lvl7pPr>
            <a:lvl8pPr marL="2669581">
              <a:defRPr sz="1400"/>
            </a:lvl8pPr>
            <a:lvl9pPr marL="2669581"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162" y="1803400"/>
            <a:ext cx="4977104" cy="9144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800" b="0">
                <a:solidFill>
                  <a:schemeClr val="tx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2" indent="0">
              <a:buNone/>
              <a:defRPr sz="2100" b="1"/>
            </a:lvl5pPr>
            <a:lvl6pPr marL="3047466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163" y="482600"/>
            <a:ext cx="10360501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561680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t>6/4/2016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163" y="482600"/>
            <a:ext cx="10360501" cy="1219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469684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pPr/>
              <a:t>6/4/2016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342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-1115"/>
            <a:ext cx="7618016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507868" y="482602"/>
            <a:ext cx="6602280" cy="584200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21163" y="2108200"/>
            <a:ext cx="3961368" cy="42672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2" indent="0">
              <a:buNone/>
              <a:defRPr sz="1200"/>
            </a:lvl5pPr>
            <a:lvl6pPr marL="3047466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1163" y="482600"/>
            <a:ext cx="3961368" cy="1422400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pPr/>
              <a:t>6/4/2016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311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115"/>
            <a:ext cx="6093594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sz="24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07870" y="482601"/>
            <a:ext cx="5077859" cy="5862706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2" indent="0">
              <a:buNone/>
              <a:defRPr sz="2700"/>
            </a:lvl5pPr>
            <a:lvl6pPr marL="3047466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9134" y="3733800"/>
            <a:ext cx="5180251" cy="17272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2" indent="0">
              <a:buNone/>
              <a:defRPr sz="1200"/>
            </a:lvl5pPr>
            <a:lvl6pPr marL="3047466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9134" y="1905000"/>
            <a:ext cx="5180251" cy="1727200"/>
          </a:xfrm>
        </p:spPr>
        <p:txBody>
          <a:bodyPr anchor="b" anchorCtr="0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pPr/>
              <a:t>6/4/2016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990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35324" y="6375400"/>
            <a:ext cx="1422030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3B9B9059-F1D6-41D0-95CF-D21CAA096B3A}" type="datetimeFigureOut">
              <a:rPr lang="en-US" smtClean="0"/>
              <a:pPr/>
              <a:t>6/4/2016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163" y="6375400"/>
            <a:ext cx="7414869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41760" y="6375400"/>
            <a:ext cx="832903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5FD5434-F838-4DD4-A17B-1CB1A1850D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163" y="1803401"/>
            <a:ext cx="10360501" cy="44704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163" y="482600"/>
            <a:ext cx="10360501" cy="1219200"/>
          </a:xfrm>
          <a:prstGeom prst="rect">
            <a:avLst/>
          </a:prstGeom>
          <a:effectLst/>
        </p:spPr>
        <p:txBody>
          <a:bodyPr vert="horz" lIns="121899" tIns="60949" rIns="121899" bIns="60949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299488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xStyles>
    <p:titleStyle>
      <a:lvl1pPr algn="l" defTabSz="1218987" rtl="0" eaLnBrk="1" latinLnBrk="0" hangingPunct="1">
        <a:lnSpc>
          <a:spcPct val="8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9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90000"/>
        <a:buFont typeface="Cambria" pitchFamily="18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Cambria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99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Cambria" pitchFamily="18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59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Cambria" pitchFamily="18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2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6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Jude 11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way of </a:t>
            </a:r>
            <a:r>
              <a:rPr lang="en-US" dirty="0" err="1"/>
              <a:t>cain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029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Divine Condemnation</a:t>
            </a:r>
          </a:p>
          <a:p>
            <a:r>
              <a:rPr lang="en-US" sz="3200" b="1" dirty="0"/>
              <a:t>Lessons to Learn</a:t>
            </a:r>
          </a:p>
          <a:p>
            <a:pPr lvl="1"/>
            <a:r>
              <a:rPr lang="en-US" sz="2800" b="1" dirty="0"/>
              <a:t>Offering &amp; offeror stand or fall together</a:t>
            </a:r>
          </a:p>
          <a:p>
            <a:pPr lvl="1"/>
            <a:r>
              <a:rPr lang="en-US" sz="2800" b="1" dirty="0"/>
              <a:t>We ought to love one another</a:t>
            </a:r>
          </a:p>
          <a:p>
            <a:pPr lvl="1"/>
            <a:r>
              <a:rPr lang="en-US" sz="2800" b="1" dirty="0"/>
              <a:t>We are our brother’s keeper – 1 John 3:14</a:t>
            </a:r>
          </a:p>
          <a:p>
            <a:pPr lvl="1"/>
            <a:r>
              <a:rPr lang="en-US" sz="2800" b="1" dirty="0"/>
              <a:t>Faith was the difference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way of </a:t>
            </a:r>
            <a:r>
              <a:rPr lang="en-US" dirty="0" err="1"/>
              <a:t>cain</a:t>
            </a:r>
            <a:r>
              <a:rPr lang="en-US" dirty="0"/>
              <a:t> is the way of - - -</a:t>
            </a:r>
          </a:p>
        </p:txBody>
      </p:sp>
    </p:spTree>
    <p:extLst>
      <p:ext uri="{BB962C8B-B14F-4D97-AF65-F5344CB8AC3E}">
        <p14:creationId xmlns:p14="http://schemas.microsoft.com/office/powerpoint/2010/main" val="4058802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9413" y="1803400"/>
            <a:ext cx="11430000" cy="4749799"/>
          </a:xfrm>
        </p:spPr>
        <p:txBody>
          <a:bodyPr>
            <a:normAutofit/>
          </a:bodyPr>
          <a:lstStyle/>
          <a:p>
            <a:r>
              <a:rPr lang="en-US" sz="3200" b="1" dirty="0"/>
              <a:t>Jude 12 </a:t>
            </a:r>
            <a:r>
              <a:rPr lang="en-US" sz="3200" dirty="0"/>
              <a:t>These are (1) </a:t>
            </a:r>
            <a:r>
              <a:rPr lang="en-US" sz="3200" b="1" u="sng" dirty="0"/>
              <a:t>spots</a:t>
            </a:r>
            <a:r>
              <a:rPr lang="en-US" sz="3200" dirty="0"/>
              <a:t> in your love feasts, while they feast with you without fear, (2) </a:t>
            </a:r>
            <a:r>
              <a:rPr lang="en-US" sz="3200" b="1" u="sng" dirty="0"/>
              <a:t>serving </a:t>
            </a:r>
            <a:r>
              <a:rPr lang="en-US" sz="3200" b="1" i="1" u="sng" dirty="0"/>
              <a:t>only</a:t>
            </a:r>
            <a:r>
              <a:rPr lang="en-US" sz="3200" b="1" u="sng" dirty="0"/>
              <a:t> themselves</a:t>
            </a:r>
            <a:r>
              <a:rPr lang="en-US" sz="3200" dirty="0"/>
              <a:t>. </a:t>
            </a:r>
            <a:r>
              <a:rPr lang="en-US" sz="3200" i="1" dirty="0"/>
              <a:t>They are</a:t>
            </a:r>
            <a:r>
              <a:rPr lang="en-US" sz="3200" dirty="0"/>
              <a:t> (3) </a:t>
            </a:r>
            <a:r>
              <a:rPr lang="en-US" sz="3200" b="1" u="sng" dirty="0"/>
              <a:t>clouds without water</a:t>
            </a:r>
            <a:r>
              <a:rPr lang="en-US" sz="3200" dirty="0"/>
              <a:t>, carried about by the winds; late autumn trees (4) </a:t>
            </a:r>
            <a:r>
              <a:rPr lang="en-US" sz="3200" b="1" u="sng" dirty="0"/>
              <a:t>without fruit</a:t>
            </a:r>
            <a:r>
              <a:rPr lang="en-US" sz="3200" dirty="0"/>
              <a:t>, (5) </a:t>
            </a:r>
            <a:r>
              <a:rPr lang="en-US" sz="3200" b="1" u="sng" dirty="0"/>
              <a:t>twice dead</a:t>
            </a:r>
            <a:r>
              <a:rPr lang="en-US" sz="3200" dirty="0"/>
              <a:t>, (6) </a:t>
            </a:r>
            <a:r>
              <a:rPr lang="en-US" sz="3200" b="1" u="sng" dirty="0"/>
              <a:t>pulled up by the roots</a:t>
            </a:r>
          </a:p>
          <a:p>
            <a:r>
              <a:rPr lang="en-US" sz="3200" b="1" dirty="0"/>
              <a:t>Jude 13 </a:t>
            </a:r>
            <a:r>
              <a:rPr lang="en-US" sz="3200" dirty="0"/>
              <a:t>raging waves of the sea, foaming up (7) </a:t>
            </a:r>
            <a:r>
              <a:rPr lang="en-US" sz="3200" b="1" u="sng" dirty="0"/>
              <a:t>their own shame</a:t>
            </a:r>
            <a:r>
              <a:rPr lang="en-US" sz="3200" dirty="0"/>
              <a:t>; (8) </a:t>
            </a:r>
            <a:r>
              <a:rPr lang="en-US" sz="3200" b="1" u="sng" dirty="0"/>
              <a:t>wandering stars </a:t>
            </a:r>
            <a:r>
              <a:rPr lang="en-US" sz="3200" dirty="0"/>
              <a:t>for whom is reserved the (9) </a:t>
            </a:r>
            <a:r>
              <a:rPr lang="en-US" sz="3200" b="1" u="sng" dirty="0"/>
              <a:t>blackness of darkness </a:t>
            </a:r>
            <a:r>
              <a:rPr lang="en-US" sz="3200" dirty="0"/>
              <a:t>forever.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way of </a:t>
            </a:r>
            <a:r>
              <a:rPr lang="en-US" dirty="0" err="1"/>
              <a:t>cain</a:t>
            </a:r>
            <a:r>
              <a:rPr lang="en-US" dirty="0"/>
              <a:t> today</a:t>
            </a:r>
          </a:p>
        </p:txBody>
      </p:sp>
    </p:spTree>
    <p:extLst>
      <p:ext uri="{BB962C8B-B14F-4D97-AF65-F5344CB8AC3E}">
        <p14:creationId xmlns:p14="http://schemas.microsoft.com/office/powerpoint/2010/main" val="2833114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Jude 11 Woe to them! For they have gone in </a:t>
            </a:r>
            <a:r>
              <a:rPr lang="en-US" sz="3200" b="1" u="sng" dirty="0"/>
              <a:t>the way of Cain</a:t>
            </a:r>
            <a:r>
              <a:rPr lang="en-US" sz="3200" dirty="0"/>
              <a:t> </a:t>
            </a:r>
            <a:br>
              <a:rPr lang="en-US" sz="3200" dirty="0"/>
            </a:br>
            <a:endParaRPr lang="en-US" sz="3200" dirty="0"/>
          </a:p>
          <a:p>
            <a:r>
              <a:rPr lang="en-US" sz="3200" dirty="0"/>
              <a:t>Are you following the way of Cain?</a:t>
            </a:r>
            <a:br>
              <a:rPr lang="en-US" sz="3200" dirty="0"/>
            </a:br>
            <a:endParaRPr lang="en-US" sz="3200" dirty="0"/>
          </a:p>
          <a:p>
            <a:r>
              <a:rPr lang="en-US" sz="3200" dirty="0"/>
              <a:t>You have a choice today – follow Cain OR follow Able. Which will you decide?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way of </a:t>
            </a:r>
            <a:r>
              <a:rPr lang="en-US" dirty="0" err="1"/>
              <a:t>cain</a:t>
            </a:r>
            <a:r>
              <a:rPr lang="en-US" dirty="0"/>
              <a:t> today</a:t>
            </a:r>
          </a:p>
        </p:txBody>
      </p:sp>
    </p:spTree>
    <p:extLst>
      <p:ext uri="{BB962C8B-B14F-4D97-AF65-F5344CB8AC3E}">
        <p14:creationId xmlns:p14="http://schemas.microsoft.com/office/powerpoint/2010/main" val="3367458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Woe to them! For they have gone in </a:t>
            </a:r>
            <a:r>
              <a:rPr lang="en-US" sz="4800" b="1" u="sng" dirty="0"/>
              <a:t>the way of Cain</a:t>
            </a:r>
            <a:r>
              <a:rPr lang="en-US" sz="4800" dirty="0"/>
              <a:t>, have run greedily in the error of Balaam for profit, and perished in the rebellion of </a:t>
            </a:r>
            <a:r>
              <a:rPr lang="en-US" sz="4800" dirty="0" err="1"/>
              <a:t>Korah</a:t>
            </a:r>
            <a:r>
              <a:rPr lang="en-US" sz="4800" dirty="0"/>
              <a:t>. </a:t>
            </a:r>
          </a:p>
          <a:p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Jude 11</a:t>
            </a:r>
          </a:p>
        </p:txBody>
      </p:sp>
    </p:spTree>
    <p:extLst>
      <p:ext uri="{BB962C8B-B14F-4D97-AF65-F5344CB8AC3E}">
        <p14:creationId xmlns:p14="http://schemas.microsoft.com/office/powerpoint/2010/main" val="1961194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Matthew 7:13-14 </a:t>
            </a:r>
            <a:r>
              <a:rPr lang="en-US" sz="3600" b="1" baseline="30000" dirty="0"/>
              <a:t>13</a:t>
            </a:r>
            <a:r>
              <a:rPr lang="en-US" sz="3600" dirty="0"/>
              <a:t> "Enter by the narrow gate; for wide </a:t>
            </a:r>
            <a:r>
              <a:rPr lang="en-US" sz="3600" i="1" dirty="0"/>
              <a:t>is</a:t>
            </a:r>
            <a:r>
              <a:rPr lang="en-US" sz="3600" dirty="0"/>
              <a:t> the gate and broad </a:t>
            </a:r>
            <a:r>
              <a:rPr lang="en-US" sz="3600" i="1" dirty="0"/>
              <a:t>is</a:t>
            </a:r>
            <a:r>
              <a:rPr lang="en-US" sz="3600" dirty="0"/>
              <a:t> the way that leads to destruction, and there are many who go in by it. </a:t>
            </a:r>
            <a:r>
              <a:rPr lang="en-US" sz="3600" b="1" baseline="30000" dirty="0"/>
              <a:t>14</a:t>
            </a:r>
            <a:r>
              <a:rPr lang="en-US" sz="3600" dirty="0"/>
              <a:t> Because narrow </a:t>
            </a:r>
            <a:r>
              <a:rPr lang="en-US" sz="3600" i="1" dirty="0"/>
              <a:t>is</a:t>
            </a:r>
            <a:r>
              <a:rPr lang="en-US" sz="3600" dirty="0"/>
              <a:t> the gate and difficult </a:t>
            </a:r>
            <a:r>
              <a:rPr lang="en-US" sz="3600" i="1" dirty="0"/>
              <a:t>is</a:t>
            </a:r>
            <a:r>
              <a:rPr lang="en-US" sz="3600" dirty="0"/>
              <a:t> the way which leads to life, and there are few who find it.</a:t>
            </a:r>
          </a:p>
          <a:p>
            <a:r>
              <a:rPr lang="en-US" sz="3600" dirty="0"/>
              <a:t>We will follow the way of Cain or the way of Able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ways</a:t>
            </a:r>
          </a:p>
        </p:txBody>
      </p:sp>
    </p:spTree>
    <p:extLst>
      <p:ext uri="{BB962C8B-B14F-4D97-AF65-F5344CB8AC3E}">
        <p14:creationId xmlns:p14="http://schemas.microsoft.com/office/powerpoint/2010/main" val="1784371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sz="3600" b="1" dirty="0"/>
              <a:t>Human Opinion</a:t>
            </a:r>
          </a:p>
          <a:p>
            <a:r>
              <a:rPr lang="en-US" sz="3200" b="1" dirty="0"/>
              <a:t>Isaiah 55:8-9 </a:t>
            </a:r>
            <a:r>
              <a:rPr lang="en-US" b="1" baseline="30000" dirty="0"/>
              <a:t>8</a:t>
            </a:r>
            <a:r>
              <a:rPr lang="en-US" sz="3200" dirty="0"/>
              <a:t> "For My thoughts </a:t>
            </a:r>
            <a:r>
              <a:rPr lang="en-US" sz="3200" i="1" dirty="0"/>
              <a:t>are</a:t>
            </a:r>
            <a:r>
              <a:rPr lang="en-US" sz="3200" dirty="0"/>
              <a:t> not your thoughts, Nor </a:t>
            </a:r>
            <a:r>
              <a:rPr lang="en-US" sz="3200" i="1" dirty="0"/>
              <a:t>are</a:t>
            </a:r>
            <a:r>
              <a:rPr lang="en-US" sz="3200" dirty="0"/>
              <a:t> your ways My ways," says the </a:t>
            </a:r>
            <a:r>
              <a:rPr lang="en-US" sz="3200" cap="small" dirty="0"/>
              <a:t>Lord</a:t>
            </a:r>
            <a:r>
              <a:rPr lang="en-US" sz="3200" dirty="0"/>
              <a:t>. </a:t>
            </a:r>
            <a:r>
              <a:rPr lang="en-US" b="1" baseline="30000" dirty="0"/>
              <a:t>9</a:t>
            </a:r>
            <a:r>
              <a:rPr lang="en-US" sz="3200" dirty="0"/>
              <a:t> "For </a:t>
            </a:r>
            <a:r>
              <a:rPr lang="en-US" sz="3200" i="1" dirty="0"/>
              <a:t>as</a:t>
            </a:r>
            <a:r>
              <a:rPr lang="en-US" sz="3200" dirty="0"/>
              <a:t> the heavens are higher than the earth, So are My ways higher than your ways, And My thoughts than your thoughts. </a:t>
            </a:r>
          </a:p>
          <a:p>
            <a:r>
              <a:rPr lang="en-US" sz="3200" b="1" dirty="0"/>
              <a:t>Jeremiah 10:23 </a:t>
            </a:r>
            <a:r>
              <a:rPr lang="en-US" sz="3200" dirty="0"/>
              <a:t>O </a:t>
            </a:r>
            <a:r>
              <a:rPr lang="en-US" sz="3200" cap="small" dirty="0"/>
              <a:t>Lord</a:t>
            </a:r>
            <a:r>
              <a:rPr lang="en-US" sz="3200" dirty="0"/>
              <a:t>, I know the way of man </a:t>
            </a:r>
            <a:r>
              <a:rPr lang="en-US" sz="3200" i="1" dirty="0"/>
              <a:t>is</a:t>
            </a:r>
            <a:r>
              <a:rPr lang="en-US" sz="3200" dirty="0"/>
              <a:t> not in himself; </a:t>
            </a:r>
            <a:r>
              <a:rPr lang="en-US" sz="3200" i="1" dirty="0"/>
              <a:t>It is</a:t>
            </a:r>
            <a:r>
              <a:rPr lang="en-US" sz="3200" dirty="0"/>
              <a:t> not in man who walks to direct his own steps.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way of </a:t>
            </a:r>
            <a:r>
              <a:rPr lang="en-US" dirty="0" err="1"/>
              <a:t>cain</a:t>
            </a:r>
            <a:r>
              <a:rPr lang="en-US" dirty="0"/>
              <a:t> is the way of - - -</a:t>
            </a:r>
          </a:p>
        </p:txBody>
      </p:sp>
    </p:spTree>
    <p:extLst>
      <p:ext uri="{BB962C8B-B14F-4D97-AF65-F5344CB8AC3E}">
        <p14:creationId xmlns:p14="http://schemas.microsoft.com/office/powerpoint/2010/main" val="490246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Human Opinion</a:t>
            </a:r>
          </a:p>
          <a:p>
            <a:r>
              <a:rPr lang="en-US" sz="3200" b="1" dirty="0"/>
              <a:t>Matthew 15:8-9 </a:t>
            </a:r>
            <a:r>
              <a:rPr lang="en-US" sz="3200" b="1" baseline="30000" dirty="0"/>
              <a:t>8</a:t>
            </a:r>
            <a:r>
              <a:rPr lang="en-US" sz="3200" dirty="0"/>
              <a:t> </a:t>
            </a:r>
            <a:r>
              <a:rPr lang="en-US" sz="3200" i="1" dirty="0"/>
              <a:t>'These people draw near to Me with their mouth,</a:t>
            </a:r>
            <a:r>
              <a:rPr lang="en-US" sz="3200" dirty="0"/>
              <a:t> </a:t>
            </a:r>
            <a:r>
              <a:rPr lang="en-US" sz="3200" i="1" dirty="0"/>
              <a:t>And</a:t>
            </a:r>
            <a:r>
              <a:rPr lang="en-US" sz="3200" dirty="0"/>
              <a:t> </a:t>
            </a:r>
            <a:r>
              <a:rPr lang="en-US" sz="3200" i="1" dirty="0"/>
              <a:t>honor Me with their lips,</a:t>
            </a:r>
            <a:r>
              <a:rPr lang="en-US" sz="3200" dirty="0"/>
              <a:t> </a:t>
            </a:r>
            <a:r>
              <a:rPr lang="en-US" sz="3200" i="1" dirty="0"/>
              <a:t>But their heart is far from Me.</a:t>
            </a:r>
            <a:r>
              <a:rPr lang="en-US" sz="3200" dirty="0"/>
              <a:t> </a:t>
            </a:r>
            <a:r>
              <a:rPr lang="en-US" sz="3200" b="1" baseline="30000" dirty="0"/>
              <a:t>9</a:t>
            </a:r>
            <a:r>
              <a:rPr lang="en-US" sz="3200" dirty="0"/>
              <a:t> </a:t>
            </a:r>
            <a:r>
              <a:rPr lang="en-US" sz="3200" i="1" dirty="0"/>
              <a:t>And in vain they worship Me,</a:t>
            </a:r>
            <a:r>
              <a:rPr lang="en-US" sz="3200" dirty="0"/>
              <a:t> </a:t>
            </a:r>
            <a:r>
              <a:rPr lang="en-US" sz="3200" i="1" dirty="0"/>
              <a:t>Teaching as doctrines the commandments of men.' "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way of </a:t>
            </a:r>
            <a:r>
              <a:rPr lang="en-US" dirty="0" err="1"/>
              <a:t>cain</a:t>
            </a:r>
            <a:r>
              <a:rPr lang="en-US" dirty="0"/>
              <a:t> is the way of - - -</a:t>
            </a:r>
          </a:p>
        </p:txBody>
      </p:sp>
    </p:spTree>
    <p:extLst>
      <p:ext uri="{BB962C8B-B14F-4D97-AF65-F5344CB8AC3E}">
        <p14:creationId xmlns:p14="http://schemas.microsoft.com/office/powerpoint/2010/main" val="16999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Willful Ignorance</a:t>
            </a:r>
          </a:p>
          <a:p>
            <a:r>
              <a:rPr lang="en-US" sz="3200" b="1" dirty="0"/>
              <a:t>2 Peter 3:5 </a:t>
            </a:r>
            <a:r>
              <a:rPr lang="en-US" sz="3200" dirty="0"/>
              <a:t>For this they </a:t>
            </a:r>
            <a:r>
              <a:rPr lang="en-US" sz="3200" b="1" u="sng" dirty="0"/>
              <a:t>willfully forget</a:t>
            </a:r>
            <a:r>
              <a:rPr lang="en-US" sz="3200" dirty="0"/>
              <a:t>: that by the word of God the heavens were of old, and the earth standing out of water and in the water</a:t>
            </a:r>
          </a:p>
          <a:p>
            <a:r>
              <a:rPr lang="en-US" sz="3200" dirty="0"/>
              <a:t>God will not accept our “thank” offering when we refuse to make a “sin” offering.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way of </a:t>
            </a:r>
            <a:r>
              <a:rPr lang="en-US" dirty="0" err="1"/>
              <a:t>cain</a:t>
            </a:r>
            <a:r>
              <a:rPr lang="en-US" dirty="0"/>
              <a:t> is the way of - - -</a:t>
            </a:r>
          </a:p>
        </p:txBody>
      </p:sp>
    </p:spTree>
    <p:extLst>
      <p:ext uri="{BB962C8B-B14F-4D97-AF65-F5344CB8AC3E}">
        <p14:creationId xmlns:p14="http://schemas.microsoft.com/office/powerpoint/2010/main" val="166356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Willful Ignorance</a:t>
            </a:r>
          </a:p>
          <a:p>
            <a:r>
              <a:rPr lang="en-US" sz="3200" b="1" dirty="0"/>
              <a:t>John 6:66 </a:t>
            </a:r>
            <a:r>
              <a:rPr lang="en-US" sz="3200" dirty="0"/>
              <a:t>From that </a:t>
            </a:r>
            <a:r>
              <a:rPr lang="en-US" sz="3200" i="1" dirty="0"/>
              <a:t>time</a:t>
            </a:r>
            <a:r>
              <a:rPr lang="en-US" sz="3200" dirty="0"/>
              <a:t> many of His disciples went back and walked with Him no more.</a:t>
            </a:r>
            <a:br>
              <a:rPr lang="en-US" sz="3200" dirty="0"/>
            </a:br>
            <a:endParaRPr lang="en-US" sz="3200" dirty="0"/>
          </a:p>
          <a:p>
            <a:r>
              <a:rPr lang="en-US" sz="3200" b="1" dirty="0"/>
              <a:t>Acts 7:57 </a:t>
            </a:r>
            <a:r>
              <a:rPr lang="en-US" sz="3200" dirty="0"/>
              <a:t>Then they cried out with a loud voice, stopped their ears, and ran at him with one accord</a:t>
            </a:r>
          </a:p>
          <a:p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way of </a:t>
            </a:r>
            <a:r>
              <a:rPr lang="en-US" dirty="0" err="1"/>
              <a:t>cain</a:t>
            </a:r>
            <a:r>
              <a:rPr lang="en-US" dirty="0"/>
              <a:t> is the way of - - -</a:t>
            </a:r>
          </a:p>
        </p:txBody>
      </p:sp>
    </p:spTree>
    <p:extLst>
      <p:ext uri="{BB962C8B-B14F-4D97-AF65-F5344CB8AC3E}">
        <p14:creationId xmlns:p14="http://schemas.microsoft.com/office/powerpoint/2010/main" val="2849078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sz="3600" b="1" dirty="0"/>
              <a:t>Unyielding Pride</a:t>
            </a:r>
          </a:p>
          <a:p>
            <a:r>
              <a:rPr lang="en-US" sz="3200" b="1" dirty="0"/>
              <a:t>Genesis 4:5 </a:t>
            </a:r>
            <a:r>
              <a:rPr lang="en-US" sz="3200" dirty="0"/>
              <a:t>but He did not respect Cain and his offering. And Cain was very angry, and his countenance fell. </a:t>
            </a:r>
          </a:p>
          <a:p>
            <a:r>
              <a:rPr lang="en-US" sz="3200" dirty="0"/>
              <a:t>There was no repentance or regret</a:t>
            </a:r>
          </a:p>
          <a:p>
            <a:r>
              <a:rPr lang="en-US" sz="3200" b="1" dirty="0"/>
              <a:t>1 John 3: 12 </a:t>
            </a:r>
            <a:r>
              <a:rPr lang="en-US" sz="3200" dirty="0"/>
              <a:t>not as Cain </a:t>
            </a:r>
            <a:r>
              <a:rPr lang="en-US" sz="3200" i="1" dirty="0"/>
              <a:t>who</a:t>
            </a:r>
            <a:r>
              <a:rPr lang="en-US" sz="3200" dirty="0"/>
              <a:t> was of the wicked one and murdered his brother. And why did he murder him? Because his works were evil and his brother's righteous.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way of </a:t>
            </a:r>
            <a:r>
              <a:rPr lang="en-US" dirty="0" err="1"/>
              <a:t>cain</a:t>
            </a:r>
            <a:r>
              <a:rPr lang="en-US" dirty="0"/>
              <a:t> is the way of - - -</a:t>
            </a:r>
          </a:p>
        </p:txBody>
      </p:sp>
    </p:spTree>
    <p:extLst>
      <p:ext uri="{BB962C8B-B14F-4D97-AF65-F5344CB8AC3E}">
        <p14:creationId xmlns:p14="http://schemas.microsoft.com/office/powerpoint/2010/main" val="4171420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Divine Condemnation</a:t>
            </a:r>
          </a:p>
          <a:p>
            <a:r>
              <a:rPr lang="en-US" sz="3200" b="1" dirty="0"/>
              <a:t>Why was Cain’s offering rejected?</a:t>
            </a:r>
          </a:p>
          <a:p>
            <a:pPr lvl="1"/>
            <a:r>
              <a:rPr lang="en-US" sz="2800" b="1" dirty="0"/>
              <a:t>Prompted by evil – 1 John 3:12</a:t>
            </a:r>
          </a:p>
          <a:p>
            <a:pPr lvl="1"/>
            <a:r>
              <a:rPr lang="en-US" sz="2800" b="1" dirty="0"/>
              <a:t>Not by faith – Hebrews 11:4</a:t>
            </a:r>
          </a:p>
          <a:p>
            <a:pPr lvl="1"/>
            <a:r>
              <a:rPr lang="en-US" sz="2800" b="1" dirty="0"/>
              <a:t>He did not do well – Genesis 4:7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way of </a:t>
            </a:r>
            <a:r>
              <a:rPr lang="en-US" dirty="0" err="1"/>
              <a:t>cain</a:t>
            </a:r>
            <a:r>
              <a:rPr lang="en-US" dirty="0"/>
              <a:t> is the way of - - -</a:t>
            </a:r>
          </a:p>
        </p:txBody>
      </p:sp>
    </p:spTree>
    <p:extLst>
      <p:ext uri="{BB962C8B-B14F-4D97-AF65-F5344CB8AC3E}">
        <p14:creationId xmlns:p14="http://schemas.microsoft.com/office/powerpoint/2010/main" val="1780449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rimson landscape design templat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>
        <a:ln w="1905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Crimson landscape design template" id="{73D20169-401E-4972-B02F-4B0444B70099}" vid="{315B30EE-3D96-471E-B16F-FC3628778332}"/>
    </a:ext>
  </a:extLst>
</a:theme>
</file>

<file path=ppt/theme/theme2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E82CB02-9625-4F39-9A5B-61405831A85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Crimson landscape design slides</Template>
  <TotalTime>0</TotalTime>
  <Words>461</Words>
  <Application>Microsoft Office PowerPoint</Application>
  <PresentationFormat>Custom</PresentationFormat>
  <Paragraphs>48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Cambria</vt:lpstr>
      <vt:lpstr>Century Gothic</vt:lpstr>
      <vt:lpstr>Crimson landscape design template</vt:lpstr>
      <vt:lpstr>The way of cain</vt:lpstr>
      <vt:lpstr>Jude 11</vt:lpstr>
      <vt:lpstr>2 ways</vt:lpstr>
      <vt:lpstr>The way of cain is the way of - - -</vt:lpstr>
      <vt:lpstr>The way of cain is the way of - - -</vt:lpstr>
      <vt:lpstr>The way of cain is the way of - - -</vt:lpstr>
      <vt:lpstr>The way of cain is the way of - - -</vt:lpstr>
      <vt:lpstr>The way of cain is the way of - - -</vt:lpstr>
      <vt:lpstr>The way of cain is the way of - - -</vt:lpstr>
      <vt:lpstr>The way of cain is the way of - - -</vt:lpstr>
      <vt:lpstr>The way of cain today</vt:lpstr>
      <vt:lpstr>The way of cain today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2016-05-18T14:39:28Z</dcterms:created>
  <dcterms:modified xsi:type="dcterms:W3CDTF">2016-06-04T12:24:40Z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TC034605129991</vt:lpwstr>
  </property>
</Properties>
</file>