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sldIdLst>
    <p:sldId id="269" r:id="rId2"/>
    <p:sldId id="270" r:id="rId3"/>
    <p:sldId id="268" r:id="rId4"/>
    <p:sldId id="257" r:id="rId5"/>
    <p:sldId id="267"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10/29/2024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10/29/2024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10/29/2024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10/29/2024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10/29/2024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10/29/2024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10/29/2024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C95F-B09C-D8BB-A7DE-A86BD210E023}"/>
              </a:ext>
            </a:extLst>
          </p:cNvPr>
          <p:cNvSpPr>
            <a:spLocks noGrp="1"/>
          </p:cNvSpPr>
          <p:nvPr>
            <p:ph type="title"/>
          </p:nvPr>
        </p:nvSpPr>
        <p:spPr/>
        <p:txBody>
          <a:bodyPr/>
          <a:lstStyle/>
          <a:p>
            <a:r>
              <a:rPr lang="en-US" dirty="0"/>
              <a:t>The Preacher’s work</a:t>
            </a:r>
            <a:br>
              <a:rPr lang="en-US" dirty="0"/>
            </a:br>
            <a:r>
              <a:rPr lang="en-US" dirty="0"/>
              <a:t>Stop the Squirrels</a:t>
            </a:r>
          </a:p>
        </p:txBody>
      </p:sp>
      <p:pic>
        <p:nvPicPr>
          <p:cNvPr id="5" name="Content Placeholder 4">
            <a:extLst>
              <a:ext uri="{FF2B5EF4-FFF2-40B4-BE49-F238E27FC236}">
                <a16:creationId xmlns:a16="http://schemas.microsoft.com/office/drawing/2014/main" id="{4EF2A9CB-EFF5-6E59-F097-CD0274747B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483" y="2209800"/>
            <a:ext cx="4518324" cy="3388743"/>
          </a:xfrm>
        </p:spPr>
      </p:pic>
      <p:pic>
        <p:nvPicPr>
          <p:cNvPr id="7" name="Picture 6">
            <a:extLst>
              <a:ext uri="{FF2B5EF4-FFF2-40B4-BE49-F238E27FC236}">
                <a16:creationId xmlns:a16="http://schemas.microsoft.com/office/drawing/2014/main" id="{355EECA5-7324-A170-F789-0E9245F53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922" y="702156"/>
            <a:ext cx="6958641" cy="5218981"/>
          </a:xfrm>
          <a:prstGeom prst="rect">
            <a:avLst/>
          </a:prstGeom>
        </p:spPr>
      </p:pic>
    </p:spTree>
    <p:extLst>
      <p:ext uri="{BB962C8B-B14F-4D97-AF65-F5344CB8AC3E}">
        <p14:creationId xmlns:p14="http://schemas.microsoft.com/office/powerpoint/2010/main" val="24096243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35FB-038B-478A-901F-5CD6957575E4}"/>
              </a:ext>
            </a:extLst>
          </p:cNvPr>
          <p:cNvSpPr>
            <a:spLocks noGrp="1"/>
          </p:cNvSpPr>
          <p:nvPr>
            <p:ph type="title"/>
          </p:nvPr>
        </p:nvSpPr>
        <p:spPr/>
        <p:txBody>
          <a:bodyPr/>
          <a:lstStyle/>
          <a:p>
            <a:r>
              <a:rPr lang="en-US" dirty="0"/>
              <a:t>Three things to understand</a:t>
            </a:r>
          </a:p>
        </p:txBody>
      </p:sp>
      <p:sp>
        <p:nvSpPr>
          <p:cNvPr id="3" name="Content Placeholder 2">
            <a:extLst>
              <a:ext uri="{FF2B5EF4-FFF2-40B4-BE49-F238E27FC236}">
                <a16:creationId xmlns:a16="http://schemas.microsoft.com/office/drawing/2014/main" id="{209A3234-D817-4846-BDF3-F663030A6817}"/>
              </a:ext>
            </a:extLst>
          </p:cNvPr>
          <p:cNvSpPr>
            <a:spLocks noGrp="1"/>
          </p:cNvSpPr>
          <p:nvPr>
            <p:ph idx="1"/>
          </p:nvPr>
        </p:nvSpPr>
        <p:spPr>
          <a:xfrm>
            <a:off x="581192" y="2340864"/>
            <a:ext cx="11029615" cy="3814980"/>
          </a:xfrm>
        </p:spPr>
        <p:txBody>
          <a:bodyPr>
            <a:normAutofit fontScale="92500" lnSpcReduction="20000"/>
          </a:bodyPr>
          <a:lstStyle/>
          <a:p>
            <a:r>
              <a:rPr lang="en-US" sz="3200" b="1" u="sng" dirty="0"/>
              <a:t>1. Value of a soul</a:t>
            </a:r>
            <a:r>
              <a:rPr lang="en-US" sz="3200" b="1" dirty="0"/>
              <a:t> – Matthew 16:26</a:t>
            </a:r>
          </a:p>
          <a:p>
            <a:r>
              <a:rPr lang="en-US" sz="3300" b="0" i="0" u="none" strike="noStrike" baseline="0" dirty="0">
                <a:solidFill>
                  <a:schemeClr val="tx1"/>
                </a:solidFill>
                <a:latin typeface="Verdana" panose="020B0604030504040204" pitchFamily="34" charset="0"/>
              </a:rPr>
              <a:t>(Mat 16:26)  For what profit is it to a man if he gains the whole world, and loses his own soul? Or what will a man give in exchange for his soul?</a:t>
            </a:r>
            <a:endParaRPr lang="en-US" sz="3200" b="1" dirty="0"/>
          </a:p>
          <a:p>
            <a:r>
              <a:rPr lang="en-US" sz="3200" b="1" u="sng" dirty="0"/>
              <a:t>2. Length of eternity</a:t>
            </a:r>
          </a:p>
          <a:p>
            <a:endParaRPr lang="en-US" sz="2900" b="1" dirty="0"/>
          </a:p>
          <a:p>
            <a:r>
              <a:rPr lang="en-US" sz="2900" b="1" u="sng" dirty="0"/>
              <a:t>3. Meaning of hell</a:t>
            </a:r>
          </a:p>
        </p:txBody>
      </p:sp>
    </p:spTree>
    <p:extLst>
      <p:ext uri="{BB962C8B-B14F-4D97-AF65-F5344CB8AC3E}">
        <p14:creationId xmlns:p14="http://schemas.microsoft.com/office/powerpoint/2010/main" val="2077938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35FB-038B-478A-901F-5CD6957575E4}"/>
              </a:ext>
            </a:extLst>
          </p:cNvPr>
          <p:cNvSpPr>
            <a:spLocks noGrp="1"/>
          </p:cNvSpPr>
          <p:nvPr>
            <p:ph type="title"/>
          </p:nvPr>
        </p:nvSpPr>
        <p:spPr/>
        <p:txBody>
          <a:bodyPr/>
          <a:lstStyle/>
          <a:p>
            <a:r>
              <a:rPr lang="en-US" dirty="0"/>
              <a:t>Three powers to use</a:t>
            </a:r>
          </a:p>
        </p:txBody>
      </p:sp>
      <p:sp>
        <p:nvSpPr>
          <p:cNvPr id="3" name="Content Placeholder 2">
            <a:extLst>
              <a:ext uri="{FF2B5EF4-FFF2-40B4-BE49-F238E27FC236}">
                <a16:creationId xmlns:a16="http://schemas.microsoft.com/office/drawing/2014/main" id="{209A3234-D817-4846-BDF3-F663030A6817}"/>
              </a:ext>
            </a:extLst>
          </p:cNvPr>
          <p:cNvSpPr>
            <a:spLocks noGrp="1"/>
          </p:cNvSpPr>
          <p:nvPr>
            <p:ph idx="1"/>
          </p:nvPr>
        </p:nvSpPr>
        <p:spPr>
          <a:xfrm>
            <a:off x="581192" y="2340864"/>
            <a:ext cx="11029615" cy="3814980"/>
          </a:xfrm>
        </p:spPr>
        <p:txBody>
          <a:bodyPr>
            <a:normAutofit/>
          </a:bodyPr>
          <a:lstStyle/>
          <a:p>
            <a:r>
              <a:rPr lang="en-US" sz="3200" b="1" u="sng" dirty="0"/>
              <a:t>1. Heart </a:t>
            </a:r>
            <a:r>
              <a:rPr lang="en-US" sz="3200" b="1" dirty="0"/>
              <a:t>– love – Psalm 126:6 Go even weeping</a:t>
            </a:r>
          </a:p>
          <a:p>
            <a:endParaRPr lang="en-US" sz="3200" b="1" dirty="0"/>
          </a:p>
          <a:p>
            <a:r>
              <a:rPr lang="en-US" sz="3200" b="1" u="sng" dirty="0"/>
              <a:t>2. Head </a:t>
            </a:r>
            <a:r>
              <a:rPr lang="en-US" sz="3200" b="1" dirty="0"/>
              <a:t>– think, reason (not argue) – Isaiah 1:18</a:t>
            </a:r>
          </a:p>
          <a:p>
            <a:endParaRPr lang="en-US" sz="2900" b="1" dirty="0"/>
          </a:p>
          <a:p>
            <a:r>
              <a:rPr lang="en-US" sz="2900" b="1" u="sng" dirty="0"/>
              <a:t>3. Foot </a:t>
            </a:r>
            <a:r>
              <a:rPr lang="en-US" sz="2900" b="1" dirty="0"/>
              <a:t>– Go, Ask, Seek, Knock</a:t>
            </a:r>
          </a:p>
        </p:txBody>
      </p:sp>
    </p:spTree>
    <p:extLst>
      <p:ext uri="{BB962C8B-B14F-4D97-AF65-F5344CB8AC3E}">
        <p14:creationId xmlns:p14="http://schemas.microsoft.com/office/powerpoint/2010/main" val="14548293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35FB-038B-478A-901F-5CD6957575E4}"/>
              </a:ext>
            </a:extLst>
          </p:cNvPr>
          <p:cNvSpPr>
            <a:spLocks noGrp="1"/>
          </p:cNvSpPr>
          <p:nvPr>
            <p:ph type="title"/>
          </p:nvPr>
        </p:nvSpPr>
        <p:spPr/>
        <p:txBody>
          <a:bodyPr/>
          <a:lstStyle/>
          <a:p>
            <a:r>
              <a:rPr lang="en-US" dirty="0"/>
              <a:t>Three Motives to move us</a:t>
            </a:r>
          </a:p>
        </p:txBody>
      </p:sp>
      <p:sp>
        <p:nvSpPr>
          <p:cNvPr id="3" name="Content Placeholder 2">
            <a:extLst>
              <a:ext uri="{FF2B5EF4-FFF2-40B4-BE49-F238E27FC236}">
                <a16:creationId xmlns:a16="http://schemas.microsoft.com/office/drawing/2014/main" id="{209A3234-D817-4846-BDF3-F663030A6817}"/>
              </a:ext>
            </a:extLst>
          </p:cNvPr>
          <p:cNvSpPr>
            <a:spLocks noGrp="1"/>
          </p:cNvSpPr>
          <p:nvPr>
            <p:ph idx="1"/>
          </p:nvPr>
        </p:nvSpPr>
        <p:spPr>
          <a:xfrm>
            <a:off x="581192" y="2040835"/>
            <a:ext cx="11029615" cy="4373217"/>
          </a:xfrm>
        </p:spPr>
        <p:txBody>
          <a:bodyPr>
            <a:normAutofit/>
          </a:bodyPr>
          <a:lstStyle/>
          <a:p>
            <a:r>
              <a:rPr lang="en-US" sz="3200" b="1" u="sng" dirty="0"/>
              <a:t>1. Punishment of Hell</a:t>
            </a:r>
          </a:p>
          <a:p>
            <a:endParaRPr lang="en-US" sz="3200" b="1" u="sng" dirty="0"/>
          </a:p>
          <a:p>
            <a:r>
              <a:rPr lang="en-US" sz="3200" b="1" u="sng" dirty="0"/>
              <a:t>2. Hope of heaven</a:t>
            </a:r>
          </a:p>
          <a:p>
            <a:endParaRPr lang="en-US" sz="3200" b="1" u="sng" dirty="0"/>
          </a:p>
          <a:p>
            <a:r>
              <a:rPr lang="en-US" sz="3200" b="1" u="sng" dirty="0"/>
              <a:t>3. Love of God</a:t>
            </a:r>
          </a:p>
        </p:txBody>
      </p:sp>
    </p:spTree>
    <p:extLst>
      <p:ext uri="{BB962C8B-B14F-4D97-AF65-F5344CB8AC3E}">
        <p14:creationId xmlns:p14="http://schemas.microsoft.com/office/powerpoint/2010/main" val="23633762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35FB-038B-478A-901F-5CD6957575E4}"/>
              </a:ext>
            </a:extLst>
          </p:cNvPr>
          <p:cNvSpPr>
            <a:spLocks noGrp="1"/>
          </p:cNvSpPr>
          <p:nvPr>
            <p:ph type="title"/>
          </p:nvPr>
        </p:nvSpPr>
        <p:spPr/>
        <p:txBody>
          <a:bodyPr/>
          <a:lstStyle/>
          <a:p>
            <a:r>
              <a:rPr lang="en-US" dirty="0"/>
              <a:t>Three attitudes to have</a:t>
            </a:r>
          </a:p>
        </p:txBody>
      </p:sp>
      <p:sp>
        <p:nvSpPr>
          <p:cNvPr id="3" name="Content Placeholder 2">
            <a:extLst>
              <a:ext uri="{FF2B5EF4-FFF2-40B4-BE49-F238E27FC236}">
                <a16:creationId xmlns:a16="http://schemas.microsoft.com/office/drawing/2014/main" id="{209A3234-D817-4846-BDF3-F663030A6817}"/>
              </a:ext>
            </a:extLst>
          </p:cNvPr>
          <p:cNvSpPr>
            <a:spLocks noGrp="1"/>
          </p:cNvSpPr>
          <p:nvPr>
            <p:ph idx="1"/>
          </p:nvPr>
        </p:nvSpPr>
        <p:spPr>
          <a:xfrm>
            <a:off x="581192" y="2340864"/>
            <a:ext cx="11029615" cy="3814980"/>
          </a:xfrm>
        </p:spPr>
        <p:txBody>
          <a:bodyPr>
            <a:normAutofit/>
          </a:bodyPr>
          <a:lstStyle/>
          <a:p>
            <a:r>
              <a:rPr lang="en-US" sz="3200" b="1" u="sng" dirty="0"/>
              <a:t>1. Optimistic</a:t>
            </a:r>
          </a:p>
          <a:p>
            <a:pPr lvl="1"/>
            <a:r>
              <a:rPr lang="en-US" sz="2900" b="1" dirty="0"/>
              <a:t>NOT: You don’t want to study the Bible, do you?</a:t>
            </a:r>
          </a:p>
          <a:p>
            <a:r>
              <a:rPr lang="en-US" sz="3200" b="1" u="sng" dirty="0"/>
              <a:t>2. Golden Rule</a:t>
            </a:r>
          </a:p>
          <a:p>
            <a:pPr lvl="1"/>
            <a:r>
              <a:rPr lang="en-US" sz="2600" b="1" dirty="0"/>
              <a:t>IF you were lost, what you want someone to do for you?</a:t>
            </a:r>
          </a:p>
          <a:p>
            <a:r>
              <a:rPr lang="en-US" sz="2900" b="1" u="sng" dirty="0"/>
              <a:t>3. Meekness </a:t>
            </a:r>
            <a:r>
              <a:rPr lang="en-US" sz="2900" b="1" dirty="0"/>
              <a:t>– Gentle, kind</a:t>
            </a:r>
          </a:p>
        </p:txBody>
      </p:sp>
    </p:spTree>
    <p:extLst>
      <p:ext uri="{BB962C8B-B14F-4D97-AF65-F5344CB8AC3E}">
        <p14:creationId xmlns:p14="http://schemas.microsoft.com/office/powerpoint/2010/main" val="4985239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EBEC-13D8-F282-B2F6-57D6B58BB8DF}"/>
              </a:ext>
            </a:extLst>
          </p:cNvPr>
          <p:cNvSpPr>
            <a:spLocks noGrp="1"/>
          </p:cNvSpPr>
          <p:nvPr>
            <p:ph type="title"/>
          </p:nvPr>
        </p:nvSpPr>
        <p:spPr/>
        <p:txBody>
          <a:bodyPr/>
          <a:lstStyle/>
          <a:p>
            <a:r>
              <a:rPr lang="en-US" dirty="0"/>
              <a:t>The Preacher’s work</a:t>
            </a:r>
            <a:br>
              <a:rPr lang="en-US" dirty="0"/>
            </a:br>
            <a:r>
              <a:rPr lang="en-US" dirty="0"/>
              <a:t>Stop the Squirrels</a:t>
            </a:r>
          </a:p>
        </p:txBody>
      </p:sp>
      <p:pic>
        <p:nvPicPr>
          <p:cNvPr id="5" name="Content Placeholder 4">
            <a:extLst>
              <a:ext uri="{FF2B5EF4-FFF2-40B4-BE49-F238E27FC236}">
                <a16:creationId xmlns:a16="http://schemas.microsoft.com/office/drawing/2014/main" id="{B9751D85-6478-3131-7E58-8AAE929887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943" y="2209800"/>
            <a:ext cx="5296272" cy="3972204"/>
          </a:xfrm>
        </p:spPr>
      </p:pic>
      <p:pic>
        <p:nvPicPr>
          <p:cNvPr id="7" name="Picture 6">
            <a:extLst>
              <a:ext uri="{FF2B5EF4-FFF2-40B4-BE49-F238E27FC236}">
                <a16:creationId xmlns:a16="http://schemas.microsoft.com/office/drawing/2014/main" id="{FEC3C052-CAAA-0558-9770-06C7C6666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786" y="2209800"/>
            <a:ext cx="5296272" cy="3972204"/>
          </a:xfrm>
          <a:prstGeom prst="rect">
            <a:avLst/>
          </a:prstGeom>
        </p:spPr>
      </p:pic>
    </p:spTree>
    <p:extLst>
      <p:ext uri="{BB962C8B-B14F-4D97-AF65-F5344CB8AC3E}">
        <p14:creationId xmlns:p14="http://schemas.microsoft.com/office/powerpoint/2010/main" val="16052547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79DD-3415-EB85-60CA-738E4941E7EE}"/>
              </a:ext>
            </a:extLst>
          </p:cNvPr>
          <p:cNvSpPr>
            <a:spLocks noGrp="1"/>
          </p:cNvSpPr>
          <p:nvPr>
            <p:ph type="title"/>
          </p:nvPr>
        </p:nvSpPr>
        <p:spPr/>
        <p:txBody>
          <a:bodyPr/>
          <a:lstStyle/>
          <a:p>
            <a:r>
              <a:rPr lang="en-US" dirty="0"/>
              <a:t>The Preacher’s work</a:t>
            </a:r>
            <a:br>
              <a:rPr lang="en-US" dirty="0"/>
            </a:br>
            <a:r>
              <a:rPr lang="en-US" dirty="0"/>
              <a:t>Kill Fire Ants – attempt #3 to kill these mounds</a:t>
            </a:r>
          </a:p>
        </p:txBody>
      </p:sp>
      <p:pic>
        <p:nvPicPr>
          <p:cNvPr id="5" name="Content Placeholder 4">
            <a:extLst>
              <a:ext uri="{FF2B5EF4-FFF2-40B4-BE49-F238E27FC236}">
                <a16:creationId xmlns:a16="http://schemas.microsoft.com/office/drawing/2014/main" id="{E3842F1D-B3E7-A844-4352-C6C0A5285C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973097"/>
            <a:ext cx="3415716" cy="2561787"/>
          </a:xfrm>
        </p:spPr>
      </p:pic>
      <p:pic>
        <p:nvPicPr>
          <p:cNvPr id="7" name="Picture 6">
            <a:extLst>
              <a:ext uri="{FF2B5EF4-FFF2-40B4-BE49-F238E27FC236}">
                <a16:creationId xmlns:a16="http://schemas.microsoft.com/office/drawing/2014/main" id="{C7364709-20DF-2010-F474-475C8F261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555" y="4103656"/>
            <a:ext cx="3573604" cy="2680204"/>
          </a:xfrm>
          <a:prstGeom prst="rect">
            <a:avLst/>
          </a:prstGeom>
        </p:spPr>
      </p:pic>
      <p:pic>
        <p:nvPicPr>
          <p:cNvPr id="9" name="Picture 8">
            <a:extLst>
              <a:ext uri="{FF2B5EF4-FFF2-40B4-BE49-F238E27FC236}">
                <a16:creationId xmlns:a16="http://schemas.microsoft.com/office/drawing/2014/main" id="{31C6D93D-32ED-2872-D09B-EED6244C5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5159" y="1890876"/>
            <a:ext cx="5240306" cy="3930229"/>
          </a:xfrm>
          <a:prstGeom prst="rect">
            <a:avLst/>
          </a:prstGeom>
        </p:spPr>
      </p:pic>
    </p:spTree>
    <p:extLst>
      <p:ext uri="{BB962C8B-B14F-4D97-AF65-F5344CB8AC3E}">
        <p14:creationId xmlns:p14="http://schemas.microsoft.com/office/powerpoint/2010/main" val="2579219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Vision for A lost world</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sz="2400" b="1" dirty="0">
                <a:solidFill>
                  <a:schemeClr val="tx1"/>
                </a:solidFill>
              </a:rPr>
              <a:t>Luke 24:45-47</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close up of a logo&#10;&#10;Description automatically generated">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C8FE7-37AE-B3E9-26F2-09CD2EAF8AB9}"/>
              </a:ext>
            </a:extLst>
          </p:cNvPr>
          <p:cNvSpPr>
            <a:spLocks noGrp="1"/>
          </p:cNvSpPr>
          <p:nvPr>
            <p:ph type="title"/>
          </p:nvPr>
        </p:nvSpPr>
        <p:spPr/>
        <p:txBody>
          <a:bodyPr/>
          <a:lstStyle/>
          <a:p>
            <a:r>
              <a:rPr lang="en-US" dirty="0"/>
              <a:t>LUKE 24:45-47</a:t>
            </a:r>
          </a:p>
        </p:txBody>
      </p:sp>
      <p:sp>
        <p:nvSpPr>
          <p:cNvPr id="3" name="Content Placeholder 2">
            <a:extLst>
              <a:ext uri="{FF2B5EF4-FFF2-40B4-BE49-F238E27FC236}">
                <a16:creationId xmlns:a16="http://schemas.microsoft.com/office/drawing/2014/main" id="{EE17C8F6-B8A0-192A-4144-8D8AA6F8F4AC}"/>
              </a:ext>
            </a:extLst>
          </p:cNvPr>
          <p:cNvSpPr>
            <a:spLocks noGrp="1"/>
          </p:cNvSpPr>
          <p:nvPr>
            <p:ph idx="1"/>
          </p:nvPr>
        </p:nvSpPr>
        <p:spPr/>
        <p:txBody>
          <a:bodyPr>
            <a:normAutofit fontScale="92500"/>
          </a:bodyPr>
          <a:lstStyle/>
          <a:p>
            <a:pPr marR="0" algn="l" rtl="0"/>
            <a:r>
              <a:rPr lang="en-US" sz="2800" b="0" i="0" u="none" strike="noStrike" baseline="0" dirty="0">
                <a:solidFill>
                  <a:schemeClr val="tx1"/>
                </a:solidFill>
                <a:latin typeface="Verdana" panose="020B0604030504040204" pitchFamily="34" charset="0"/>
              </a:rPr>
              <a:t>(45)  And He opened their understanding, that they might comprehend the Scriptures.</a:t>
            </a:r>
          </a:p>
          <a:p>
            <a:pPr marR="0" algn="l" rtl="0"/>
            <a:r>
              <a:rPr lang="en-US" sz="2800" b="0" i="0" u="none" strike="noStrike" baseline="0" dirty="0">
                <a:solidFill>
                  <a:schemeClr val="tx1"/>
                </a:solidFill>
                <a:latin typeface="Verdana" panose="020B0604030504040204" pitchFamily="34" charset="0"/>
              </a:rPr>
              <a:t>(46)  Then He said to them, "Thus it is written, and thus it was necessary for the Christ to suffer and to rise from the dead the third day,</a:t>
            </a:r>
          </a:p>
          <a:p>
            <a:pPr marR="0" algn="l" rtl="0"/>
            <a:r>
              <a:rPr lang="en-US" sz="2800" b="0" i="0" u="none" strike="noStrike" baseline="0" dirty="0">
                <a:solidFill>
                  <a:schemeClr val="tx1"/>
                </a:solidFill>
                <a:latin typeface="Verdana" panose="020B0604030504040204" pitchFamily="34" charset="0"/>
              </a:rPr>
              <a:t>(47)  and that repentance and remission of sins should be preached in His name to all nations, beginning at Jerusalem.</a:t>
            </a:r>
          </a:p>
          <a:p>
            <a:endParaRPr lang="en-US" dirty="0"/>
          </a:p>
        </p:txBody>
      </p:sp>
    </p:spTree>
    <p:extLst>
      <p:ext uri="{BB962C8B-B14F-4D97-AF65-F5344CB8AC3E}">
        <p14:creationId xmlns:p14="http://schemas.microsoft.com/office/powerpoint/2010/main" val="38717201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AB8D-5AB7-4FC7-B3D9-F560D4D559A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CFC8DA0-3878-4C75-AAF1-74FBB0CEEC3D}"/>
              </a:ext>
            </a:extLst>
          </p:cNvPr>
          <p:cNvSpPr>
            <a:spLocks noGrp="1"/>
          </p:cNvSpPr>
          <p:nvPr>
            <p:ph idx="1"/>
          </p:nvPr>
        </p:nvSpPr>
        <p:spPr/>
        <p:txBody>
          <a:bodyPr>
            <a:normAutofit/>
          </a:bodyPr>
          <a:lstStyle/>
          <a:p>
            <a:r>
              <a:rPr lang="en-US" sz="2800" b="1" dirty="0"/>
              <a:t>We know about the Great Commission</a:t>
            </a:r>
          </a:p>
          <a:p>
            <a:r>
              <a:rPr lang="en-US" sz="2800" b="1" dirty="0"/>
              <a:t>The Apostles were commanded to go into all the world and preach the gospel.</a:t>
            </a:r>
          </a:p>
          <a:p>
            <a:r>
              <a:rPr lang="en-US" sz="2800" b="1" dirty="0"/>
              <a:t>Then they were to teach the converts to do the same.</a:t>
            </a:r>
          </a:p>
          <a:p>
            <a:r>
              <a:rPr lang="en-US" sz="2800" b="1" dirty="0"/>
              <a:t>This is a </a:t>
            </a:r>
            <a:r>
              <a:rPr lang="en-US" sz="2800" b="1" u="sng" dirty="0"/>
              <a:t>perpetual command</a:t>
            </a:r>
            <a:r>
              <a:rPr lang="en-US" sz="2800" b="1" dirty="0"/>
              <a:t> – passed on to us in 2024.</a:t>
            </a:r>
          </a:p>
          <a:p>
            <a:r>
              <a:rPr lang="en-US" sz="2800" b="1" dirty="0"/>
              <a:t>What is our response to this command from Christ?</a:t>
            </a:r>
          </a:p>
        </p:txBody>
      </p:sp>
    </p:spTree>
    <p:extLst>
      <p:ext uri="{BB962C8B-B14F-4D97-AF65-F5344CB8AC3E}">
        <p14:creationId xmlns:p14="http://schemas.microsoft.com/office/powerpoint/2010/main" val="6738188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35FB-038B-478A-901F-5CD6957575E4}"/>
              </a:ext>
            </a:extLst>
          </p:cNvPr>
          <p:cNvSpPr>
            <a:spLocks noGrp="1"/>
          </p:cNvSpPr>
          <p:nvPr>
            <p:ph type="title"/>
          </p:nvPr>
        </p:nvSpPr>
        <p:spPr/>
        <p:txBody>
          <a:bodyPr/>
          <a:lstStyle/>
          <a:p>
            <a:r>
              <a:rPr lang="en-US" dirty="0"/>
              <a:t>Three facts to know</a:t>
            </a:r>
          </a:p>
        </p:txBody>
      </p:sp>
      <p:sp>
        <p:nvSpPr>
          <p:cNvPr id="3" name="Content Placeholder 2">
            <a:extLst>
              <a:ext uri="{FF2B5EF4-FFF2-40B4-BE49-F238E27FC236}">
                <a16:creationId xmlns:a16="http://schemas.microsoft.com/office/drawing/2014/main" id="{209A3234-D817-4846-BDF3-F663030A6817}"/>
              </a:ext>
            </a:extLst>
          </p:cNvPr>
          <p:cNvSpPr>
            <a:spLocks noGrp="1"/>
          </p:cNvSpPr>
          <p:nvPr>
            <p:ph idx="1"/>
          </p:nvPr>
        </p:nvSpPr>
        <p:spPr/>
        <p:txBody>
          <a:bodyPr>
            <a:normAutofit/>
          </a:bodyPr>
          <a:lstStyle/>
          <a:p>
            <a:r>
              <a:rPr lang="en-US" sz="3200" b="1" u="sng" dirty="0"/>
              <a:t>1. All not baptized are lost!</a:t>
            </a:r>
          </a:p>
          <a:p>
            <a:r>
              <a:rPr lang="en-US" sz="3200" b="1" dirty="0"/>
              <a:t>Mark 16:16 – believe + baptism = salvation</a:t>
            </a:r>
          </a:p>
          <a:p>
            <a:r>
              <a:rPr lang="en-US" sz="3200" b="1" dirty="0"/>
              <a:t>Acts 22:16 – baptism washes away sins</a:t>
            </a:r>
          </a:p>
          <a:p>
            <a:r>
              <a:rPr lang="en-US" sz="3200" b="1" dirty="0"/>
              <a:t>1 Peter 3:21 – baptism saves us</a:t>
            </a:r>
          </a:p>
        </p:txBody>
      </p:sp>
    </p:spTree>
    <p:extLst>
      <p:ext uri="{BB962C8B-B14F-4D97-AF65-F5344CB8AC3E}">
        <p14:creationId xmlns:p14="http://schemas.microsoft.com/office/powerpoint/2010/main" val="4487334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35FB-038B-478A-901F-5CD6957575E4}"/>
              </a:ext>
            </a:extLst>
          </p:cNvPr>
          <p:cNvSpPr>
            <a:spLocks noGrp="1"/>
          </p:cNvSpPr>
          <p:nvPr>
            <p:ph type="title"/>
          </p:nvPr>
        </p:nvSpPr>
        <p:spPr/>
        <p:txBody>
          <a:bodyPr/>
          <a:lstStyle/>
          <a:p>
            <a:r>
              <a:rPr lang="en-US" dirty="0"/>
              <a:t>Three facts to know</a:t>
            </a:r>
          </a:p>
        </p:txBody>
      </p:sp>
      <p:sp>
        <p:nvSpPr>
          <p:cNvPr id="3" name="Content Placeholder 2">
            <a:extLst>
              <a:ext uri="{FF2B5EF4-FFF2-40B4-BE49-F238E27FC236}">
                <a16:creationId xmlns:a16="http://schemas.microsoft.com/office/drawing/2014/main" id="{209A3234-D817-4846-BDF3-F663030A6817}"/>
              </a:ext>
            </a:extLst>
          </p:cNvPr>
          <p:cNvSpPr>
            <a:spLocks noGrp="1"/>
          </p:cNvSpPr>
          <p:nvPr>
            <p:ph idx="1"/>
          </p:nvPr>
        </p:nvSpPr>
        <p:spPr/>
        <p:txBody>
          <a:bodyPr>
            <a:normAutofit/>
          </a:bodyPr>
          <a:lstStyle/>
          <a:p>
            <a:r>
              <a:rPr lang="en-US" sz="3200" b="1" dirty="0"/>
              <a:t>1. All not baptized are lost!</a:t>
            </a:r>
          </a:p>
          <a:p>
            <a:r>
              <a:rPr lang="en-US" sz="3200" b="1" u="sng" dirty="0"/>
              <a:t>2. The Gospel is the only power to save.</a:t>
            </a:r>
          </a:p>
          <a:p>
            <a:r>
              <a:rPr lang="en-US" sz="3200" b="1" dirty="0"/>
              <a:t>(Romans 1:16)  For I am not ashamed of the gospel of Christ, for it is the power of God to salvation for everyone who believes, for the Jew first and also for the Greek.</a:t>
            </a:r>
          </a:p>
          <a:p>
            <a:endParaRPr lang="en-US" sz="2900" b="1" dirty="0"/>
          </a:p>
        </p:txBody>
      </p:sp>
    </p:spTree>
    <p:extLst>
      <p:ext uri="{BB962C8B-B14F-4D97-AF65-F5344CB8AC3E}">
        <p14:creationId xmlns:p14="http://schemas.microsoft.com/office/powerpoint/2010/main" val="997259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35FB-038B-478A-901F-5CD6957575E4}"/>
              </a:ext>
            </a:extLst>
          </p:cNvPr>
          <p:cNvSpPr>
            <a:spLocks noGrp="1"/>
          </p:cNvSpPr>
          <p:nvPr>
            <p:ph type="title"/>
          </p:nvPr>
        </p:nvSpPr>
        <p:spPr/>
        <p:txBody>
          <a:bodyPr/>
          <a:lstStyle/>
          <a:p>
            <a:r>
              <a:rPr lang="en-US" dirty="0"/>
              <a:t>Three facts to know</a:t>
            </a:r>
          </a:p>
        </p:txBody>
      </p:sp>
      <p:sp>
        <p:nvSpPr>
          <p:cNvPr id="3" name="Content Placeholder 2">
            <a:extLst>
              <a:ext uri="{FF2B5EF4-FFF2-40B4-BE49-F238E27FC236}">
                <a16:creationId xmlns:a16="http://schemas.microsoft.com/office/drawing/2014/main" id="{209A3234-D817-4846-BDF3-F663030A6817}"/>
              </a:ext>
            </a:extLst>
          </p:cNvPr>
          <p:cNvSpPr>
            <a:spLocks noGrp="1"/>
          </p:cNvSpPr>
          <p:nvPr>
            <p:ph idx="1"/>
          </p:nvPr>
        </p:nvSpPr>
        <p:spPr>
          <a:xfrm>
            <a:off x="581192" y="2001078"/>
            <a:ext cx="11029615" cy="4426226"/>
          </a:xfrm>
        </p:spPr>
        <p:txBody>
          <a:bodyPr>
            <a:normAutofit/>
          </a:bodyPr>
          <a:lstStyle/>
          <a:p>
            <a:r>
              <a:rPr lang="en-US" sz="3200" b="1" dirty="0"/>
              <a:t>1. All not baptized are lost!</a:t>
            </a:r>
          </a:p>
          <a:p>
            <a:r>
              <a:rPr lang="en-US" sz="3200" b="1" dirty="0"/>
              <a:t>2. The Gospel is the only power to save.</a:t>
            </a:r>
          </a:p>
          <a:p>
            <a:r>
              <a:rPr lang="en-US" sz="3200" b="1" u="sng" dirty="0"/>
              <a:t>3. Christians are God’s only messengers.</a:t>
            </a:r>
          </a:p>
          <a:p>
            <a:r>
              <a:rPr lang="en-US" sz="3200" b="1" dirty="0"/>
              <a:t>(Romans 10:14)  How then shall they call on Him in whom they have not believed? And how shall they believe in Him of whom they have not heard? And how shall they hear without a preacher?</a:t>
            </a:r>
          </a:p>
        </p:txBody>
      </p:sp>
    </p:spTree>
    <p:extLst>
      <p:ext uri="{BB962C8B-B14F-4D97-AF65-F5344CB8AC3E}">
        <p14:creationId xmlns:p14="http://schemas.microsoft.com/office/powerpoint/2010/main" val="25438349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OUR.pptx" id="{C8B94E25-33BD-45D5-BF09-DFDE6F66F827}" vid="{3906A810-667D-48F7-952C-A904CEA9ED63}"/>
    </a:ext>
  </a:extLst>
</a:theme>
</file>

<file path=docProps/app.xml><?xml version="1.0" encoding="utf-8"?>
<Properties xmlns="http://schemas.openxmlformats.org/officeDocument/2006/extended-properties" xmlns:vt="http://schemas.openxmlformats.org/officeDocument/2006/docPropsVTypes">
  <Template>{BD363A8C-BAFD-453B-AFE4-63755DB3128F}tf33552983</Template>
  <TotalTime>0</TotalTime>
  <Words>503</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Franklin Gothic Book</vt:lpstr>
      <vt:lpstr>Franklin Gothic Demi</vt:lpstr>
      <vt:lpstr>Verdana</vt:lpstr>
      <vt:lpstr>Wingdings 2</vt:lpstr>
      <vt:lpstr>DividendVTI</vt:lpstr>
      <vt:lpstr>The Preacher’s work Stop the Squirrels</vt:lpstr>
      <vt:lpstr>The Preacher’s work Stop the Squirrels</vt:lpstr>
      <vt:lpstr>The Preacher’s work Kill Fire Ants – attempt #3 to kill these mounds</vt:lpstr>
      <vt:lpstr>Vision for A lost world</vt:lpstr>
      <vt:lpstr>LUKE 24:45-47</vt:lpstr>
      <vt:lpstr>introduction</vt:lpstr>
      <vt:lpstr>Three facts to know</vt:lpstr>
      <vt:lpstr>Three facts to know</vt:lpstr>
      <vt:lpstr>Three facts to know</vt:lpstr>
      <vt:lpstr>Three things to understand</vt:lpstr>
      <vt:lpstr>Three powers to use</vt:lpstr>
      <vt:lpstr>Three Motives to move us</vt:lpstr>
      <vt:lpstr>Three attitudes to have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2020-02-05T16:41:24Z</dcterms:created>
  <dcterms:modified xsi:type="dcterms:W3CDTF">2024-10-30T00:47:30Z</dcterms:modified>
</cp:coreProperties>
</file>