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sldIdLst>
    <p:sldId id="257"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2/5/2020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2/5/2020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2/5/2020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2/5/2020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2/5/2020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2/5/2020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2/5/2020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Vision for the lost world</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sz="2400" b="1" dirty="0">
                <a:solidFill>
                  <a:schemeClr val="tx1"/>
                </a:solidFill>
              </a:rPr>
              <a:t>Luke 24:45-47</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logo&#10;&#10;Description automatically generated">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AB8D-5AB7-4FC7-B3D9-F560D4D559A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CFC8DA0-3878-4C75-AAF1-74FBB0CEEC3D}"/>
              </a:ext>
            </a:extLst>
          </p:cNvPr>
          <p:cNvSpPr>
            <a:spLocks noGrp="1"/>
          </p:cNvSpPr>
          <p:nvPr>
            <p:ph idx="1"/>
          </p:nvPr>
        </p:nvSpPr>
        <p:spPr/>
        <p:txBody>
          <a:bodyPr>
            <a:normAutofit/>
          </a:bodyPr>
          <a:lstStyle/>
          <a:p>
            <a:r>
              <a:rPr lang="en-US" sz="2800" b="1" dirty="0"/>
              <a:t>We know about the Great Commission</a:t>
            </a:r>
          </a:p>
          <a:p>
            <a:r>
              <a:rPr lang="en-US" sz="2800" b="1" dirty="0"/>
              <a:t>The Apostles were commanded to go into all the world and preach the gospel.</a:t>
            </a:r>
          </a:p>
          <a:p>
            <a:r>
              <a:rPr lang="en-US" sz="2800" b="1" dirty="0"/>
              <a:t>Then they were teach the converts to do the same.</a:t>
            </a:r>
          </a:p>
          <a:p>
            <a:r>
              <a:rPr lang="en-US" sz="2800" b="1" dirty="0"/>
              <a:t>This is a perpetual command – passed on to us in 2020.</a:t>
            </a:r>
          </a:p>
          <a:p>
            <a:r>
              <a:rPr lang="en-US" sz="2800" b="1" dirty="0"/>
              <a:t>What is our response to this command from Christ?</a:t>
            </a:r>
          </a:p>
        </p:txBody>
      </p:sp>
    </p:spTree>
    <p:extLst>
      <p:ext uri="{BB962C8B-B14F-4D97-AF65-F5344CB8AC3E}">
        <p14:creationId xmlns:p14="http://schemas.microsoft.com/office/powerpoint/2010/main" val="67381880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35FB-038B-478A-901F-5CD6957575E4}"/>
              </a:ext>
            </a:extLst>
          </p:cNvPr>
          <p:cNvSpPr>
            <a:spLocks noGrp="1"/>
          </p:cNvSpPr>
          <p:nvPr>
            <p:ph type="title"/>
          </p:nvPr>
        </p:nvSpPr>
        <p:spPr/>
        <p:txBody>
          <a:bodyPr/>
          <a:lstStyle/>
          <a:p>
            <a:r>
              <a:rPr lang="en-US" dirty="0"/>
              <a:t>Three facts to know</a:t>
            </a:r>
          </a:p>
        </p:txBody>
      </p:sp>
      <p:sp>
        <p:nvSpPr>
          <p:cNvPr id="3" name="Content Placeholder 2">
            <a:extLst>
              <a:ext uri="{FF2B5EF4-FFF2-40B4-BE49-F238E27FC236}">
                <a16:creationId xmlns:a16="http://schemas.microsoft.com/office/drawing/2014/main" id="{209A3234-D817-4846-BDF3-F663030A6817}"/>
              </a:ext>
            </a:extLst>
          </p:cNvPr>
          <p:cNvSpPr>
            <a:spLocks noGrp="1"/>
          </p:cNvSpPr>
          <p:nvPr>
            <p:ph idx="1"/>
          </p:nvPr>
        </p:nvSpPr>
        <p:spPr/>
        <p:txBody>
          <a:bodyPr>
            <a:normAutofit/>
          </a:bodyPr>
          <a:lstStyle/>
          <a:p>
            <a:r>
              <a:rPr lang="en-US" sz="3200" b="1" u="sng" dirty="0"/>
              <a:t>1. All not baptized are lost!</a:t>
            </a:r>
          </a:p>
          <a:p>
            <a:r>
              <a:rPr lang="en-US" sz="3200" b="1" dirty="0"/>
              <a:t>Mark 16:16 – believe + baptism = salvation</a:t>
            </a:r>
          </a:p>
          <a:p>
            <a:r>
              <a:rPr lang="en-US" sz="3200" b="1" dirty="0"/>
              <a:t>Acts 22:16 – baptism washes away sins</a:t>
            </a:r>
          </a:p>
          <a:p>
            <a:r>
              <a:rPr lang="en-US" sz="3200" b="1" dirty="0"/>
              <a:t>1 Peter 3:21 – baptism saves us</a:t>
            </a:r>
          </a:p>
        </p:txBody>
      </p:sp>
    </p:spTree>
    <p:extLst>
      <p:ext uri="{BB962C8B-B14F-4D97-AF65-F5344CB8AC3E}">
        <p14:creationId xmlns:p14="http://schemas.microsoft.com/office/powerpoint/2010/main" val="44873341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35FB-038B-478A-901F-5CD6957575E4}"/>
              </a:ext>
            </a:extLst>
          </p:cNvPr>
          <p:cNvSpPr>
            <a:spLocks noGrp="1"/>
          </p:cNvSpPr>
          <p:nvPr>
            <p:ph type="title"/>
          </p:nvPr>
        </p:nvSpPr>
        <p:spPr/>
        <p:txBody>
          <a:bodyPr/>
          <a:lstStyle/>
          <a:p>
            <a:r>
              <a:rPr lang="en-US" dirty="0"/>
              <a:t>Three facts to know</a:t>
            </a:r>
          </a:p>
        </p:txBody>
      </p:sp>
      <p:sp>
        <p:nvSpPr>
          <p:cNvPr id="3" name="Content Placeholder 2">
            <a:extLst>
              <a:ext uri="{FF2B5EF4-FFF2-40B4-BE49-F238E27FC236}">
                <a16:creationId xmlns:a16="http://schemas.microsoft.com/office/drawing/2014/main" id="{209A3234-D817-4846-BDF3-F663030A6817}"/>
              </a:ext>
            </a:extLst>
          </p:cNvPr>
          <p:cNvSpPr>
            <a:spLocks noGrp="1"/>
          </p:cNvSpPr>
          <p:nvPr>
            <p:ph idx="1"/>
          </p:nvPr>
        </p:nvSpPr>
        <p:spPr/>
        <p:txBody>
          <a:bodyPr>
            <a:normAutofit/>
          </a:bodyPr>
          <a:lstStyle/>
          <a:p>
            <a:r>
              <a:rPr lang="en-US" sz="3200" b="1" dirty="0"/>
              <a:t>1. All not baptized are lost!</a:t>
            </a:r>
          </a:p>
          <a:p>
            <a:r>
              <a:rPr lang="en-US" sz="3200" b="1" u="sng" dirty="0"/>
              <a:t>2. The Gospel is the only power to save.</a:t>
            </a:r>
          </a:p>
          <a:p>
            <a:r>
              <a:rPr lang="en-US" sz="3200" b="1" dirty="0"/>
              <a:t>(Romans 1:16)  For I am not ashamed of the gospel of Christ, for it is the power of God to salvation for everyone who believes, for the Jew first and also for the Greek.</a:t>
            </a:r>
          </a:p>
          <a:p>
            <a:endParaRPr lang="en-US" sz="2900" b="1" dirty="0"/>
          </a:p>
        </p:txBody>
      </p:sp>
    </p:spTree>
    <p:extLst>
      <p:ext uri="{BB962C8B-B14F-4D97-AF65-F5344CB8AC3E}">
        <p14:creationId xmlns:p14="http://schemas.microsoft.com/office/powerpoint/2010/main" val="9972598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35FB-038B-478A-901F-5CD6957575E4}"/>
              </a:ext>
            </a:extLst>
          </p:cNvPr>
          <p:cNvSpPr>
            <a:spLocks noGrp="1"/>
          </p:cNvSpPr>
          <p:nvPr>
            <p:ph type="title"/>
          </p:nvPr>
        </p:nvSpPr>
        <p:spPr/>
        <p:txBody>
          <a:bodyPr/>
          <a:lstStyle/>
          <a:p>
            <a:r>
              <a:rPr lang="en-US" dirty="0"/>
              <a:t>Three facts to know</a:t>
            </a:r>
          </a:p>
        </p:txBody>
      </p:sp>
      <p:sp>
        <p:nvSpPr>
          <p:cNvPr id="3" name="Content Placeholder 2">
            <a:extLst>
              <a:ext uri="{FF2B5EF4-FFF2-40B4-BE49-F238E27FC236}">
                <a16:creationId xmlns:a16="http://schemas.microsoft.com/office/drawing/2014/main" id="{209A3234-D817-4846-BDF3-F663030A6817}"/>
              </a:ext>
            </a:extLst>
          </p:cNvPr>
          <p:cNvSpPr>
            <a:spLocks noGrp="1"/>
          </p:cNvSpPr>
          <p:nvPr>
            <p:ph idx="1"/>
          </p:nvPr>
        </p:nvSpPr>
        <p:spPr>
          <a:xfrm>
            <a:off x="581192" y="2001078"/>
            <a:ext cx="11029615" cy="4426226"/>
          </a:xfrm>
        </p:spPr>
        <p:txBody>
          <a:bodyPr>
            <a:normAutofit/>
          </a:bodyPr>
          <a:lstStyle/>
          <a:p>
            <a:r>
              <a:rPr lang="en-US" sz="3200" b="1" dirty="0"/>
              <a:t>1. All not baptized are lost!</a:t>
            </a:r>
          </a:p>
          <a:p>
            <a:r>
              <a:rPr lang="en-US" sz="3200" b="1" dirty="0"/>
              <a:t>2. The Gospel is the only power to save.</a:t>
            </a:r>
          </a:p>
          <a:p>
            <a:r>
              <a:rPr lang="en-US" sz="3200" b="1" u="sng" dirty="0"/>
              <a:t>3. Christians are God’s only messengers.</a:t>
            </a:r>
          </a:p>
          <a:p>
            <a:r>
              <a:rPr lang="en-US" sz="3200" b="1" dirty="0"/>
              <a:t>(Romans 10:14)  How then shall they call on Him in whom they have not believed? And how shall they believe in Him of whom they have not heard? And how shall they hear without a preacher?</a:t>
            </a:r>
          </a:p>
        </p:txBody>
      </p:sp>
    </p:spTree>
    <p:extLst>
      <p:ext uri="{BB962C8B-B14F-4D97-AF65-F5344CB8AC3E}">
        <p14:creationId xmlns:p14="http://schemas.microsoft.com/office/powerpoint/2010/main" val="254383497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35FB-038B-478A-901F-5CD6957575E4}"/>
              </a:ext>
            </a:extLst>
          </p:cNvPr>
          <p:cNvSpPr>
            <a:spLocks noGrp="1"/>
          </p:cNvSpPr>
          <p:nvPr>
            <p:ph type="title"/>
          </p:nvPr>
        </p:nvSpPr>
        <p:spPr/>
        <p:txBody>
          <a:bodyPr/>
          <a:lstStyle/>
          <a:p>
            <a:r>
              <a:rPr lang="en-US" dirty="0"/>
              <a:t>Three things to understand</a:t>
            </a:r>
          </a:p>
        </p:txBody>
      </p:sp>
      <p:sp>
        <p:nvSpPr>
          <p:cNvPr id="3" name="Content Placeholder 2">
            <a:extLst>
              <a:ext uri="{FF2B5EF4-FFF2-40B4-BE49-F238E27FC236}">
                <a16:creationId xmlns:a16="http://schemas.microsoft.com/office/drawing/2014/main" id="{209A3234-D817-4846-BDF3-F663030A6817}"/>
              </a:ext>
            </a:extLst>
          </p:cNvPr>
          <p:cNvSpPr>
            <a:spLocks noGrp="1"/>
          </p:cNvSpPr>
          <p:nvPr>
            <p:ph idx="1"/>
          </p:nvPr>
        </p:nvSpPr>
        <p:spPr>
          <a:xfrm>
            <a:off x="581192" y="2340864"/>
            <a:ext cx="11029615" cy="3814980"/>
          </a:xfrm>
        </p:spPr>
        <p:txBody>
          <a:bodyPr>
            <a:normAutofit/>
          </a:bodyPr>
          <a:lstStyle/>
          <a:p>
            <a:r>
              <a:rPr lang="en-US" sz="3200" b="1" u="sng" dirty="0"/>
              <a:t>1. Value of a soul</a:t>
            </a:r>
            <a:r>
              <a:rPr lang="en-US" sz="3200" b="1" dirty="0"/>
              <a:t> – Matthew 16:26</a:t>
            </a:r>
          </a:p>
          <a:p>
            <a:endParaRPr lang="en-US" sz="3200" b="1" dirty="0"/>
          </a:p>
          <a:p>
            <a:r>
              <a:rPr lang="en-US" sz="3200" b="1" u="sng" dirty="0"/>
              <a:t>2. Length of eternity</a:t>
            </a:r>
          </a:p>
          <a:p>
            <a:endParaRPr lang="en-US" sz="2900" b="1" dirty="0"/>
          </a:p>
          <a:p>
            <a:r>
              <a:rPr lang="en-US" sz="2900" b="1" u="sng" dirty="0"/>
              <a:t>3. Meaning of hell</a:t>
            </a:r>
          </a:p>
        </p:txBody>
      </p:sp>
    </p:spTree>
    <p:extLst>
      <p:ext uri="{BB962C8B-B14F-4D97-AF65-F5344CB8AC3E}">
        <p14:creationId xmlns:p14="http://schemas.microsoft.com/office/powerpoint/2010/main" val="207793870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35FB-038B-478A-901F-5CD6957575E4}"/>
              </a:ext>
            </a:extLst>
          </p:cNvPr>
          <p:cNvSpPr>
            <a:spLocks noGrp="1"/>
          </p:cNvSpPr>
          <p:nvPr>
            <p:ph type="title"/>
          </p:nvPr>
        </p:nvSpPr>
        <p:spPr/>
        <p:txBody>
          <a:bodyPr/>
          <a:lstStyle/>
          <a:p>
            <a:r>
              <a:rPr lang="en-US" dirty="0"/>
              <a:t>Three powers to use</a:t>
            </a:r>
          </a:p>
        </p:txBody>
      </p:sp>
      <p:sp>
        <p:nvSpPr>
          <p:cNvPr id="3" name="Content Placeholder 2">
            <a:extLst>
              <a:ext uri="{FF2B5EF4-FFF2-40B4-BE49-F238E27FC236}">
                <a16:creationId xmlns:a16="http://schemas.microsoft.com/office/drawing/2014/main" id="{209A3234-D817-4846-BDF3-F663030A6817}"/>
              </a:ext>
            </a:extLst>
          </p:cNvPr>
          <p:cNvSpPr>
            <a:spLocks noGrp="1"/>
          </p:cNvSpPr>
          <p:nvPr>
            <p:ph idx="1"/>
          </p:nvPr>
        </p:nvSpPr>
        <p:spPr>
          <a:xfrm>
            <a:off x="581192" y="2340864"/>
            <a:ext cx="11029615" cy="3814980"/>
          </a:xfrm>
        </p:spPr>
        <p:txBody>
          <a:bodyPr>
            <a:normAutofit/>
          </a:bodyPr>
          <a:lstStyle/>
          <a:p>
            <a:r>
              <a:rPr lang="en-US" sz="3200" b="1" u="sng" dirty="0"/>
              <a:t>1. Heart </a:t>
            </a:r>
            <a:r>
              <a:rPr lang="en-US" sz="3200" b="1" dirty="0"/>
              <a:t>– love – Psalm 126:6 Go even weeping</a:t>
            </a:r>
          </a:p>
          <a:p>
            <a:endParaRPr lang="en-US" sz="3200" b="1" dirty="0"/>
          </a:p>
          <a:p>
            <a:r>
              <a:rPr lang="en-US" sz="3200" b="1" u="sng" dirty="0"/>
              <a:t>2. Head </a:t>
            </a:r>
            <a:r>
              <a:rPr lang="en-US" sz="3200" b="1" dirty="0"/>
              <a:t>– think, reason (not argue) – Isaiah 1:18</a:t>
            </a:r>
          </a:p>
          <a:p>
            <a:endParaRPr lang="en-US" sz="2900" b="1" dirty="0"/>
          </a:p>
          <a:p>
            <a:r>
              <a:rPr lang="en-US" sz="2900" b="1" u="sng" dirty="0"/>
              <a:t>3. Foot </a:t>
            </a:r>
            <a:r>
              <a:rPr lang="en-US" sz="2900" b="1" dirty="0"/>
              <a:t>– Go, Ask, Seek, Knock</a:t>
            </a:r>
          </a:p>
        </p:txBody>
      </p:sp>
    </p:spTree>
    <p:extLst>
      <p:ext uri="{BB962C8B-B14F-4D97-AF65-F5344CB8AC3E}">
        <p14:creationId xmlns:p14="http://schemas.microsoft.com/office/powerpoint/2010/main" val="145482937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35FB-038B-478A-901F-5CD6957575E4}"/>
              </a:ext>
            </a:extLst>
          </p:cNvPr>
          <p:cNvSpPr>
            <a:spLocks noGrp="1"/>
          </p:cNvSpPr>
          <p:nvPr>
            <p:ph type="title"/>
          </p:nvPr>
        </p:nvSpPr>
        <p:spPr/>
        <p:txBody>
          <a:bodyPr/>
          <a:lstStyle/>
          <a:p>
            <a:r>
              <a:rPr lang="en-US" dirty="0"/>
              <a:t>Three Motives to move us</a:t>
            </a:r>
          </a:p>
        </p:txBody>
      </p:sp>
      <p:sp>
        <p:nvSpPr>
          <p:cNvPr id="3" name="Content Placeholder 2">
            <a:extLst>
              <a:ext uri="{FF2B5EF4-FFF2-40B4-BE49-F238E27FC236}">
                <a16:creationId xmlns:a16="http://schemas.microsoft.com/office/drawing/2014/main" id="{209A3234-D817-4846-BDF3-F663030A6817}"/>
              </a:ext>
            </a:extLst>
          </p:cNvPr>
          <p:cNvSpPr>
            <a:spLocks noGrp="1"/>
          </p:cNvSpPr>
          <p:nvPr>
            <p:ph idx="1"/>
          </p:nvPr>
        </p:nvSpPr>
        <p:spPr>
          <a:xfrm>
            <a:off x="581192" y="2040835"/>
            <a:ext cx="11029615" cy="4373217"/>
          </a:xfrm>
        </p:spPr>
        <p:txBody>
          <a:bodyPr>
            <a:normAutofit/>
          </a:bodyPr>
          <a:lstStyle/>
          <a:p>
            <a:r>
              <a:rPr lang="en-US" sz="3200" b="1" u="sng" dirty="0"/>
              <a:t>1. Punishment</a:t>
            </a:r>
          </a:p>
          <a:p>
            <a:endParaRPr lang="en-US" sz="3200" b="1" u="sng" dirty="0"/>
          </a:p>
          <a:p>
            <a:r>
              <a:rPr lang="en-US" sz="3200" b="1" u="sng" dirty="0"/>
              <a:t>2. Hope of heaven</a:t>
            </a:r>
          </a:p>
          <a:p>
            <a:endParaRPr lang="en-US" sz="3200" b="1" u="sng" dirty="0"/>
          </a:p>
          <a:p>
            <a:r>
              <a:rPr lang="en-US" sz="3200" b="1" u="sng" dirty="0"/>
              <a:t>3. Love of God</a:t>
            </a:r>
          </a:p>
        </p:txBody>
      </p:sp>
    </p:spTree>
    <p:extLst>
      <p:ext uri="{BB962C8B-B14F-4D97-AF65-F5344CB8AC3E}">
        <p14:creationId xmlns:p14="http://schemas.microsoft.com/office/powerpoint/2010/main" val="236337623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35FB-038B-478A-901F-5CD6957575E4}"/>
              </a:ext>
            </a:extLst>
          </p:cNvPr>
          <p:cNvSpPr>
            <a:spLocks noGrp="1"/>
          </p:cNvSpPr>
          <p:nvPr>
            <p:ph type="title"/>
          </p:nvPr>
        </p:nvSpPr>
        <p:spPr/>
        <p:txBody>
          <a:bodyPr/>
          <a:lstStyle/>
          <a:p>
            <a:r>
              <a:rPr lang="en-US" dirty="0"/>
              <a:t>Three attitudes to have</a:t>
            </a:r>
          </a:p>
        </p:txBody>
      </p:sp>
      <p:sp>
        <p:nvSpPr>
          <p:cNvPr id="3" name="Content Placeholder 2">
            <a:extLst>
              <a:ext uri="{FF2B5EF4-FFF2-40B4-BE49-F238E27FC236}">
                <a16:creationId xmlns:a16="http://schemas.microsoft.com/office/drawing/2014/main" id="{209A3234-D817-4846-BDF3-F663030A6817}"/>
              </a:ext>
            </a:extLst>
          </p:cNvPr>
          <p:cNvSpPr>
            <a:spLocks noGrp="1"/>
          </p:cNvSpPr>
          <p:nvPr>
            <p:ph idx="1"/>
          </p:nvPr>
        </p:nvSpPr>
        <p:spPr>
          <a:xfrm>
            <a:off x="581192" y="2340864"/>
            <a:ext cx="11029615" cy="3814980"/>
          </a:xfrm>
        </p:spPr>
        <p:txBody>
          <a:bodyPr>
            <a:normAutofit/>
          </a:bodyPr>
          <a:lstStyle/>
          <a:p>
            <a:r>
              <a:rPr lang="en-US" sz="3200" b="1" u="sng" dirty="0"/>
              <a:t>1. Optimistic</a:t>
            </a:r>
          </a:p>
          <a:p>
            <a:pPr lvl="1"/>
            <a:r>
              <a:rPr lang="en-US" sz="2900" b="1" dirty="0"/>
              <a:t>NOT: You don’t want to study the Bible, do you?</a:t>
            </a:r>
          </a:p>
          <a:p>
            <a:r>
              <a:rPr lang="en-US" sz="3200" b="1" u="sng" dirty="0"/>
              <a:t>2. Golden Rule</a:t>
            </a:r>
          </a:p>
          <a:p>
            <a:endParaRPr lang="en-US" sz="2900" b="1" dirty="0"/>
          </a:p>
          <a:p>
            <a:r>
              <a:rPr lang="en-US" sz="2900" b="1" u="sng" dirty="0"/>
              <a:t>3. Meekness </a:t>
            </a:r>
            <a:r>
              <a:rPr lang="en-US" sz="2900" b="1" dirty="0"/>
              <a:t>– Gentle, kind</a:t>
            </a:r>
          </a:p>
        </p:txBody>
      </p:sp>
    </p:spTree>
    <p:extLst>
      <p:ext uri="{BB962C8B-B14F-4D97-AF65-F5344CB8AC3E}">
        <p14:creationId xmlns:p14="http://schemas.microsoft.com/office/powerpoint/2010/main" val="49852394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OUR.pptx" id="{C8B94E25-33BD-45D5-BF09-DFDE6F66F827}" vid="{3906A810-667D-48F7-952C-A904CEA9ED63}"/>
    </a:ext>
  </a:extLst>
</a:theme>
</file>

<file path=docProps/app.xml><?xml version="1.0" encoding="utf-8"?>
<Properties xmlns="http://schemas.openxmlformats.org/officeDocument/2006/extended-properties" xmlns:vt="http://schemas.openxmlformats.org/officeDocument/2006/docPropsVTypes">
  <Template>{BD363A8C-BAFD-453B-AFE4-63755DB3128F}tf33552983</Template>
  <TotalTime>0</TotalTime>
  <Words>343</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Franklin Gothic Book</vt:lpstr>
      <vt:lpstr>Franklin Gothic Demi</vt:lpstr>
      <vt:lpstr>Wingdings 2</vt:lpstr>
      <vt:lpstr>DividendVTI</vt:lpstr>
      <vt:lpstr>Vision for the lost world</vt:lpstr>
      <vt:lpstr>introduction</vt:lpstr>
      <vt:lpstr>Three facts to know</vt:lpstr>
      <vt:lpstr>Three facts to know</vt:lpstr>
      <vt:lpstr>Three facts to know</vt:lpstr>
      <vt:lpstr>Three things to understand</vt:lpstr>
      <vt:lpstr>Three powers to use</vt:lpstr>
      <vt:lpstr>Three Motives to move us</vt:lpstr>
      <vt:lpstr>Three attitudes to have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2020-02-05T16:41:24Z</dcterms:created>
  <dcterms:modified xsi:type="dcterms:W3CDTF">2020-02-05T17:36:01Z</dcterms:modified>
</cp:coreProperties>
</file>