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2" r:id="rId6"/>
    <p:sldId id="261" r:id="rId7"/>
    <p:sldId id="263" r:id="rId8"/>
    <p:sldId id="264" r:id="rId9"/>
    <p:sldId id="265" r:id="rId10"/>
    <p:sldId id="266" r:id="rId11"/>
    <p:sldId id="269" r:id="rId12"/>
    <p:sldId id="267" r:id="rId13"/>
    <p:sldId id="268" r:id="rId14"/>
    <p:sldId id="270" r:id="rId15"/>
    <p:sldId id="271" r:id="rId16"/>
    <p:sldId id="274" r:id="rId17"/>
    <p:sldId id="275" r:id="rId18"/>
    <p:sldId id="276" r:id="rId19"/>
    <p:sldId id="272" r:id="rId20"/>
    <p:sldId id="273" r:id="rId21"/>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9" d="100"/>
          <a:sy n="59" d="100"/>
        </p:scale>
        <p:origin x="-298"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55324B45-351B-4AFE-A541-FABA20097FCB}" type="slidenum">
              <a:rPr lang="es-ES"/>
              <a:pPr/>
              <a:t>‹#›</a:t>
            </a:fld>
            <a:endParaRPr lang="es-ES"/>
          </a:p>
        </p:txBody>
      </p:sp>
    </p:spTree>
  </p:cSld>
  <p:clrMapOvr>
    <a:masterClrMapping/>
  </p:clrMapOvr>
  <p:transition>
    <p:split orient="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035E6DFA-6D6D-48A0-8D50-331CD57A1012}" type="slidenum">
              <a:rPr lang="es-ES"/>
              <a:pPr/>
              <a:t>‹#›</a:t>
            </a:fld>
            <a:endParaRPr lang="es-ES"/>
          </a:p>
        </p:txBody>
      </p:sp>
    </p:spTree>
  </p:cSld>
  <p:clrMapOvr>
    <a:masterClrMapping/>
  </p:clrMapOvr>
  <p:transition>
    <p:split orient="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20F18C5B-01EC-46F0-A203-CF9412E7C7A2}" type="slidenum">
              <a:rPr lang="es-ES"/>
              <a:pPr/>
              <a:t>‹#›</a:t>
            </a:fld>
            <a:endParaRPr lang="es-ES"/>
          </a:p>
        </p:txBody>
      </p:sp>
    </p:spTree>
  </p:cSld>
  <p:clrMapOvr>
    <a:masterClrMapping/>
  </p:clrMapOvr>
  <p:transition>
    <p:split orient="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552AAB60-F806-4AAF-B81A-7D482982885B}" type="slidenum">
              <a:rPr lang="es-ES"/>
              <a:pPr/>
              <a:t>‹#›</a:t>
            </a:fld>
            <a:endParaRPr lang="es-ES"/>
          </a:p>
        </p:txBody>
      </p:sp>
    </p:spTree>
  </p:cSld>
  <p:clrMapOvr>
    <a:masterClrMapping/>
  </p:clrMapOvr>
  <p:transition>
    <p:split orient="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39893AB0-D3DC-4D91-A99C-3EF90AF40932}" type="slidenum">
              <a:rPr lang="es-ES"/>
              <a:pPr/>
              <a:t>‹#›</a:t>
            </a:fld>
            <a:endParaRPr lang="es-ES"/>
          </a:p>
        </p:txBody>
      </p:sp>
    </p:spTree>
  </p:cSld>
  <p:clrMapOvr>
    <a:masterClrMapping/>
  </p:clrMapOvr>
  <p:transition>
    <p:split orient="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422188DE-1F6D-431E-9809-08CECB99B97D}" type="slidenum">
              <a:rPr lang="es-ES"/>
              <a:pPr/>
              <a:t>‹#›</a:t>
            </a:fld>
            <a:endParaRPr lang="es-ES"/>
          </a:p>
        </p:txBody>
      </p:sp>
    </p:spTree>
  </p:cSld>
  <p:clrMapOvr>
    <a:masterClrMapping/>
  </p:clrMapOvr>
  <p:transition>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s-ES"/>
          </a:p>
        </p:txBody>
      </p:sp>
      <p:sp>
        <p:nvSpPr>
          <p:cNvPr id="8" name="Footer Placeholder 7"/>
          <p:cNvSpPr>
            <a:spLocks noGrp="1"/>
          </p:cNvSpPr>
          <p:nvPr>
            <p:ph type="ftr" sz="quarter" idx="11"/>
          </p:nvPr>
        </p:nvSpPr>
        <p:spPr/>
        <p:txBody>
          <a:bodyPr/>
          <a:lstStyle>
            <a:lvl1pPr>
              <a:defRPr/>
            </a:lvl1pPr>
          </a:lstStyle>
          <a:p>
            <a:endParaRPr lang="es-ES"/>
          </a:p>
        </p:txBody>
      </p:sp>
      <p:sp>
        <p:nvSpPr>
          <p:cNvPr id="9" name="Slide Number Placeholder 8"/>
          <p:cNvSpPr>
            <a:spLocks noGrp="1"/>
          </p:cNvSpPr>
          <p:nvPr>
            <p:ph type="sldNum" sz="quarter" idx="12"/>
          </p:nvPr>
        </p:nvSpPr>
        <p:spPr/>
        <p:txBody>
          <a:bodyPr/>
          <a:lstStyle>
            <a:lvl1pPr>
              <a:defRPr/>
            </a:lvl1pPr>
          </a:lstStyle>
          <a:p>
            <a:fld id="{C679570E-72B7-4ECD-81D9-9997CA53900B}" type="slidenum">
              <a:rPr lang="es-ES"/>
              <a:pPr/>
              <a:t>‹#›</a:t>
            </a:fld>
            <a:endParaRPr lang="es-ES"/>
          </a:p>
        </p:txBody>
      </p:sp>
    </p:spTree>
  </p:cSld>
  <p:clrMapOvr>
    <a:masterClrMapping/>
  </p:clrMapOvr>
  <p:transition>
    <p:split orient="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s-ES"/>
          </a:p>
        </p:txBody>
      </p:sp>
      <p:sp>
        <p:nvSpPr>
          <p:cNvPr id="4" name="Footer Placeholder 3"/>
          <p:cNvSpPr>
            <a:spLocks noGrp="1"/>
          </p:cNvSpPr>
          <p:nvPr>
            <p:ph type="ftr" sz="quarter" idx="11"/>
          </p:nvPr>
        </p:nvSpPr>
        <p:spPr/>
        <p:txBody>
          <a:bodyPr/>
          <a:lstStyle>
            <a:lvl1pPr>
              <a:defRPr/>
            </a:lvl1pPr>
          </a:lstStyle>
          <a:p>
            <a:endParaRPr lang="es-ES"/>
          </a:p>
        </p:txBody>
      </p:sp>
      <p:sp>
        <p:nvSpPr>
          <p:cNvPr id="5" name="Slide Number Placeholder 4"/>
          <p:cNvSpPr>
            <a:spLocks noGrp="1"/>
          </p:cNvSpPr>
          <p:nvPr>
            <p:ph type="sldNum" sz="quarter" idx="12"/>
          </p:nvPr>
        </p:nvSpPr>
        <p:spPr/>
        <p:txBody>
          <a:bodyPr/>
          <a:lstStyle>
            <a:lvl1pPr>
              <a:defRPr/>
            </a:lvl1pPr>
          </a:lstStyle>
          <a:p>
            <a:fld id="{4A4F4681-CD90-47A0-A55E-7BD38DBCC14A}" type="slidenum">
              <a:rPr lang="es-ES"/>
              <a:pPr/>
              <a:t>‹#›</a:t>
            </a:fld>
            <a:endParaRPr lang="es-ES"/>
          </a:p>
        </p:txBody>
      </p:sp>
    </p:spTree>
  </p:cSld>
  <p:clrMapOvr>
    <a:masterClrMapping/>
  </p:clrMapOvr>
  <p:transition>
    <p:split orient="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p>
        </p:txBody>
      </p:sp>
      <p:sp>
        <p:nvSpPr>
          <p:cNvPr id="3" name="Footer Placeholder 2"/>
          <p:cNvSpPr>
            <a:spLocks noGrp="1"/>
          </p:cNvSpPr>
          <p:nvPr>
            <p:ph type="ftr" sz="quarter" idx="11"/>
          </p:nvPr>
        </p:nvSpPr>
        <p:spPr/>
        <p:txBody>
          <a:bodyPr/>
          <a:lstStyle>
            <a:lvl1pPr>
              <a:defRPr/>
            </a:lvl1pPr>
          </a:lstStyle>
          <a:p>
            <a:endParaRPr lang="es-ES"/>
          </a:p>
        </p:txBody>
      </p:sp>
      <p:sp>
        <p:nvSpPr>
          <p:cNvPr id="4" name="Slide Number Placeholder 3"/>
          <p:cNvSpPr>
            <a:spLocks noGrp="1"/>
          </p:cNvSpPr>
          <p:nvPr>
            <p:ph type="sldNum" sz="quarter" idx="12"/>
          </p:nvPr>
        </p:nvSpPr>
        <p:spPr/>
        <p:txBody>
          <a:bodyPr/>
          <a:lstStyle>
            <a:lvl1pPr>
              <a:defRPr/>
            </a:lvl1pPr>
          </a:lstStyle>
          <a:p>
            <a:fld id="{B05711CA-C3BC-43B4-8761-1885CDD9619B}" type="slidenum">
              <a:rPr lang="es-ES"/>
              <a:pPr/>
              <a:t>‹#›</a:t>
            </a:fld>
            <a:endParaRPr lang="es-ES"/>
          </a:p>
        </p:txBody>
      </p:sp>
    </p:spTree>
  </p:cSld>
  <p:clrMapOvr>
    <a:masterClrMapping/>
  </p:clrMapOvr>
  <p:transition>
    <p:split orient="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E36176E-6399-4009-A01B-7E9FAB852C9A}" type="slidenum">
              <a:rPr lang="es-ES"/>
              <a:pPr/>
              <a:t>‹#›</a:t>
            </a:fld>
            <a:endParaRPr lang="es-ES"/>
          </a:p>
        </p:txBody>
      </p:sp>
    </p:spTree>
  </p:cSld>
  <p:clrMapOvr>
    <a:masterClrMapping/>
  </p:clrMapOvr>
  <p:transition>
    <p:split orient="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31B7D3F7-11BF-44B8-80A0-9B204AFA222C}" type="slidenum">
              <a:rPr lang="es-ES"/>
              <a:pPr/>
              <a:t>‹#›</a:t>
            </a:fld>
            <a:endParaRPr lang="es-ES"/>
          </a:p>
        </p:txBody>
      </p:sp>
    </p:spTree>
  </p:cSld>
  <p:clrMapOvr>
    <a:masterClrMapping/>
  </p:clrMapOvr>
  <p:transition>
    <p:split orient="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DBC0191-FAF8-42C0-80DF-4740C56481EC}" type="slidenum">
              <a:rPr lang="es-ES"/>
              <a:pPr/>
              <a:t>‹#›</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split orient="vert"/>
  </p:transition>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ctrTitle"/>
          </p:nvPr>
        </p:nvSpPr>
        <p:spPr>
          <a:xfrm>
            <a:off x="323850" y="1700213"/>
            <a:ext cx="8424863" cy="719137"/>
          </a:xfrm>
        </p:spPr>
        <p:txBody>
          <a:bodyPr/>
          <a:lstStyle/>
          <a:p>
            <a:pPr algn="l"/>
            <a:r>
              <a:rPr lang="es-ES" sz="4000" dirty="0" smtClean="0">
                <a:solidFill>
                  <a:schemeClr val="bg1"/>
                </a:solidFill>
              </a:rPr>
              <a:t>	</a:t>
            </a:r>
            <a:r>
              <a:rPr lang="es-ES" sz="4000" dirty="0" err="1" smtClean="0">
                <a:solidFill>
                  <a:schemeClr val="bg1"/>
                </a:solidFill>
              </a:rPr>
              <a:t>Don’t</a:t>
            </a:r>
            <a:r>
              <a:rPr lang="es-ES" sz="4000" dirty="0" smtClean="0">
                <a:solidFill>
                  <a:schemeClr val="bg1"/>
                </a:solidFill>
              </a:rPr>
              <a:t> </a:t>
            </a:r>
            <a:r>
              <a:rPr lang="es-ES" sz="4000" dirty="0" err="1" smtClean="0">
                <a:solidFill>
                  <a:schemeClr val="bg1"/>
                </a:solidFill>
              </a:rPr>
              <a:t>Order</a:t>
            </a:r>
            <a:r>
              <a:rPr lang="es-ES" sz="4000" dirty="0" smtClean="0">
                <a:solidFill>
                  <a:schemeClr val="bg1"/>
                </a:solidFill>
              </a:rPr>
              <a:t> </a:t>
            </a:r>
            <a:r>
              <a:rPr lang="es-ES" sz="4000" dirty="0" err="1" smtClean="0">
                <a:solidFill>
                  <a:schemeClr val="bg1"/>
                </a:solidFill>
              </a:rPr>
              <a:t>Vanilla</a:t>
            </a:r>
            <a:endParaRPr lang="es-ES" sz="4000" dirty="0">
              <a:solidFill>
                <a:schemeClr val="bg1"/>
              </a:solidFill>
            </a:endParaRPr>
          </a:p>
        </p:txBody>
      </p:sp>
      <p:sp>
        <p:nvSpPr>
          <p:cNvPr id="2056" name="Rectangle 8"/>
          <p:cNvSpPr>
            <a:spLocks noGrp="1" noChangeArrowheads="1"/>
          </p:cNvSpPr>
          <p:nvPr>
            <p:ph type="subTitle" idx="1"/>
          </p:nvPr>
        </p:nvSpPr>
        <p:spPr>
          <a:xfrm>
            <a:off x="1447800" y="3733800"/>
            <a:ext cx="6400800" cy="1752600"/>
          </a:xfrm>
        </p:spPr>
        <p:txBody>
          <a:bodyPr/>
          <a:lstStyle/>
          <a:p>
            <a:r>
              <a:rPr lang="en-US" dirty="0" smtClean="0">
                <a:solidFill>
                  <a:schemeClr val="bg1"/>
                </a:solidFill>
              </a:rPr>
              <a:t>There are many choices and options. We don’t have to settle for plain vanilla Christianity.</a:t>
            </a:r>
            <a:endParaRPr lang="en-US" dirty="0">
              <a:solidFill>
                <a:schemeClr val="bg1"/>
              </a:solidFill>
            </a:endParaRPr>
          </a:p>
        </p:txBody>
      </p:sp>
      <p:pic>
        <p:nvPicPr>
          <p:cNvPr id="1026" name="Picture 2"/>
          <p:cNvPicPr>
            <a:picLocks noChangeAspect="1" noChangeArrowheads="1"/>
          </p:cNvPicPr>
          <p:nvPr/>
        </p:nvPicPr>
        <p:blipFill>
          <a:blip r:embed="rId2"/>
          <a:srcRect/>
          <a:stretch>
            <a:fillRect/>
          </a:stretch>
        </p:blipFill>
        <p:spPr bwMode="auto">
          <a:xfrm>
            <a:off x="6241143" y="0"/>
            <a:ext cx="2902857" cy="3657600"/>
          </a:xfrm>
          <a:prstGeom prst="rect">
            <a:avLst/>
          </a:prstGeom>
          <a:noFill/>
          <a:ln w="9525">
            <a:noFill/>
            <a:miter lim="800000"/>
            <a:headEnd/>
            <a:tailEnd/>
          </a:ln>
          <a:effectLst/>
        </p:spPr>
      </p:pic>
    </p:spTree>
  </p:cSld>
  <p:clrMapOvr>
    <a:masterClrMapping/>
  </p:clrMapOvr>
  <p:transition>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Worship is not Vanilla</a:t>
            </a:r>
            <a:endParaRPr lang="en-US" dirty="0">
              <a:solidFill>
                <a:schemeClr val="bg1"/>
              </a:solidFill>
            </a:endParaRPr>
          </a:p>
        </p:txBody>
      </p:sp>
      <p:sp>
        <p:nvSpPr>
          <p:cNvPr id="3" name="Content Placeholder 2"/>
          <p:cNvSpPr>
            <a:spLocks noGrp="1"/>
          </p:cNvSpPr>
          <p:nvPr>
            <p:ph idx="1"/>
          </p:nvPr>
        </p:nvSpPr>
        <p:spPr>
          <a:xfrm>
            <a:off x="1524000" y="1600200"/>
            <a:ext cx="7162800" cy="5257800"/>
          </a:xfrm>
        </p:spPr>
        <p:txBody>
          <a:bodyPr/>
          <a:lstStyle/>
          <a:p>
            <a:pPr algn="ctr">
              <a:buNone/>
            </a:pPr>
            <a:r>
              <a:rPr lang="en-US" b="1" dirty="0" smtClean="0">
                <a:solidFill>
                  <a:schemeClr val="bg1"/>
                </a:solidFill>
              </a:rPr>
              <a:t>COMMUNION</a:t>
            </a:r>
          </a:p>
          <a:p>
            <a:r>
              <a:rPr lang="en-US" sz="2800" b="1" baseline="30000" dirty="0" smtClean="0">
                <a:solidFill>
                  <a:schemeClr val="bg1"/>
                </a:solidFill>
              </a:rPr>
              <a:t>27</a:t>
            </a:r>
            <a:r>
              <a:rPr lang="en-US" sz="2800" dirty="0" smtClean="0">
                <a:solidFill>
                  <a:schemeClr val="bg1"/>
                </a:solidFill>
              </a:rPr>
              <a:t> Therefore whoever eats this bread or drinks </a:t>
            </a:r>
            <a:r>
              <a:rPr lang="en-US" sz="2800" i="1" dirty="0" smtClean="0">
                <a:solidFill>
                  <a:schemeClr val="bg1"/>
                </a:solidFill>
              </a:rPr>
              <a:t>this</a:t>
            </a:r>
            <a:r>
              <a:rPr lang="en-US" sz="2800" dirty="0" smtClean="0">
                <a:solidFill>
                  <a:schemeClr val="bg1"/>
                </a:solidFill>
              </a:rPr>
              <a:t> cup of the Lord in an unworthy manner will be guilty of the body and blood of the Lord. </a:t>
            </a:r>
            <a:r>
              <a:rPr lang="en-US" sz="2800" b="1" baseline="30000" dirty="0" smtClean="0">
                <a:solidFill>
                  <a:schemeClr val="bg1"/>
                </a:solidFill>
              </a:rPr>
              <a:t>28</a:t>
            </a:r>
            <a:r>
              <a:rPr lang="en-US" sz="2800" dirty="0" smtClean="0">
                <a:solidFill>
                  <a:schemeClr val="bg1"/>
                </a:solidFill>
              </a:rPr>
              <a:t> But let a man examine himself, and so let him eat of the bread and drink of the cup. </a:t>
            </a:r>
            <a:r>
              <a:rPr lang="en-US" sz="2800" b="1" baseline="30000" dirty="0" smtClean="0">
                <a:solidFill>
                  <a:schemeClr val="bg1"/>
                </a:solidFill>
              </a:rPr>
              <a:t>29</a:t>
            </a:r>
            <a:r>
              <a:rPr lang="en-US" sz="2800" dirty="0" smtClean="0">
                <a:solidFill>
                  <a:schemeClr val="bg1"/>
                </a:solidFill>
              </a:rPr>
              <a:t> For he who eats and drinks in an unworthy manner eats and drinks judgment to himself, not discerning the Lord's body. </a:t>
            </a:r>
            <a:br>
              <a:rPr lang="en-US" sz="2800" dirty="0" smtClean="0">
                <a:solidFill>
                  <a:schemeClr val="bg1"/>
                </a:solidFill>
              </a:rPr>
            </a:br>
            <a:r>
              <a:rPr lang="en-US" sz="2800" b="1" dirty="0" smtClean="0">
                <a:solidFill>
                  <a:schemeClr val="bg1"/>
                </a:solidFill>
              </a:rPr>
              <a:t>1 Corinthians 11:27-29</a:t>
            </a:r>
          </a:p>
          <a:p>
            <a:endParaRPr lang="en-US" dirty="0" smtClean="0">
              <a:solidFill>
                <a:schemeClr val="bg1"/>
              </a:solidFill>
            </a:endParaRPr>
          </a:p>
        </p:txBody>
      </p:sp>
      <p:pic>
        <p:nvPicPr>
          <p:cNvPr id="4" name="Picture 2"/>
          <p:cNvPicPr>
            <a:picLocks noChangeAspect="1" noChangeArrowheads="1"/>
          </p:cNvPicPr>
          <p:nvPr/>
        </p:nvPicPr>
        <p:blipFill>
          <a:blip r:embed="rId2"/>
          <a:srcRect/>
          <a:stretch>
            <a:fillRect/>
          </a:stretch>
        </p:blipFill>
        <p:spPr bwMode="auto">
          <a:xfrm>
            <a:off x="7467600" y="0"/>
            <a:ext cx="1676400" cy="1776369"/>
          </a:xfrm>
          <a:prstGeom prst="rect">
            <a:avLst/>
          </a:prstGeom>
          <a:noFill/>
          <a:ln w="9525">
            <a:noFill/>
            <a:miter lim="800000"/>
            <a:headEnd/>
            <a:tailEnd/>
          </a:ln>
          <a:effectLst/>
        </p:spPr>
      </p:pic>
    </p:spTree>
  </p:cSld>
  <p:clrMapOvr>
    <a:masterClrMapping/>
  </p:clrMapOvr>
  <p:transition>
    <p:split orient="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Worship is not Vanilla</a:t>
            </a:r>
            <a:endParaRPr lang="en-US" dirty="0">
              <a:solidFill>
                <a:schemeClr val="bg1"/>
              </a:solidFill>
            </a:endParaRPr>
          </a:p>
        </p:txBody>
      </p:sp>
      <p:sp>
        <p:nvSpPr>
          <p:cNvPr id="3" name="Content Placeholder 2"/>
          <p:cNvSpPr>
            <a:spLocks noGrp="1"/>
          </p:cNvSpPr>
          <p:nvPr>
            <p:ph idx="1"/>
          </p:nvPr>
        </p:nvSpPr>
        <p:spPr>
          <a:xfrm>
            <a:off x="1371600" y="1828800"/>
            <a:ext cx="7315200" cy="4525963"/>
          </a:xfrm>
        </p:spPr>
        <p:txBody>
          <a:bodyPr/>
          <a:lstStyle/>
          <a:p>
            <a:pPr algn="ctr">
              <a:buNone/>
            </a:pPr>
            <a:r>
              <a:rPr lang="en-US" b="1" dirty="0" smtClean="0">
                <a:solidFill>
                  <a:schemeClr val="bg1"/>
                </a:solidFill>
              </a:rPr>
              <a:t>COMMUNION</a:t>
            </a:r>
          </a:p>
          <a:p>
            <a:r>
              <a:rPr lang="en-US" dirty="0" smtClean="0">
                <a:solidFill>
                  <a:schemeClr val="bg1"/>
                </a:solidFill>
              </a:rPr>
              <a:t>If we approach the Lord’s Supper as mundane, routine, ho-hum:</a:t>
            </a:r>
            <a:br>
              <a:rPr lang="en-US" dirty="0" smtClean="0">
                <a:solidFill>
                  <a:schemeClr val="bg1"/>
                </a:solidFill>
              </a:rPr>
            </a:br>
            <a:r>
              <a:rPr lang="en-US" dirty="0" smtClean="0">
                <a:solidFill>
                  <a:schemeClr val="bg1"/>
                </a:solidFill>
              </a:rPr>
              <a:t>If we fail to focus on the death, burial and resurrection of Jesus:</a:t>
            </a:r>
            <a:br>
              <a:rPr lang="en-US" dirty="0" smtClean="0">
                <a:solidFill>
                  <a:schemeClr val="bg1"/>
                </a:solidFill>
              </a:rPr>
            </a:br>
            <a:endParaRPr lang="en-US" dirty="0" smtClean="0">
              <a:solidFill>
                <a:schemeClr val="bg1"/>
              </a:solidFill>
            </a:endParaRPr>
          </a:p>
          <a:p>
            <a:r>
              <a:rPr lang="en-US" b="1" dirty="0" smtClean="0">
                <a:solidFill>
                  <a:schemeClr val="bg1"/>
                </a:solidFill>
              </a:rPr>
              <a:t>THEN</a:t>
            </a:r>
            <a:r>
              <a:rPr lang="en-US" dirty="0" smtClean="0">
                <a:solidFill>
                  <a:schemeClr val="bg1"/>
                </a:solidFill>
              </a:rPr>
              <a:t>: We have made communion = VANILLA</a:t>
            </a:r>
          </a:p>
        </p:txBody>
      </p:sp>
      <p:pic>
        <p:nvPicPr>
          <p:cNvPr id="4" name="Picture 2"/>
          <p:cNvPicPr>
            <a:picLocks noChangeAspect="1" noChangeArrowheads="1"/>
          </p:cNvPicPr>
          <p:nvPr/>
        </p:nvPicPr>
        <p:blipFill>
          <a:blip r:embed="rId2"/>
          <a:srcRect/>
          <a:stretch>
            <a:fillRect/>
          </a:stretch>
        </p:blipFill>
        <p:spPr bwMode="auto">
          <a:xfrm>
            <a:off x="7467600" y="0"/>
            <a:ext cx="1676400" cy="1776369"/>
          </a:xfrm>
          <a:prstGeom prst="rect">
            <a:avLst/>
          </a:prstGeom>
          <a:noFill/>
          <a:ln w="9525">
            <a:noFill/>
            <a:miter lim="800000"/>
            <a:headEnd/>
            <a:tailEnd/>
          </a:ln>
          <a:effectLst/>
        </p:spPr>
      </p:pic>
    </p:spTree>
  </p:cSld>
  <p:clrMapOvr>
    <a:masterClrMapping/>
  </p:clrMapOvr>
  <p:transition>
    <p:split orient="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Worship is not Vanilla</a:t>
            </a:r>
            <a:endParaRPr lang="en-US" dirty="0">
              <a:solidFill>
                <a:schemeClr val="bg1"/>
              </a:solidFill>
            </a:endParaRPr>
          </a:p>
        </p:txBody>
      </p:sp>
      <p:sp>
        <p:nvSpPr>
          <p:cNvPr id="3" name="Content Placeholder 2"/>
          <p:cNvSpPr>
            <a:spLocks noGrp="1"/>
          </p:cNvSpPr>
          <p:nvPr>
            <p:ph idx="1"/>
          </p:nvPr>
        </p:nvSpPr>
        <p:spPr>
          <a:xfrm>
            <a:off x="1524000" y="1600200"/>
            <a:ext cx="7162800" cy="4525963"/>
          </a:xfrm>
        </p:spPr>
        <p:txBody>
          <a:bodyPr/>
          <a:lstStyle/>
          <a:p>
            <a:pPr algn="ctr">
              <a:buNone/>
            </a:pPr>
            <a:r>
              <a:rPr lang="en-US" b="1" dirty="0" smtClean="0">
                <a:solidFill>
                  <a:schemeClr val="bg1"/>
                </a:solidFill>
              </a:rPr>
              <a:t>STUDY</a:t>
            </a:r>
          </a:p>
          <a:p>
            <a:r>
              <a:rPr lang="en-US" sz="2800" dirty="0" smtClean="0">
                <a:solidFill>
                  <a:schemeClr val="bg1"/>
                </a:solidFill>
              </a:rPr>
              <a:t>We must make the Bible come alive.</a:t>
            </a:r>
          </a:p>
          <a:p>
            <a:r>
              <a:rPr lang="en-US" sz="2800" dirty="0" smtClean="0">
                <a:solidFill>
                  <a:schemeClr val="bg1"/>
                </a:solidFill>
              </a:rPr>
              <a:t>We must learn what God wants me to do.</a:t>
            </a:r>
          </a:p>
          <a:p>
            <a:r>
              <a:rPr lang="en-US" sz="2800" dirty="0" smtClean="0">
                <a:solidFill>
                  <a:schemeClr val="bg1"/>
                </a:solidFill>
              </a:rPr>
              <a:t>Today:</a:t>
            </a:r>
          </a:p>
          <a:p>
            <a:pPr lvl="1"/>
            <a:r>
              <a:rPr lang="en-US" sz="2400" dirty="0" err="1" smtClean="0">
                <a:solidFill>
                  <a:schemeClr val="bg1"/>
                </a:solidFill>
              </a:rPr>
              <a:t>Sermonettes</a:t>
            </a:r>
            <a:r>
              <a:rPr lang="en-US" sz="2400" dirty="0" smtClean="0">
                <a:solidFill>
                  <a:schemeClr val="bg1"/>
                </a:solidFill>
              </a:rPr>
              <a:t> will make </a:t>
            </a:r>
            <a:r>
              <a:rPr lang="en-US" sz="2400" dirty="0" err="1" smtClean="0">
                <a:solidFill>
                  <a:schemeClr val="bg1"/>
                </a:solidFill>
              </a:rPr>
              <a:t>Christianettes</a:t>
            </a:r>
            <a:endParaRPr lang="en-US" sz="2400" dirty="0" smtClean="0">
              <a:solidFill>
                <a:schemeClr val="bg1"/>
              </a:solidFill>
            </a:endParaRPr>
          </a:p>
          <a:p>
            <a:pPr lvl="1"/>
            <a:r>
              <a:rPr lang="en-US" sz="2400" dirty="0" smtClean="0">
                <a:solidFill>
                  <a:schemeClr val="bg1"/>
                </a:solidFill>
              </a:rPr>
              <a:t>Preachers don’t have the right to bore you to death</a:t>
            </a:r>
          </a:p>
          <a:p>
            <a:pPr lvl="1"/>
            <a:r>
              <a:rPr lang="en-US" sz="2400" dirty="0" smtClean="0">
                <a:solidFill>
                  <a:schemeClr val="bg1"/>
                </a:solidFill>
              </a:rPr>
              <a:t>Teachers and preachers try to entertain everyone instead of instructing and edifying us</a:t>
            </a:r>
          </a:p>
          <a:p>
            <a:endParaRPr lang="en-US" dirty="0" smtClean="0">
              <a:solidFill>
                <a:schemeClr val="bg1"/>
              </a:solidFill>
            </a:endParaRPr>
          </a:p>
        </p:txBody>
      </p:sp>
      <p:pic>
        <p:nvPicPr>
          <p:cNvPr id="6146" name="Picture 2"/>
          <p:cNvPicPr>
            <a:picLocks noChangeAspect="1" noChangeArrowheads="1"/>
          </p:cNvPicPr>
          <p:nvPr/>
        </p:nvPicPr>
        <p:blipFill>
          <a:blip r:embed="rId2"/>
          <a:srcRect/>
          <a:stretch>
            <a:fillRect/>
          </a:stretch>
        </p:blipFill>
        <p:spPr bwMode="auto">
          <a:xfrm>
            <a:off x="7465793" y="1"/>
            <a:ext cx="1678207" cy="2133600"/>
          </a:xfrm>
          <a:prstGeom prst="rect">
            <a:avLst/>
          </a:prstGeom>
          <a:noFill/>
          <a:ln w="9525">
            <a:noFill/>
            <a:miter lim="800000"/>
            <a:headEnd/>
            <a:tailEnd/>
          </a:ln>
          <a:effectLst/>
        </p:spPr>
      </p:pic>
    </p:spTree>
  </p:cSld>
  <p:clrMapOvr>
    <a:masterClrMapping/>
  </p:clrMapOvr>
  <p:transition>
    <p:split orient="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Worship is not Vanilla</a:t>
            </a:r>
            <a:endParaRPr lang="en-US" dirty="0">
              <a:solidFill>
                <a:schemeClr val="bg1"/>
              </a:solidFill>
            </a:endParaRPr>
          </a:p>
        </p:txBody>
      </p:sp>
      <p:sp>
        <p:nvSpPr>
          <p:cNvPr id="3" name="Content Placeholder 2"/>
          <p:cNvSpPr>
            <a:spLocks noGrp="1"/>
          </p:cNvSpPr>
          <p:nvPr>
            <p:ph idx="1"/>
          </p:nvPr>
        </p:nvSpPr>
        <p:spPr>
          <a:xfrm>
            <a:off x="1524000" y="1600200"/>
            <a:ext cx="7162800" cy="4525963"/>
          </a:xfrm>
        </p:spPr>
        <p:txBody>
          <a:bodyPr/>
          <a:lstStyle/>
          <a:p>
            <a:pPr algn="ctr">
              <a:buNone/>
            </a:pPr>
            <a:r>
              <a:rPr lang="en-US" b="1" dirty="0" smtClean="0">
                <a:solidFill>
                  <a:schemeClr val="bg1"/>
                </a:solidFill>
              </a:rPr>
              <a:t>STUDY</a:t>
            </a:r>
          </a:p>
          <a:p>
            <a:r>
              <a:rPr lang="en-US" sz="2800" dirty="0" smtClean="0">
                <a:solidFill>
                  <a:schemeClr val="bg1"/>
                </a:solidFill>
              </a:rPr>
              <a:t>The study of the Bible</a:t>
            </a:r>
          </a:p>
          <a:p>
            <a:pPr lvl="1"/>
            <a:r>
              <a:rPr lang="en-US" dirty="0" smtClean="0">
                <a:solidFill>
                  <a:schemeClr val="bg1"/>
                </a:solidFill>
              </a:rPr>
              <a:t>Private, personal daily study</a:t>
            </a:r>
          </a:p>
          <a:p>
            <a:pPr lvl="1"/>
            <a:r>
              <a:rPr lang="en-US" dirty="0" smtClean="0">
                <a:solidFill>
                  <a:schemeClr val="bg1"/>
                </a:solidFill>
              </a:rPr>
              <a:t>Class, sermon, meeting – public study</a:t>
            </a:r>
          </a:p>
          <a:p>
            <a:r>
              <a:rPr lang="en-US" dirty="0" smtClean="0">
                <a:solidFill>
                  <a:schemeClr val="bg1"/>
                </a:solidFill>
              </a:rPr>
              <a:t>We must keep the message ALIVE</a:t>
            </a:r>
          </a:p>
          <a:p>
            <a:r>
              <a:rPr lang="en-US" dirty="0" smtClean="0">
                <a:solidFill>
                  <a:schemeClr val="bg1"/>
                </a:solidFill>
              </a:rPr>
              <a:t>The Bible is not a dead letter</a:t>
            </a:r>
          </a:p>
          <a:p>
            <a:r>
              <a:rPr lang="en-US" dirty="0" smtClean="0">
                <a:solidFill>
                  <a:schemeClr val="bg1"/>
                </a:solidFill>
              </a:rPr>
              <a:t>If Bible study is dull, boring = VANILLA</a:t>
            </a:r>
          </a:p>
        </p:txBody>
      </p:sp>
      <p:pic>
        <p:nvPicPr>
          <p:cNvPr id="4" name="Picture 2"/>
          <p:cNvPicPr>
            <a:picLocks noChangeAspect="1" noChangeArrowheads="1"/>
          </p:cNvPicPr>
          <p:nvPr/>
        </p:nvPicPr>
        <p:blipFill>
          <a:blip r:embed="rId2"/>
          <a:srcRect/>
          <a:stretch>
            <a:fillRect/>
          </a:stretch>
        </p:blipFill>
        <p:spPr bwMode="auto">
          <a:xfrm>
            <a:off x="7465793" y="1"/>
            <a:ext cx="1678207" cy="2133600"/>
          </a:xfrm>
          <a:prstGeom prst="rect">
            <a:avLst/>
          </a:prstGeom>
          <a:noFill/>
          <a:ln w="9525">
            <a:noFill/>
            <a:miter lim="800000"/>
            <a:headEnd/>
            <a:tailEnd/>
          </a:ln>
          <a:effectLst/>
        </p:spPr>
      </p:pic>
    </p:spTree>
  </p:cSld>
  <p:clrMapOvr>
    <a:masterClrMapping/>
  </p:clrMapOvr>
  <p:transition>
    <p:split orient="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Worship is not Vanilla</a:t>
            </a:r>
            <a:endParaRPr lang="en-US" dirty="0">
              <a:solidFill>
                <a:schemeClr val="bg1"/>
              </a:solidFill>
            </a:endParaRPr>
          </a:p>
        </p:txBody>
      </p:sp>
      <p:sp>
        <p:nvSpPr>
          <p:cNvPr id="3" name="Content Placeholder 2"/>
          <p:cNvSpPr>
            <a:spLocks noGrp="1"/>
          </p:cNvSpPr>
          <p:nvPr>
            <p:ph idx="1"/>
          </p:nvPr>
        </p:nvSpPr>
        <p:spPr>
          <a:xfrm>
            <a:off x="1524000" y="1600200"/>
            <a:ext cx="7162800" cy="4525963"/>
          </a:xfrm>
        </p:spPr>
        <p:txBody>
          <a:bodyPr/>
          <a:lstStyle/>
          <a:p>
            <a:pPr algn="ctr">
              <a:buNone/>
            </a:pPr>
            <a:r>
              <a:rPr lang="en-US" b="1" dirty="0" smtClean="0">
                <a:solidFill>
                  <a:schemeClr val="bg1"/>
                </a:solidFill>
              </a:rPr>
              <a:t>GIVING</a:t>
            </a:r>
          </a:p>
          <a:p>
            <a:r>
              <a:rPr lang="en-US" dirty="0" smtClean="0">
                <a:solidFill>
                  <a:schemeClr val="bg1"/>
                </a:solidFill>
              </a:rPr>
              <a:t>Giving is the most genuine act of worship</a:t>
            </a:r>
          </a:p>
          <a:p>
            <a:pPr lvl="1"/>
            <a:r>
              <a:rPr lang="en-US" dirty="0" smtClean="0">
                <a:solidFill>
                  <a:schemeClr val="bg1"/>
                </a:solidFill>
              </a:rPr>
              <a:t>We give as we appreciate God’s blessings</a:t>
            </a:r>
          </a:p>
          <a:p>
            <a:pPr lvl="1"/>
            <a:r>
              <a:rPr lang="en-US" dirty="0" smtClean="0">
                <a:solidFill>
                  <a:schemeClr val="bg1"/>
                </a:solidFill>
              </a:rPr>
              <a:t>We give according to how we Thank God</a:t>
            </a:r>
          </a:p>
          <a:p>
            <a:r>
              <a:rPr lang="en-US" dirty="0" smtClean="0">
                <a:solidFill>
                  <a:schemeClr val="bg1"/>
                </a:solidFill>
              </a:rPr>
              <a:t>Our contribution tells God how much we appreciate all the spiritual and material blessings God gave to us.</a:t>
            </a:r>
          </a:p>
        </p:txBody>
      </p:sp>
      <p:pic>
        <p:nvPicPr>
          <p:cNvPr id="7170" name="Picture 2"/>
          <p:cNvPicPr>
            <a:picLocks noChangeAspect="1" noChangeArrowheads="1"/>
          </p:cNvPicPr>
          <p:nvPr/>
        </p:nvPicPr>
        <p:blipFill>
          <a:blip r:embed="rId2"/>
          <a:srcRect/>
          <a:stretch>
            <a:fillRect/>
          </a:stretch>
        </p:blipFill>
        <p:spPr bwMode="auto">
          <a:xfrm>
            <a:off x="7771598" y="0"/>
            <a:ext cx="1372402" cy="2209799"/>
          </a:xfrm>
          <a:prstGeom prst="rect">
            <a:avLst/>
          </a:prstGeom>
          <a:noFill/>
          <a:ln w="9525">
            <a:noFill/>
            <a:miter lim="800000"/>
            <a:headEnd/>
            <a:tailEnd/>
          </a:ln>
          <a:effectLst/>
        </p:spPr>
      </p:pic>
    </p:spTree>
  </p:cSld>
  <p:clrMapOvr>
    <a:masterClrMapping/>
  </p:clrMapOvr>
  <p:transition>
    <p:split orient="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Worship is not Vanilla</a:t>
            </a:r>
            <a:endParaRPr lang="en-US" dirty="0">
              <a:solidFill>
                <a:schemeClr val="bg1"/>
              </a:solidFill>
            </a:endParaRPr>
          </a:p>
        </p:txBody>
      </p:sp>
      <p:sp>
        <p:nvSpPr>
          <p:cNvPr id="3" name="Content Placeholder 2"/>
          <p:cNvSpPr>
            <a:spLocks noGrp="1"/>
          </p:cNvSpPr>
          <p:nvPr>
            <p:ph idx="1"/>
          </p:nvPr>
        </p:nvSpPr>
        <p:spPr>
          <a:xfrm>
            <a:off x="1600200" y="1600200"/>
            <a:ext cx="7086600" cy="4525963"/>
          </a:xfrm>
        </p:spPr>
        <p:txBody>
          <a:bodyPr/>
          <a:lstStyle/>
          <a:p>
            <a:pPr algn="ctr">
              <a:buNone/>
            </a:pPr>
            <a:r>
              <a:rPr lang="en-US" b="1" dirty="0" smtClean="0">
                <a:solidFill>
                  <a:schemeClr val="bg1"/>
                </a:solidFill>
              </a:rPr>
              <a:t>GIVING</a:t>
            </a:r>
          </a:p>
          <a:p>
            <a:r>
              <a:rPr lang="en-US" dirty="0" smtClean="0">
                <a:solidFill>
                  <a:schemeClr val="bg1"/>
                </a:solidFill>
              </a:rPr>
              <a:t>We are to give with a genuine feeling of joy, with deep down happiness, with real cheerfulness</a:t>
            </a:r>
          </a:p>
          <a:p>
            <a:r>
              <a:rPr lang="en-US" i="1" dirty="0" smtClean="0">
                <a:solidFill>
                  <a:schemeClr val="bg1"/>
                </a:solidFill>
              </a:rPr>
              <a:t>So let</a:t>
            </a:r>
            <a:r>
              <a:rPr lang="en-US" dirty="0" smtClean="0">
                <a:solidFill>
                  <a:schemeClr val="bg1"/>
                </a:solidFill>
              </a:rPr>
              <a:t> each one </a:t>
            </a:r>
            <a:r>
              <a:rPr lang="en-US" i="1" dirty="0" smtClean="0">
                <a:solidFill>
                  <a:schemeClr val="bg1"/>
                </a:solidFill>
              </a:rPr>
              <a:t>give</a:t>
            </a:r>
            <a:r>
              <a:rPr lang="en-US" dirty="0" smtClean="0">
                <a:solidFill>
                  <a:schemeClr val="bg1"/>
                </a:solidFill>
              </a:rPr>
              <a:t> as he purposes in his heart, not grudgingly or of necessity; for God loves a cheerful giver. </a:t>
            </a:r>
            <a:br>
              <a:rPr lang="en-US" dirty="0" smtClean="0">
                <a:solidFill>
                  <a:schemeClr val="bg1"/>
                </a:solidFill>
              </a:rPr>
            </a:br>
            <a:r>
              <a:rPr lang="en-US" b="1" dirty="0" smtClean="0">
                <a:solidFill>
                  <a:schemeClr val="bg1"/>
                </a:solidFill>
              </a:rPr>
              <a:t>2 Corinthians 9:7</a:t>
            </a:r>
          </a:p>
        </p:txBody>
      </p:sp>
      <p:pic>
        <p:nvPicPr>
          <p:cNvPr id="4" name="Picture 2"/>
          <p:cNvPicPr>
            <a:picLocks noChangeAspect="1" noChangeArrowheads="1"/>
          </p:cNvPicPr>
          <p:nvPr/>
        </p:nvPicPr>
        <p:blipFill>
          <a:blip r:embed="rId2"/>
          <a:srcRect/>
          <a:stretch>
            <a:fillRect/>
          </a:stretch>
        </p:blipFill>
        <p:spPr bwMode="auto">
          <a:xfrm>
            <a:off x="7771598" y="0"/>
            <a:ext cx="1372402" cy="2209799"/>
          </a:xfrm>
          <a:prstGeom prst="rect">
            <a:avLst/>
          </a:prstGeom>
          <a:noFill/>
          <a:ln w="9525">
            <a:noFill/>
            <a:miter lim="800000"/>
            <a:headEnd/>
            <a:tailEnd/>
          </a:ln>
          <a:effectLst/>
        </p:spPr>
      </p:pic>
    </p:spTree>
  </p:cSld>
  <p:clrMapOvr>
    <a:masterClrMapping/>
  </p:clrMapOvr>
  <p:transition>
    <p:split orient="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Worship is not Vanilla</a:t>
            </a:r>
            <a:endParaRPr lang="en-US" dirty="0">
              <a:solidFill>
                <a:schemeClr val="bg1"/>
              </a:solidFill>
            </a:endParaRPr>
          </a:p>
        </p:txBody>
      </p:sp>
      <p:sp>
        <p:nvSpPr>
          <p:cNvPr id="3" name="Content Placeholder 2"/>
          <p:cNvSpPr>
            <a:spLocks noGrp="1"/>
          </p:cNvSpPr>
          <p:nvPr>
            <p:ph idx="1"/>
          </p:nvPr>
        </p:nvSpPr>
        <p:spPr>
          <a:xfrm>
            <a:off x="1143000" y="1600200"/>
            <a:ext cx="7543800" cy="4525963"/>
          </a:xfrm>
        </p:spPr>
        <p:txBody>
          <a:bodyPr/>
          <a:lstStyle/>
          <a:p>
            <a:pPr algn="ctr">
              <a:buNone/>
            </a:pPr>
            <a:r>
              <a:rPr lang="en-US" b="1" dirty="0" smtClean="0">
                <a:solidFill>
                  <a:schemeClr val="bg1"/>
                </a:solidFill>
              </a:rPr>
              <a:t>GIVING</a:t>
            </a:r>
          </a:p>
          <a:p>
            <a:r>
              <a:rPr lang="en-US" sz="2800" b="1" baseline="30000" dirty="0" smtClean="0">
                <a:solidFill>
                  <a:schemeClr val="bg1"/>
                </a:solidFill>
              </a:rPr>
              <a:t>3</a:t>
            </a:r>
            <a:r>
              <a:rPr lang="en-US" sz="2800" dirty="0" smtClean="0">
                <a:solidFill>
                  <a:schemeClr val="bg1"/>
                </a:solidFill>
              </a:rPr>
              <a:t> And they received from Moses all the offering which the children of Israel had brought for the work of the service of making the sanctuary. So they continued bringing to him freewill offerings every morning. </a:t>
            </a:r>
            <a:r>
              <a:rPr lang="en-US" sz="2800" b="1" baseline="30000" dirty="0" smtClean="0">
                <a:solidFill>
                  <a:schemeClr val="bg1"/>
                </a:solidFill>
              </a:rPr>
              <a:t>4</a:t>
            </a:r>
            <a:r>
              <a:rPr lang="en-US" sz="2800" dirty="0" smtClean="0">
                <a:solidFill>
                  <a:schemeClr val="bg1"/>
                </a:solidFill>
              </a:rPr>
              <a:t> Then all the craftsmen who were doing all the work of the sanctuary came, each from the work he was doing, </a:t>
            </a:r>
            <a:br>
              <a:rPr lang="en-US" sz="2800" dirty="0" smtClean="0">
                <a:solidFill>
                  <a:schemeClr val="bg1"/>
                </a:solidFill>
              </a:rPr>
            </a:br>
            <a:r>
              <a:rPr lang="en-US" sz="2800" b="1" dirty="0" smtClean="0">
                <a:solidFill>
                  <a:schemeClr val="bg1"/>
                </a:solidFill>
              </a:rPr>
              <a:t> Exodus 36:3-4</a:t>
            </a:r>
            <a:endParaRPr lang="en-US" sz="2800" dirty="0" smtClean="0">
              <a:solidFill>
                <a:schemeClr val="bg1"/>
              </a:solidFill>
            </a:endParaRPr>
          </a:p>
        </p:txBody>
      </p:sp>
      <p:pic>
        <p:nvPicPr>
          <p:cNvPr id="4" name="Picture 2"/>
          <p:cNvPicPr>
            <a:picLocks noChangeAspect="1" noChangeArrowheads="1"/>
          </p:cNvPicPr>
          <p:nvPr/>
        </p:nvPicPr>
        <p:blipFill>
          <a:blip r:embed="rId2"/>
          <a:srcRect/>
          <a:stretch>
            <a:fillRect/>
          </a:stretch>
        </p:blipFill>
        <p:spPr bwMode="auto">
          <a:xfrm>
            <a:off x="7771598" y="0"/>
            <a:ext cx="1372402" cy="2209799"/>
          </a:xfrm>
          <a:prstGeom prst="rect">
            <a:avLst/>
          </a:prstGeom>
          <a:noFill/>
          <a:ln w="9525">
            <a:noFill/>
            <a:miter lim="800000"/>
            <a:headEnd/>
            <a:tailEnd/>
          </a:ln>
          <a:effectLst/>
        </p:spPr>
      </p:pic>
    </p:spTree>
  </p:cSld>
  <p:clrMapOvr>
    <a:masterClrMapping/>
  </p:clrMapOvr>
  <p:transition>
    <p:split orient="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Worship is not Vanilla</a:t>
            </a:r>
            <a:endParaRPr lang="en-US" dirty="0">
              <a:solidFill>
                <a:schemeClr val="bg1"/>
              </a:solidFill>
            </a:endParaRPr>
          </a:p>
        </p:txBody>
      </p:sp>
      <p:sp>
        <p:nvSpPr>
          <p:cNvPr id="3" name="Content Placeholder 2"/>
          <p:cNvSpPr>
            <a:spLocks noGrp="1"/>
          </p:cNvSpPr>
          <p:nvPr>
            <p:ph idx="1"/>
          </p:nvPr>
        </p:nvSpPr>
        <p:spPr>
          <a:xfrm>
            <a:off x="1219200" y="1600200"/>
            <a:ext cx="7467600" cy="4525963"/>
          </a:xfrm>
        </p:spPr>
        <p:txBody>
          <a:bodyPr/>
          <a:lstStyle/>
          <a:p>
            <a:pPr algn="ctr">
              <a:buNone/>
            </a:pPr>
            <a:r>
              <a:rPr lang="en-US" b="1" dirty="0" smtClean="0">
                <a:solidFill>
                  <a:schemeClr val="bg1"/>
                </a:solidFill>
              </a:rPr>
              <a:t>GIVING</a:t>
            </a:r>
          </a:p>
          <a:p>
            <a:r>
              <a:rPr lang="en-US" sz="2800" b="1" baseline="30000" dirty="0" smtClean="0">
                <a:solidFill>
                  <a:schemeClr val="bg1"/>
                </a:solidFill>
              </a:rPr>
              <a:t>5</a:t>
            </a:r>
            <a:r>
              <a:rPr lang="en-US" sz="2800" dirty="0" smtClean="0">
                <a:solidFill>
                  <a:schemeClr val="bg1"/>
                </a:solidFill>
              </a:rPr>
              <a:t> and they spoke to Moses, saying, "The people bring much more than enough for the service of the work which the </a:t>
            </a:r>
            <a:r>
              <a:rPr lang="en-US" sz="2800" cap="small" dirty="0" smtClean="0">
                <a:solidFill>
                  <a:schemeClr val="bg1"/>
                </a:solidFill>
              </a:rPr>
              <a:t>Lord</a:t>
            </a:r>
            <a:r>
              <a:rPr lang="en-US" sz="2800" dirty="0" smtClean="0">
                <a:solidFill>
                  <a:schemeClr val="bg1"/>
                </a:solidFill>
              </a:rPr>
              <a:t> commanded </a:t>
            </a:r>
            <a:r>
              <a:rPr lang="en-US" sz="2800" i="1" dirty="0" smtClean="0">
                <a:solidFill>
                  <a:schemeClr val="bg1"/>
                </a:solidFill>
              </a:rPr>
              <a:t>us</a:t>
            </a:r>
            <a:r>
              <a:rPr lang="en-US" sz="2800" dirty="0" smtClean="0">
                <a:solidFill>
                  <a:schemeClr val="bg1"/>
                </a:solidFill>
              </a:rPr>
              <a:t> to do." </a:t>
            </a:r>
            <a:r>
              <a:rPr lang="en-US" sz="2800" b="1" baseline="30000" dirty="0" smtClean="0">
                <a:solidFill>
                  <a:schemeClr val="bg1"/>
                </a:solidFill>
              </a:rPr>
              <a:t>6</a:t>
            </a:r>
            <a:r>
              <a:rPr lang="en-US" sz="2800" dirty="0" smtClean="0">
                <a:solidFill>
                  <a:schemeClr val="bg1"/>
                </a:solidFill>
              </a:rPr>
              <a:t> So Moses gave a commandment, and they caused it to be proclaimed throughout the camp, saying, "Let neither man nor woman do any more work for the offering of the sanctuary." And the people were restrained from bringing, </a:t>
            </a:r>
            <a:br>
              <a:rPr lang="en-US" sz="2800" dirty="0" smtClean="0">
                <a:solidFill>
                  <a:schemeClr val="bg1"/>
                </a:solidFill>
              </a:rPr>
            </a:br>
            <a:r>
              <a:rPr lang="en-US" b="1" dirty="0" smtClean="0">
                <a:solidFill>
                  <a:schemeClr val="bg1"/>
                </a:solidFill>
              </a:rPr>
              <a:t> Exodus 36:5-6</a:t>
            </a:r>
            <a:endParaRPr lang="en-US" dirty="0" smtClean="0">
              <a:solidFill>
                <a:schemeClr val="bg1"/>
              </a:solidFill>
            </a:endParaRPr>
          </a:p>
        </p:txBody>
      </p:sp>
      <p:pic>
        <p:nvPicPr>
          <p:cNvPr id="4" name="Picture 2"/>
          <p:cNvPicPr>
            <a:picLocks noChangeAspect="1" noChangeArrowheads="1"/>
          </p:cNvPicPr>
          <p:nvPr/>
        </p:nvPicPr>
        <p:blipFill>
          <a:blip r:embed="rId2"/>
          <a:srcRect/>
          <a:stretch>
            <a:fillRect/>
          </a:stretch>
        </p:blipFill>
        <p:spPr bwMode="auto">
          <a:xfrm>
            <a:off x="7771598" y="0"/>
            <a:ext cx="1372402" cy="2209799"/>
          </a:xfrm>
          <a:prstGeom prst="rect">
            <a:avLst/>
          </a:prstGeom>
          <a:noFill/>
          <a:ln w="9525">
            <a:noFill/>
            <a:miter lim="800000"/>
            <a:headEnd/>
            <a:tailEnd/>
          </a:ln>
          <a:effectLst/>
        </p:spPr>
      </p:pic>
    </p:spTree>
  </p:cSld>
  <p:clrMapOvr>
    <a:masterClrMapping/>
  </p:clrMapOvr>
  <p:transition>
    <p:split orient="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Worship is not Vanilla</a:t>
            </a:r>
            <a:endParaRPr lang="en-US" dirty="0">
              <a:solidFill>
                <a:schemeClr val="bg1"/>
              </a:solidFill>
            </a:endParaRPr>
          </a:p>
        </p:txBody>
      </p:sp>
      <p:sp>
        <p:nvSpPr>
          <p:cNvPr id="3" name="Content Placeholder 2"/>
          <p:cNvSpPr>
            <a:spLocks noGrp="1"/>
          </p:cNvSpPr>
          <p:nvPr>
            <p:ph idx="1"/>
          </p:nvPr>
        </p:nvSpPr>
        <p:spPr>
          <a:xfrm>
            <a:off x="1600200" y="1600200"/>
            <a:ext cx="7086600" cy="4525963"/>
          </a:xfrm>
        </p:spPr>
        <p:txBody>
          <a:bodyPr/>
          <a:lstStyle/>
          <a:p>
            <a:pPr algn="ctr">
              <a:buNone/>
            </a:pPr>
            <a:r>
              <a:rPr lang="en-US" b="1" dirty="0" smtClean="0">
                <a:solidFill>
                  <a:schemeClr val="bg1"/>
                </a:solidFill>
              </a:rPr>
              <a:t>GIVING</a:t>
            </a:r>
          </a:p>
          <a:p>
            <a:r>
              <a:rPr lang="en-US" sz="2800" b="1" baseline="30000" dirty="0" smtClean="0">
                <a:solidFill>
                  <a:schemeClr val="bg1"/>
                </a:solidFill>
              </a:rPr>
              <a:t>7</a:t>
            </a:r>
            <a:r>
              <a:rPr lang="en-US" sz="2800" dirty="0" smtClean="0">
                <a:solidFill>
                  <a:schemeClr val="bg1"/>
                </a:solidFill>
              </a:rPr>
              <a:t> for the material they had was sufficient for all the work to be done--indeed too much. </a:t>
            </a:r>
            <a:r>
              <a:rPr lang="en-US" sz="2800" b="1" dirty="0" smtClean="0">
                <a:solidFill>
                  <a:schemeClr val="bg1"/>
                </a:solidFill>
              </a:rPr>
              <a:t>Exodus 36:7</a:t>
            </a:r>
          </a:p>
          <a:p>
            <a:r>
              <a:rPr lang="en-US" sz="2800" dirty="0" smtClean="0">
                <a:solidFill>
                  <a:schemeClr val="bg1"/>
                </a:solidFill>
              </a:rPr>
              <a:t>When was the last time the elders asked you to STOP giving?</a:t>
            </a:r>
          </a:p>
          <a:p>
            <a:r>
              <a:rPr lang="en-US" sz="2800" dirty="0" smtClean="0">
                <a:solidFill>
                  <a:schemeClr val="bg1"/>
                </a:solidFill>
              </a:rPr>
              <a:t>Has the preacher begged to </a:t>
            </a:r>
            <a:r>
              <a:rPr lang="en-US" sz="2800" dirty="0" err="1" smtClean="0">
                <a:solidFill>
                  <a:schemeClr val="bg1"/>
                </a:solidFill>
              </a:rPr>
              <a:t>to</a:t>
            </a:r>
            <a:r>
              <a:rPr lang="en-US" sz="2800" dirty="0" smtClean="0">
                <a:solidFill>
                  <a:schemeClr val="bg1"/>
                </a:solidFill>
              </a:rPr>
              <a:t> quit giving so much?</a:t>
            </a:r>
          </a:p>
          <a:p>
            <a:endParaRPr lang="en-US" dirty="0" smtClean="0">
              <a:solidFill>
                <a:schemeClr val="bg1"/>
              </a:solidFill>
            </a:endParaRPr>
          </a:p>
        </p:txBody>
      </p:sp>
      <p:pic>
        <p:nvPicPr>
          <p:cNvPr id="4" name="Picture 2"/>
          <p:cNvPicPr>
            <a:picLocks noChangeAspect="1" noChangeArrowheads="1"/>
          </p:cNvPicPr>
          <p:nvPr/>
        </p:nvPicPr>
        <p:blipFill>
          <a:blip r:embed="rId2"/>
          <a:srcRect/>
          <a:stretch>
            <a:fillRect/>
          </a:stretch>
        </p:blipFill>
        <p:spPr bwMode="auto">
          <a:xfrm>
            <a:off x="7771598" y="0"/>
            <a:ext cx="1372402" cy="2209799"/>
          </a:xfrm>
          <a:prstGeom prst="rect">
            <a:avLst/>
          </a:prstGeom>
          <a:noFill/>
          <a:ln w="9525">
            <a:noFill/>
            <a:miter lim="800000"/>
            <a:headEnd/>
            <a:tailEnd/>
          </a:ln>
          <a:effectLst/>
        </p:spPr>
      </p:pic>
    </p:spTree>
  </p:cSld>
  <p:clrMapOvr>
    <a:masterClrMapping/>
  </p:clrMapOvr>
  <p:transition>
    <p:split orient="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Worship is not Vanilla</a:t>
            </a:r>
            <a:endParaRPr lang="en-US" dirty="0">
              <a:solidFill>
                <a:schemeClr val="bg1"/>
              </a:solidFill>
            </a:endParaRPr>
          </a:p>
        </p:txBody>
      </p:sp>
      <p:sp>
        <p:nvSpPr>
          <p:cNvPr id="3" name="Content Placeholder 2"/>
          <p:cNvSpPr>
            <a:spLocks noGrp="1"/>
          </p:cNvSpPr>
          <p:nvPr>
            <p:ph idx="1"/>
          </p:nvPr>
        </p:nvSpPr>
        <p:spPr>
          <a:xfrm>
            <a:off x="1219200" y="2133600"/>
            <a:ext cx="7467600" cy="4525963"/>
          </a:xfrm>
        </p:spPr>
        <p:txBody>
          <a:bodyPr/>
          <a:lstStyle/>
          <a:p>
            <a:pPr algn="ctr">
              <a:buNone/>
            </a:pPr>
            <a:r>
              <a:rPr lang="en-US" b="1" dirty="0" smtClean="0">
                <a:solidFill>
                  <a:schemeClr val="bg1"/>
                </a:solidFill>
              </a:rPr>
              <a:t>GIVING</a:t>
            </a:r>
          </a:p>
          <a:p>
            <a:r>
              <a:rPr lang="en-US" dirty="0" smtClean="0">
                <a:solidFill>
                  <a:schemeClr val="bg1"/>
                </a:solidFill>
              </a:rPr>
              <a:t>When we give a piddling amount:</a:t>
            </a:r>
          </a:p>
          <a:p>
            <a:r>
              <a:rPr lang="en-US" dirty="0" smtClean="0">
                <a:solidFill>
                  <a:schemeClr val="bg1"/>
                </a:solidFill>
              </a:rPr>
              <a:t>When we give God the “leftovers”:</a:t>
            </a:r>
          </a:p>
          <a:p>
            <a:r>
              <a:rPr lang="en-US" dirty="0" smtClean="0">
                <a:solidFill>
                  <a:schemeClr val="bg1"/>
                </a:solidFill>
              </a:rPr>
              <a:t>When we give because we have to:</a:t>
            </a:r>
          </a:p>
          <a:p>
            <a:endParaRPr lang="en-US" dirty="0" smtClean="0">
              <a:solidFill>
                <a:schemeClr val="bg1"/>
              </a:solidFill>
            </a:endParaRPr>
          </a:p>
          <a:p>
            <a:r>
              <a:rPr lang="en-US" b="1" dirty="0" smtClean="0">
                <a:solidFill>
                  <a:schemeClr val="bg1"/>
                </a:solidFill>
              </a:rPr>
              <a:t>THEN</a:t>
            </a:r>
            <a:r>
              <a:rPr lang="en-US" dirty="0" smtClean="0">
                <a:solidFill>
                  <a:schemeClr val="bg1"/>
                </a:solidFill>
              </a:rPr>
              <a:t>: We our giving </a:t>
            </a:r>
            <a:r>
              <a:rPr lang="en-US" smtClean="0">
                <a:solidFill>
                  <a:schemeClr val="bg1"/>
                </a:solidFill>
              </a:rPr>
              <a:t>= VANILLA</a:t>
            </a:r>
            <a:endParaRPr lang="en-US" dirty="0" smtClean="0">
              <a:solidFill>
                <a:schemeClr val="bg1"/>
              </a:solidFill>
            </a:endParaRPr>
          </a:p>
        </p:txBody>
      </p:sp>
      <p:pic>
        <p:nvPicPr>
          <p:cNvPr id="4" name="Picture 2"/>
          <p:cNvPicPr>
            <a:picLocks noChangeAspect="1" noChangeArrowheads="1"/>
          </p:cNvPicPr>
          <p:nvPr/>
        </p:nvPicPr>
        <p:blipFill>
          <a:blip r:embed="rId2"/>
          <a:srcRect/>
          <a:stretch>
            <a:fillRect/>
          </a:stretch>
        </p:blipFill>
        <p:spPr bwMode="auto">
          <a:xfrm>
            <a:off x="7771598" y="0"/>
            <a:ext cx="1372402" cy="2209799"/>
          </a:xfrm>
          <a:prstGeom prst="rect">
            <a:avLst/>
          </a:prstGeom>
          <a:noFill/>
          <a:ln w="9525">
            <a:noFill/>
            <a:miter lim="800000"/>
            <a:headEnd/>
            <a:tailEnd/>
          </a:ln>
          <a:effectLst/>
        </p:spPr>
      </p:pic>
    </p:spTree>
  </p:cSld>
  <p:clrMapOvr>
    <a:masterClrMapping/>
  </p:clrMapOvr>
  <p:transition>
    <p:split orient="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dirty="0" smtClean="0">
                <a:solidFill>
                  <a:schemeClr val="bg1"/>
                </a:solidFill>
              </a:rPr>
              <a:t>Far Side Cartoon</a:t>
            </a:r>
            <a:endParaRPr lang="en-US" dirty="0">
              <a:solidFill>
                <a:schemeClr val="bg1"/>
              </a:solidFill>
            </a:endParaRPr>
          </a:p>
        </p:txBody>
      </p:sp>
      <p:sp>
        <p:nvSpPr>
          <p:cNvPr id="6147" name="Rectangle 3"/>
          <p:cNvSpPr>
            <a:spLocks noGrp="1" noChangeArrowheads="1"/>
          </p:cNvSpPr>
          <p:nvPr>
            <p:ph type="body" idx="1"/>
          </p:nvPr>
        </p:nvSpPr>
        <p:spPr>
          <a:xfrm>
            <a:off x="1143000" y="1600200"/>
            <a:ext cx="7543800" cy="4953000"/>
          </a:xfrm>
        </p:spPr>
        <p:txBody>
          <a:bodyPr/>
          <a:lstStyle/>
          <a:p>
            <a:r>
              <a:rPr lang="en-US" sz="4000" dirty="0" smtClean="0">
                <a:solidFill>
                  <a:schemeClr val="bg1"/>
                </a:solidFill>
              </a:rPr>
              <a:t>The wife is speaking to her husband in full </a:t>
            </a:r>
            <a:r>
              <a:rPr lang="en-US" sz="4000" dirty="0" smtClean="0">
                <a:solidFill>
                  <a:schemeClr val="bg1"/>
                </a:solidFill>
              </a:rPr>
              <a:t>battle armor ready </a:t>
            </a:r>
            <a:r>
              <a:rPr lang="en-US" sz="4000" dirty="0" smtClean="0">
                <a:solidFill>
                  <a:schemeClr val="bg1"/>
                </a:solidFill>
              </a:rPr>
              <a:t>for </a:t>
            </a:r>
            <a:r>
              <a:rPr lang="en-US" sz="4000" dirty="0" smtClean="0">
                <a:solidFill>
                  <a:schemeClr val="bg1"/>
                </a:solidFill>
              </a:rPr>
              <a:t>war</a:t>
            </a:r>
            <a:r>
              <a:rPr lang="en-US" sz="4000" dirty="0" smtClean="0">
                <a:solidFill>
                  <a:schemeClr val="bg1"/>
                </a:solidFill>
              </a:rPr>
              <a:t>.</a:t>
            </a:r>
            <a:endParaRPr lang="en-US" sz="4000" dirty="0" smtClean="0">
              <a:solidFill>
                <a:schemeClr val="bg1"/>
              </a:solidFill>
            </a:endParaRPr>
          </a:p>
          <a:p>
            <a:r>
              <a:rPr lang="en-US" sz="4000" dirty="0" smtClean="0">
                <a:solidFill>
                  <a:schemeClr val="bg1"/>
                </a:solidFill>
              </a:rPr>
              <a:t>She says, “I want you to be more assertive. I’m tired of everyone calling you Alexander the Pretty Good.”</a:t>
            </a:r>
            <a:endParaRPr lang="en-US" sz="4000" dirty="0">
              <a:solidFill>
                <a:schemeClr val="bg1"/>
              </a:solidFill>
            </a:endParaRPr>
          </a:p>
        </p:txBody>
      </p:sp>
    </p:spTree>
  </p:cSld>
  <p:clrMapOvr>
    <a:masterClrMapping/>
  </p:clrMapOvr>
  <p:transition>
    <p:split orient="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Don’t Order Vanilla</a:t>
            </a:r>
            <a:endParaRPr lang="en-US" dirty="0">
              <a:solidFill>
                <a:schemeClr val="bg1"/>
              </a:solidFill>
            </a:endParaRPr>
          </a:p>
        </p:txBody>
      </p:sp>
      <p:sp>
        <p:nvSpPr>
          <p:cNvPr id="3" name="Content Placeholder 2"/>
          <p:cNvSpPr>
            <a:spLocks noGrp="1"/>
          </p:cNvSpPr>
          <p:nvPr>
            <p:ph idx="1"/>
          </p:nvPr>
        </p:nvSpPr>
        <p:spPr>
          <a:xfrm>
            <a:off x="1371600" y="1600200"/>
            <a:ext cx="7543800" cy="5105400"/>
          </a:xfrm>
        </p:spPr>
        <p:txBody>
          <a:bodyPr/>
          <a:lstStyle/>
          <a:p>
            <a:pPr algn="ctr">
              <a:buNone/>
            </a:pPr>
            <a:r>
              <a:rPr lang="en-US" b="1" dirty="0" smtClean="0">
                <a:solidFill>
                  <a:schemeClr val="bg1"/>
                </a:solidFill>
              </a:rPr>
              <a:t>WORSHIP</a:t>
            </a:r>
          </a:p>
          <a:p>
            <a:r>
              <a:rPr lang="en-US" dirty="0" smtClean="0">
                <a:solidFill>
                  <a:schemeClr val="bg1"/>
                </a:solidFill>
              </a:rPr>
              <a:t>This sermon is about worship – not ice cream.</a:t>
            </a:r>
          </a:p>
          <a:p>
            <a:r>
              <a:rPr lang="en-US" dirty="0" smtClean="0">
                <a:solidFill>
                  <a:schemeClr val="bg1"/>
                </a:solidFill>
              </a:rPr>
              <a:t>You can eat vanilla ice cream any time you desire.</a:t>
            </a:r>
            <a:br>
              <a:rPr lang="en-US" dirty="0" smtClean="0">
                <a:solidFill>
                  <a:schemeClr val="bg1"/>
                </a:solidFill>
              </a:rPr>
            </a:br>
            <a:endParaRPr lang="en-US" dirty="0" smtClean="0">
              <a:solidFill>
                <a:schemeClr val="bg1"/>
              </a:solidFill>
            </a:endParaRPr>
          </a:p>
          <a:p>
            <a:pPr algn="ctr">
              <a:buNone/>
            </a:pPr>
            <a:r>
              <a:rPr lang="en-US" b="1" dirty="0" smtClean="0">
                <a:solidFill>
                  <a:schemeClr val="bg1"/>
                </a:solidFill>
              </a:rPr>
              <a:t>WHEN IT COMES TO OUR WORSHIP - - DON’T ORDER VANILLA!</a:t>
            </a:r>
          </a:p>
        </p:txBody>
      </p:sp>
      <p:pic>
        <p:nvPicPr>
          <p:cNvPr id="8194" name="Picture 2"/>
          <p:cNvPicPr>
            <a:picLocks noChangeAspect="1" noChangeArrowheads="1"/>
          </p:cNvPicPr>
          <p:nvPr/>
        </p:nvPicPr>
        <p:blipFill>
          <a:blip r:embed="rId2"/>
          <a:srcRect/>
          <a:stretch>
            <a:fillRect/>
          </a:stretch>
        </p:blipFill>
        <p:spPr bwMode="auto">
          <a:xfrm>
            <a:off x="7315200" y="1"/>
            <a:ext cx="1828800" cy="2108808"/>
          </a:xfrm>
          <a:prstGeom prst="rect">
            <a:avLst/>
          </a:prstGeom>
          <a:noFill/>
          <a:ln w="9525">
            <a:noFill/>
            <a:miter lim="800000"/>
            <a:headEnd/>
            <a:tailEnd/>
          </a:ln>
          <a:effectLst/>
        </p:spPr>
      </p:pic>
    </p:spTree>
  </p:cSld>
  <p:clrMapOvr>
    <a:masterClrMapping/>
  </p:clrMapOvr>
  <p:transition>
    <p:split orient="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solidFill>
                <a:schemeClr val="bg1"/>
              </a:solidFill>
            </a:endParaRPr>
          </a:p>
        </p:txBody>
      </p:sp>
      <p:sp>
        <p:nvSpPr>
          <p:cNvPr id="3" name="Content Placeholder 2"/>
          <p:cNvSpPr>
            <a:spLocks noGrp="1"/>
          </p:cNvSpPr>
          <p:nvPr>
            <p:ph idx="1"/>
          </p:nvPr>
        </p:nvSpPr>
        <p:spPr>
          <a:xfrm>
            <a:off x="838200" y="1600200"/>
            <a:ext cx="7848600" cy="4525963"/>
          </a:xfrm>
        </p:spPr>
        <p:txBody>
          <a:bodyPr/>
          <a:lstStyle/>
          <a:p>
            <a:r>
              <a:rPr lang="en-US" dirty="0" smtClean="0">
                <a:solidFill>
                  <a:schemeClr val="bg1"/>
                </a:solidFill>
              </a:rPr>
              <a:t>The famous chain of ice cream stores advertise “31 Flavors” to choose from.</a:t>
            </a:r>
          </a:p>
          <a:p>
            <a:r>
              <a:rPr lang="en-US" dirty="0" smtClean="0">
                <a:solidFill>
                  <a:schemeClr val="bg1"/>
                </a:solidFill>
              </a:rPr>
              <a:t>With all those delicious choices – We do not have to settle for the plain, common, ordinary – vanilla.</a:t>
            </a:r>
          </a:p>
          <a:p>
            <a:r>
              <a:rPr lang="en-US" b="1" dirty="0" smtClean="0">
                <a:solidFill>
                  <a:schemeClr val="bg1"/>
                </a:solidFill>
              </a:rPr>
              <a:t>NOTE: </a:t>
            </a:r>
            <a:r>
              <a:rPr lang="en-US" dirty="0" smtClean="0">
                <a:solidFill>
                  <a:schemeClr val="bg1"/>
                </a:solidFill>
              </a:rPr>
              <a:t>Nothing wrong with</a:t>
            </a:r>
            <a:br>
              <a:rPr lang="en-US" dirty="0" smtClean="0">
                <a:solidFill>
                  <a:schemeClr val="bg1"/>
                </a:solidFill>
              </a:rPr>
            </a:br>
            <a:r>
              <a:rPr lang="en-US" dirty="0" smtClean="0">
                <a:solidFill>
                  <a:schemeClr val="bg1"/>
                </a:solidFill>
              </a:rPr>
              <a:t>vanilla. But there are more</a:t>
            </a:r>
            <a:br>
              <a:rPr lang="en-US" dirty="0" smtClean="0">
                <a:solidFill>
                  <a:schemeClr val="bg1"/>
                </a:solidFill>
              </a:rPr>
            </a:br>
            <a:r>
              <a:rPr lang="en-US" dirty="0" smtClean="0">
                <a:solidFill>
                  <a:schemeClr val="bg1"/>
                </a:solidFill>
              </a:rPr>
              <a:t>options available.</a:t>
            </a:r>
            <a:endParaRPr lang="en-US" dirty="0">
              <a:solidFill>
                <a:schemeClr val="bg1"/>
              </a:solidFill>
            </a:endParaRPr>
          </a:p>
        </p:txBody>
      </p:sp>
      <p:pic>
        <p:nvPicPr>
          <p:cNvPr id="2050" name="Picture 2"/>
          <p:cNvPicPr>
            <a:picLocks noChangeAspect="1" noChangeArrowheads="1"/>
          </p:cNvPicPr>
          <p:nvPr/>
        </p:nvPicPr>
        <p:blipFill>
          <a:blip r:embed="rId2"/>
          <a:srcRect/>
          <a:stretch>
            <a:fillRect/>
          </a:stretch>
        </p:blipFill>
        <p:spPr bwMode="auto">
          <a:xfrm>
            <a:off x="2590800" y="304800"/>
            <a:ext cx="5410200" cy="1157738"/>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6302953" y="4267200"/>
            <a:ext cx="2841048" cy="2590800"/>
          </a:xfrm>
          <a:prstGeom prst="rect">
            <a:avLst/>
          </a:prstGeom>
          <a:noFill/>
          <a:ln w="9525">
            <a:noFill/>
            <a:miter lim="800000"/>
            <a:headEnd/>
            <a:tailEnd/>
          </a:ln>
          <a:effectLst/>
        </p:spPr>
      </p:pic>
    </p:spTree>
  </p:cSld>
  <p:clrMapOvr>
    <a:masterClrMapping/>
  </p:clrMapOvr>
  <p:transition>
    <p:split orient="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Worship is not Vanilla</a:t>
            </a:r>
            <a:endParaRPr lang="en-US" dirty="0">
              <a:solidFill>
                <a:schemeClr val="bg1"/>
              </a:solidFill>
            </a:endParaRPr>
          </a:p>
        </p:txBody>
      </p:sp>
      <p:sp>
        <p:nvSpPr>
          <p:cNvPr id="3" name="Content Placeholder 2"/>
          <p:cNvSpPr>
            <a:spLocks noGrp="1"/>
          </p:cNvSpPr>
          <p:nvPr>
            <p:ph idx="1"/>
          </p:nvPr>
        </p:nvSpPr>
        <p:spPr>
          <a:xfrm>
            <a:off x="914400" y="1600200"/>
            <a:ext cx="7772400" cy="4525963"/>
          </a:xfrm>
        </p:spPr>
        <p:txBody>
          <a:bodyPr/>
          <a:lstStyle/>
          <a:p>
            <a:pPr algn="ctr">
              <a:buNone/>
            </a:pPr>
            <a:r>
              <a:rPr lang="en-US" b="1" dirty="0" smtClean="0">
                <a:solidFill>
                  <a:schemeClr val="bg1"/>
                </a:solidFill>
              </a:rPr>
              <a:t>SINGING</a:t>
            </a:r>
          </a:p>
          <a:p>
            <a:r>
              <a:rPr lang="en-US" dirty="0" smtClean="0">
                <a:solidFill>
                  <a:schemeClr val="bg1"/>
                </a:solidFill>
              </a:rPr>
              <a:t>Learn new songs</a:t>
            </a:r>
          </a:p>
          <a:p>
            <a:r>
              <a:rPr lang="en-US" dirty="0" smtClean="0">
                <a:solidFill>
                  <a:schemeClr val="bg1"/>
                </a:solidFill>
              </a:rPr>
              <a:t>Our singing should “shake the rafters” off the building.</a:t>
            </a:r>
          </a:p>
          <a:p>
            <a:r>
              <a:rPr lang="en-US" dirty="0" smtClean="0">
                <a:solidFill>
                  <a:schemeClr val="bg1"/>
                </a:solidFill>
              </a:rPr>
              <a:t>Sing with spirit – </a:t>
            </a:r>
            <a:r>
              <a:rPr lang="en-US" b="1" dirty="0" smtClean="0">
                <a:solidFill>
                  <a:schemeClr val="bg1"/>
                </a:solidFill>
              </a:rPr>
              <a:t>1 Corinthians 14:15b </a:t>
            </a:r>
            <a:r>
              <a:rPr lang="en-US" dirty="0" smtClean="0">
                <a:solidFill>
                  <a:schemeClr val="bg1"/>
                </a:solidFill>
              </a:rPr>
              <a:t>- I will sing with the spirit, and I will also sing with the understanding.</a:t>
            </a:r>
          </a:p>
          <a:p>
            <a:endParaRPr lang="en-US" dirty="0">
              <a:solidFill>
                <a:schemeClr val="bg1"/>
              </a:solidFill>
            </a:endParaRPr>
          </a:p>
        </p:txBody>
      </p:sp>
      <p:pic>
        <p:nvPicPr>
          <p:cNvPr id="3074" name="Picture 2"/>
          <p:cNvPicPr>
            <a:picLocks noChangeAspect="1" noChangeArrowheads="1"/>
          </p:cNvPicPr>
          <p:nvPr/>
        </p:nvPicPr>
        <p:blipFill>
          <a:blip r:embed="rId2"/>
          <a:srcRect/>
          <a:stretch>
            <a:fillRect/>
          </a:stretch>
        </p:blipFill>
        <p:spPr bwMode="auto">
          <a:xfrm>
            <a:off x="5991225" y="5410200"/>
            <a:ext cx="3152775" cy="1447800"/>
          </a:xfrm>
          <a:prstGeom prst="rect">
            <a:avLst/>
          </a:prstGeom>
          <a:noFill/>
          <a:ln w="9525">
            <a:noFill/>
            <a:miter lim="800000"/>
            <a:headEnd/>
            <a:tailEnd/>
          </a:ln>
          <a:effectLst/>
        </p:spPr>
      </p:pic>
    </p:spTree>
  </p:cSld>
  <p:clrMapOvr>
    <a:masterClrMapping/>
  </p:clrMapOvr>
  <p:transition>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Worship is not Vanilla</a:t>
            </a:r>
            <a:endParaRPr lang="en-US" dirty="0">
              <a:solidFill>
                <a:schemeClr val="bg1"/>
              </a:solidFill>
            </a:endParaRPr>
          </a:p>
        </p:txBody>
      </p:sp>
      <p:sp>
        <p:nvSpPr>
          <p:cNvPr id="3" name="Content Placeholder 2"/>
          <p:cNvSpPr>
            <a:spLocks noGrp="1"/>
          </p:cNvSpPr>
          <p:nvPr>
            <p:ph idx="1"/>
          </p:nvPr>
        </p:nvSpPr>
        <p:spPr>
          <a:xfrm>
            <a:off x="1295400" y="1600200"/>
            <a:ext cx="7391400" cy="4525963"/>
          </a:xfrm>
        </p:spPr>
        <p:txBody>
          <a:bodyPr/>
          <a:lstStyle/>
          <a:p>
            <a:pPr algn="ctr">
              <a:buNone/>
            </a:pPr>
            <a:r>
              <a:rPr lang="en-US" b="1" dirty="0" smtClean="0">
                <a:solidFill>
                  <a:schemeClr val="bg1"/>
                </a:solidFill>
              </a:rPr>
              <a:t>SINGING</a:t>
            </a:r>
          </a:p>
          <a:p>
            <a:r>
              <a:rPr lang="en-US" dirty="0" smtClean="0">
                <a:solidFill>
                  <a:schemeClr val="bg1"/>
                </a:solidFill>
              </a:rPr>
              <a:t>SINGING – With no excitement or enthusiasm = VANILLA</a:t>
            </a:r>
          </a:p>
          <a:p>
            <a:r>
              <a:rPr lang="en-US" dirty="0" smtClean="0">
                <a:solidFill>
                  <a:schemeClr val="bg1"/>
                </a:solidFill>
              </a:rPr>
              <a:t>SINGING – Without knowing or meaning what we sing = VANILLA</a:t>
            </a:r>
          </a:p>
          <a:p>
            <a:endParaRPr lang="en-US" dirty="0">
              <a:solidFill>
                <a:schemeClr val="bg1"/>
              </a:solidFill>
            </a:endParaRPr>
          </a:p>
        </p:txBody>
      </p:sp>
      <p:pic>
        <p:nvPicPr>
          <p:cNvPr id="3074" name="Picture 2"/>
          <p:cNvPicPr>
            <a:picLocks noChangeAspect="1" noChangeArrowheads="1"/>
          </p:cNvPicPr>
          <p:nvPr/>
        </p:nvPicPr>
        <p:blipFill>
          <a:blip r:embed="rId2"/>
          <a:srcRect/>
          <a:stretch>
            <a:fillRect/>
          </a:stretch>
        </p:blipFill>
        <p:spPr bwMode="auto">
          <a:xfrm>
            <a:off x="5991225" y="5410200"/>
            <a:ext cx="3152775" cy="1447800"/>
          </a:xfrm>
          <a:prstGeom prst="rect">
            <a:avLst/>
          </a:prstGeom>
          <a:noFill/>
          <a:ln w="9525">
            <a:noFill/>
            <a:miter lim="800000"/>
            <a:headEnd/>
            <a:tailEnd/>
          </a:ln>
          <a:effectLst/>
        </p:spPr>
      </p:pic>
    </p:spTree>
  </p:cSld>
  <p:clrMapOvr>
    <a:masterClrMapping/>
  </p:clrMapOvr>
  <p:transition>
    <p:split orient="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Worship is not Vanilla</a:t>
            </a:r>
            <a:endParaRPr lang="en-US" dirty="0"/>
          </a:p>
        </p:txBody>
      </p:sp>
      <p:sp>
        <p:nvSpPr>
          <p:cNvPr id="3" name="Content Placeholder 2"/>
          <p:cNvSpPr>
            <a:spLocks noGrp="1"/>
          </p:cNvSpPr>
          <p:nvPr>
            <p:ph idx="1"/>
          </p:nvPr>
        </p:nvSpPr>
        <p:spPr>
          <a:xfrm>
            <a:off x="1066800" y="1600200"/>
            <a:ext cx="7620000" cy="4525963"/>
          </a:xfrm>
        </p:spPr>
        <p:txBody>
          <a:bodyPr/>
          <a:lstStyle/>
          <a:p>
            <a:pPr algn="ctr">
              <a:buNone/>
            </a:pPr>
            <a:r>
              <a:rPr lang="en-US" b="1" dirty="0" smtClean="0">
                <a:solidFill>
                  <a:schemeClr val="bg1"/>
                </a:solidFill>
              </a:rPr>
              <a:t>PRAYER</a:t>
            </a:r>
          </a:p>
          <a:p>
            <a:r>
              <a:rPr lang="en-US" dirty="0" smtClean="0">
                <a:solidFill>
                  <a:schemeClr val="bg1"/>
                </a:solidFill>
              </a:rPr>
              <a:t>When we have a puny faith – we will pray puny prayers.</a:t>
            </a:r>
          </a:p>
          <a:p>
            <a:r>
              <a:rPr lang="en-US" dirty="0" smtClean="0">
                <a:solidFill>
                  <a:schemeClr val="bg1"/>
                </a:solidFill>
              </a:rPr>
              <a:t>Challenge – Let’s try to “out ask” God.</a:t>
            </a:r>
          </a:p>
          <a:p>
            <a:r>
              <a:rPr lang="en-US" dirty="0" smtClean="0">
                <a:solidFill>
                  <a:schemeClr val="bg1"/>
                </a:solidFill>
              </a:rPr>
              <a:t>Now to Him who is able to do exceedingly abundantly above all that we ask or think, according to the power that works in us, </a:t>
            </a:r>
            <a:r>
              <a:rPr lang="en-US" b="1" dirty="0" smtClean="0">
                <a:solidFill>
                  <a:schemeClr val="bg1"/>
                </a:solidFill>
              </a:rPr>
              <a:t>Ephesians 3:20</a:t>
            </a:r>
          </a:p>
          <a:p>
            <a:endParaRPr lang="en-US" dirty="0">
              <a:solidFill>
                <a:schemeClr val="bg1"/>
              </a:solidFill>
            </a:endParaRPr>
          </a:p>
        </p:txBody>
      </p:sp>
      <p:pic>
        <p:nvPicPr>
          <p:cNvPr id="4098" name="Picture 2"/>
          <p:cNvPicPr>
            <a:picLocks noChangeAspect="1" noChangeArrowheads="1"/>
          </p:cNvPicPr>
          <p:nvPr/>
        </p:nvPicPr>
        <p:blipFill>
          <a:blip r:embed="rId2"/>
          <a:srcRect/>
          <a:stretch>
            <a:fillRect/>
          </a:stretch>
        </p:blipFill>
        <p:spPr bwMode="auto">
          <a:xfrm>
            <a:off x="7913571" y="0"/>
            <a:ext cx="1230429" cy="1981200"/>
          </a:xfrm>
          <a:prstGeom prst="rect">
            <a:avLst/>
          </a:prstGeom>
          <a:noFill/>
          <a:ln w="9525">
            <a:noFill/>
            <a:miter lim="800000"/>
            <a:headEnd/>
            <a:tailEnd/>
          </a:ln>
          <a:effectLst/>
        </p:spPr>
      </p:pic>
    </p:spTree>
  </p:cSld>
  <p:clrMapOvr>
    <a:masterClrMapping/>
  </p:clrMapOvr>
  <p:transition>
    <p:split orient="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Worship is not Vanilla</a:t>
            </a:r>
            <a:endParaRPr lang="en-US" dirty="0"/>
          </a:p>
        </p:txBody>
      </p:sp>
      <p:sp>
        <p:nvSpPr>
          <p:cNvPr id="3" name="Content Placeholder 2"/>
          <p:cNvSpPr>
            <a:spLocks noGrp="1"/>
          </p:cNvSpPr>
          <p:nvPr>
            <p:ph idx="1"/>
          </p:nvPr>
        </p:nvSpPr>
        <p:spPr>
          <a:xfrm>
            <a:off x="990600" y="1600200"/>
            <a:ext cx="7696200" cy="5029200"/>
          </a:xfrm>
        </p:spPr>
        <p:txBody>
          <a:bodyPr/>
          <a:lstStyle/>
          <a:p>
            <a:pPr algn="ctr">
              <a:buNone/>
            </a:pPr>
            <a:r>
              <a:rPr lang="en-US" b="1" dirty="0" smtClean="0">
                <a:solidFill>
                  <a:schemeClr val="bg1"/>
                </a:solidFill>
              </a:rPr>
              <a:t>PRAYER</a:t>
            </a:r>
          </a:p>
          <a:p>
            <a:r>
              <a:rPr lang="en-US" dirty="0" smtClean="0">
                <a:solidFill>
                  <a:schemeClr val="bg1"/>
                </a:solidFill>
              </a:rPr>
              <a:t>We must pray in faith.</a:t>
            </a:r>
          </a:p>
          <a:p>
            <a:r>
              <a:rPr lang="en-US" dirty="0" smtClean="0">
                <a:solidFill>
                  <a:schemeClr val="bg1"/>
                </a:solidFill>
              </a:rPr>
              <a:t>We must pray without doubting.</a:t>
            </a:r>
          </a:p>
          <a:p>
            <a:r>
              <a:rPr lang="en-US" dirty="0" smtClean="0">
                <a:solidFill>
                  <a:schemeClr val="bg1"/>
                </a:solidFill>
              </a:rPr>
              <a:t>We must learn to pray with boldness.</a:t>
            </a:r>
          </a:p>
          <a:p>
            <a:r>
              <a:rPr lang="en-US" dirty="0" smtClean="0">
                <a:solidFill>
                  <a:schemeClr val="bg1"/>
                </a:solidFill>
              </a:rPr>
              <a:t>Let us therefore come boldly to the throne of grace, that we may obtain mercy and find grace to help in time of need. </a:t>
            </a:r>
            <a:br>
              <a:rPr lang="en-US" dirty="0" smtClean="0">
                <a:solidFill>
                  <a:schemeClr val="bg1"/>
                </a:solidFill>
              </a:rPr>
            </a:br>
            <a:r>
              <a:rPr lang="en-US" b="1" dirty="0" smtClean="0">
                <a:solidFill>
                  <a:schemeClr val="bg1"/>
                </a:solidFill>
              </a:rPr>
              <a:t>Hebrews 4:16</a:t>
            </a:r>
          </a:p>
          <a:p>
            <a:endParaRPr lang="en-US" dirty="0">
              <a:solidFill>
                <a:schemeClr val="bg1"/>
              </a:solidFill>
            </a:endParaRPr>
          </a:p>
        </p:txBody>
      </p:sp>
      <p:pic>
        <p:nvPicPr>
          <p:cNvPr id="4" name="Picture 2"/>
          <p:cNvPicPr>
            <a:picLocks noChangeAspect="1" noChangeArrowheads="1"/>
          </p:cNvPicPr>
          <p:nvPr/>
        </p:nvPicPr>
        <p:blipFill>
          <a:blip r:embed="rId2"/>
          <a:srcRect/>
          <a:stretch>
            <a:fillRect/>
          </a:stretch>
        </p:blipFill>
        <p:spPr bwMode="auto">
          <a:xfrm>
            <a:off x="7913571" y="0"/>
            <a:ext cx="1230429" cy="1981200"/>
          </a:xfrm>
          <a:prstGeom prst="rect">
            <a:avLst/>
          </a:prstGeom>
          <a:noFill/>
          <a:ln w="9525">
            <a:noFill/>
            <a:miter lim="800000"/>
            <a:headEnd/>
            <a:tailEnd/>
          </a:ln>
          <a:effectLst/>
        </p:spPr>
      </p:pic>
    </p:spTree>
  </p:cSld>
  <p:clrMapOvr>
    <a:masterClrMapping/>
  </p:clrMapOvr>
  <p:transition>
    <p:split orient="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Worship is not Vanilla</a:t>
            </a:r>
            <a:endParaRPr lang="en-US" dirty="0"/>
          </a:p>
        </p:txBody>
      </p:sp>
      <p:sp>
        <p:nvSpPr>
          <p:cNvPr id="3" name="Content Placeholder 2"/>
          <p:cNvSpPr>
            <a:spLocks noGrp="1"/>
          </p:cNvSpPr>
          <p:nvPr>
            <p:ph idx="1"/>
          </p:nvPr>
        </p:nvSpPr>
        <p:spPr/>
        <p:txBody>
          <a:bodyPr/>
          <a:lstStyle/>
          <a:p>
            <a:pPr algn="ctr">
              <a:buNone/>
            </a:pPr>
            <a:r>
              <a:rPr lang="en-US" b="1" dirty="0" smtClean="0">
                <a:solidFill>
                  <a:schemeClr val="bg1"/>
                </a:solidFill>
              </a:rPr>
              <a:t>PRAYER</a:t>
            </a:r>
          </a:p>
          <a:p>
            <a:r>
              <a:rPr lang="en-US" dirty="0" smtClean="0">
                <a:solidFill>
                  <a:schemeClr val="bg1"/>
                </a:solidFill>
              </a:rPr>
              <a:t>Vain repetitions = VANILLA</a:t>
            </a:r>
            <a:br>
              <a:rPr lang="en-US" dirty="0" smtClean="0">
                <a:solidFill>
                  <a:schemeClr val="bg1"/>
                </a:solidFill>
              </a:rPr>
            </a:br>
            <a:endParaRPr lang="en-US" dirty="0" smtClean="0">
              <a:solidFill>
                <a:schemeClr val="bg1"/>
              </a:solidFill>
            </a:endParaRPr>
          </a:p>
          <a:p>
            <a:r>
              <a:rPr lang="en-US" dirty="0" smtClean="0">
                <a:solidFill>
                  <a:schemeClr val="bg1"/>
                </a:solidFill>
              </a:rPr>
              <a:t>Pious platitudes = VANILLA </a:t>
            </a:r>
            <a:br>
              <a:rPr lang="en-US" dirty="0" smtClean="0">
                <a:solidFill>
                  <a:schemeClr val="bg1"/>
                </a:solidFill>
              </a:rPr>
            </a:br>
            <a:endParaRPr lang="en-US" dirty="0" smtClean="0">
              <a:solidFill>
                <a:schemeClr val="bg1"/>
              </a:solidFill>
            </a:endParaRPr>
          </a:p>
          <a:p>
            <a:r>
              <a:rPr lang="en-US" dirty="0" smtClean="0">
                <a:solidFill>
                  <a:schemeClr val="bg1"/>
                </a:solidFill>
              </a:rPr>
              <a:t>Prayer without faith, prayer without conviction = VANILLA</a:t>
            </a:r>
          </a:p>
          <a:p>
            <a:endParaRPr lang="en-US" dirty="0">
              <a:solidFill>
                <a:schemeClr val="bg1"/>
              </a:solidFill>
            </a:endParaRPr>
          </a:p>
        </p:txBody>
      </p:sp>
      <p:pic>
        <p:nvPicPr>
          <p:cNvPr id="4" name="Picture 2"/>
          <p:cNvPicPr>
            <a:picLocks noChangeAspect="1" noChangeArrowheads="1"/>
          </p:cNvPicPr>
          <p:nvPr/>
        </p:nvPicPr>
        <p:blipFill>
          <a:blip r:embed="rId2"/>
          <a:srcRect/>
          <a:stretch>
            <a:fillRect/>
          </a:stretch>
        </p:blipFill>
        <p:spPr bwMode="auto">
          <a:xfrm>
            <a:off x="7913571" y="0"/>
            <a:ext cx="1230429" cy="1981200"/>
          </a:xfrm>
          <a:prstGeom prst="rect">
            <a:avLst/>
          </a:prstGeom>
          <a:noFill/>
          <a:ln w="9525">
            <a:noFill/>
            <a:miter lim="800000"/>
            <a:headEnd/>
            <a:tailEnd/>
          </a:ln>
          <a:effectLst/>
        </p:spPr>
      </p:pic>
    </p:spTree>
  </p:cSld>
  <p:clrMapOvr>
    <a:masterClrMapping/>
  </p:clrMapOvr>
  <p:transition>
    <p:split orient="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Worship is not Vanilla</a:t>
            </a:r>
            <a:endParaRPr lang="en-US" dirty="0">
              <a:solidFill>
                <a:schemeClr val="bg1"/>
              </a:solidFill>
            </a:endParaRPr>
          </a:p>
        </p:txBody>
      </p:sp>
      <p:sp>
        <p:nvSpPr>
          <p:cNvPr id="3" name="Content Placeholder 2"/>
          <p:cNvSpPr>
            <a:spLocks noGrp="1"/>
          </p:cNvSpPr>
          <p:nvPr>
            <p:ph idx="1"/>
          </p:nvPr>
        </p:nvSpPr>
        <p:spPr>
          <a:xfrm>
            <a:off x="1219200" y="1600200"/>
            <a:ext cx="7467600" cy="4525963"/>
          </a:xfrm>
        </p:spPr>
        <p:txBody>
          <a:bodyPr/>
          <a:lstStyle/>
          <a:p>
            <a:pPr algn="ctr">
              <a:buNone/>
            </a:pPr>
            <a:r>
              <a:rPr lang="en-US" b="1" dirty="0" smtClean="0">
                <a:solidFill>
                  <a:schemeClr val="bg1"/>
                </a:solidFill>
              </a:rPr>
              <a:t>COMMUNION</a:t>
            </a:r>
          </a:p>
          <a:p>
            <a:r>
              <a:rPr lang="en-US" dirty="0" smtClean="0">
                <a:solidFill>
                  <a:schemeClr val="bg1"/>
                </a:solidFill>
              </a:rPr>
              <a:t>“Do this in remembrance of me.”</a:t>
            </a:r>
          </a:p>
          <a:p>
            <a:r>
              <a:rPr lang="en-US" dirty="0" smtClean="0">
                <a:solidFill>
                  <a:schemeClr val="bg1"/>
                </a:solidFill>
              </a:rPr>
              <a:t>Discern the Lord’s body</a:t>
            </a:r>
          </a:p>
          <a:p>
            <a:r>
              <a:rPr lang="en-US" dirty="0" smtClean="0">
                <a:solidFill>
                  <a:schemeClr val="bg1"/>
                </a:solidFill>
              </a:rPr>
              <a:t>Not - - - </a:t>
            </a:r>
          </a:p>
          <a:p>
            <a:pPr lvl="1"/>
            <a:r>
              <a:rPr lang="en-US" dirty="0" smtClean="0">
                <a:solidFill>
                  <a:schemeClr val="bg1"/>
                </a:solidFill>
              </a:rPr>
              <a:t>Just a habit we do every week</a:t>
            </a:r>
          </a:p>
          <a:p>
            <a:pPr lvl="1"/>
            <a:r>
              <a:rPr lang="en-US" dirty="0" smtClean="0">
                <a:solidFill>
                  <a:schemeClr val="bg1"/>
                </a:solidFill>
              </a:rPr>
              <a:t>Just a routine</a:t>
            </a:r>
          </a:p>
          <a:p>
            <a:pPr lvl="1"/>
            <a:r>
              <a:rPr lang="en-US" dirty="0" smtClean="0">
                <a:solidFill>
                  <a:schemeClr val="bg1"/>
                </a:solidFill>
              </a:rPr>
              <a:t>Just a ceremony</a:t>
            </a:r>
          </a:p>
          <a:p>
            <a:pPr lvl="1"/>
            <a:r>
              <a:rPr lang="en-US" dirty="0" smtClean="0">
                <a:solidFill>
                  <a:schemeClr val="bg1"/>
                </a:solidFill>
              </a:rPr>
              <a:t>Just a filler in the worship service.</a:t>
            </a:r>
            <a:endParaRPr lang="en-US" dirty="0">
              <a:solidFill>
                <a:schemeClr val="bg1"/>
              </a:solidFill>
            </a:endParaRPr>
          </a:p>
        </p:txBody>
      </p:sp>
      <p:pic>
        <p:nvPicPr>
          <p:cNvPr id="5122" name="Picture 2"/>
          <p:cNvPicPr>
            <a:picLocks noChangeAspect="1" noChangeArrowheads="1"/>
          </p:cNvPicPr>
          <p:nvPr/>
        </p:nvPicPr>
        <p:blipFill>
          <a:blip r:embed="rId2"/>
          <a:srcRect/>
          <a:stretch>
            <a:fillRect/>
          </a:stretch>
        </p:blipFill>
        <p:spPr bwMode="auto">
          <a:xfrm>
            <a:off x="7467600" y="0"/>
            <a:ext cx="1676400" cy="1776369"/>
          </a:xfrm>
          <a:prstGeom prst="rect">
            <a:avLst/>
          </a:prstGeom>
          <a:noFill/>
          <a:ln w="9525">
            <a:noFill/>
            <a:miter lim="800000"/>
            <a:headEnd/>
            <a:tailEnd/>
          </a:ln>
          <a:effectLst/>
        </p:spPr>
      </p:pic>
    </p:spTree>
  </p:cSld>
  <p:clrMapOvr>
    <a:masterClrMapping/>
  </p:clrMapOvr>
  <p:transition>
    <p:split orient="vert"/>
  </p:transition>
  <p:timing>
    <p:tnLst>
      <p:par>
        <p:cTn id="1" dur="indefinite" restart="never" nodeType="tmRoot"/>
      </p:par>
    </p:tnLst>
  </p:timing>
</p:sld>
</file>

<file path=ppt/theme/theme1.xml><?xml version="1.0" encoding="utf-8"?>
<a:theme xmlns:a="http://schemas.openxmlformats.org/drawingml/2006/main" name="Shiny Lines">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Shiny Lines</Template>
  <TotalTime>90</TotalTime>
  <Words>625</Words>
  <Application>Microsoft Office PowerPoint</Application>
  <PresentationFormat>On-screen Show (4:3)</PresentationFormat>
  <Paragraphs>98</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Shiny Lines</vt:lpstr>
      <vt:lpstr> Don’t Order Vanilla</vt:lpstr>
      <vt:lpstr>Far Side Cartoon</vt:lpstr>
      <vt:lpstr>Slide 3</vt:lpstr>
      <vt:lpstr>Worship is not Vanilla</vt:lpstr>
      <vt:lpstr>Worship is not Vanilla</vt:lpstr>
      <vt:lpstr>Worship is not Vanilla</vt:lpstr>
      <vt:lpstr>Worship is not Vanilla</vt:lpstr>
      <vt:lpstr>Worship is not Vanilla</vt:lpstr>
      <vt:lpstr>Worship is not Vanilla</vt:lpstr>
      <vt:lpstr>Worship is not Vanilla</vt:lpstr>
      <vt:lpstr>Worship is not Vanilla</vt:lpstr>
      <vt:lpstr>Worship is not Vanilla</vt:lpstr>
      <vt:lpstr>Worship is not Vanilla</vt:lpstr>
      <vt:lpstr>Worship is not Vanilla</vt:lpstr>
      <vt:lpstr>Worship is not Vanilla</vt:lpstr>
      <vt:lpstr>Worship is not Vanilla</vt:lpstr>
      <vt:lpstr>Worship is not Vanilla</vt:lpstr>
      <vt:lpstr>Worship is not Vanilla</vt:lpstr>
      <vt:lpstr>Worship is not Vanilla</vt:lpstr>
      <vt:lpstr>Don’t Order Vanilla</vt:lpstr>
    </vt:vector>
  </TitlesOfParts>
  <Company>Siracusa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Don’t Order Vanilla</dc:title>
  <dc:creator>Manly Luscombe</dc:creator>
  <cp:lastModifiedBy>Manly Luscombe</cp:lastModifiedBy>
  <cp:revision>17</cp:revision>
  <dcterms:created xsi:type="dcterms:W3CDTF">2010-10-18T15:15:17Z</dcterms:created>
  <dcterms:modified xsi:type="dcterms:W3CDTF">2010-10-26T17:32:06Z</dcterms:modified>
</cp:coreProperties>
</file>