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58" r:id="rId5"/>
    <p:sldId id="261" r:id="rId6"/>
    <p:sldId id="260" r:id="rId7"/>
    <p:sldId id="262" r:id="rId8"/>
    <p:sldId id="263" r:id="rId9"/>
    <p:sldId id="264" r:id="rId10"/>
    <p:sldId id="265" r:id="rId11"/>
    <p:sldId id="266" r:id="rId12"/>
    <p:sldId id="269" r:id="rId13"/>
    <p:sldId id="271" r:id="rId14"/>
    <p:sldId id="267" r:id="rId15"/>
    <p:sldId id="268" r:id="rId16"/>
    <p:sldId id="270"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7A57B0-81AE-4639-A91F-EAFB81E9FA94}" v="3" dt="2023-06-10T18:47:25.4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ccount Update" userId="d66a401e1e7a39bf" providerId="LiveId" clId="{607A57B0-81AE-4639-A91F-EAFB81E9FA94}"/>
    <pc:docChg chg="modSld sldOrd modMainMaster">
      <pc:chgData name="Account Update" userId="d66a401e1e7a39bf" providerId="LiveId" clId="{607A57B0-81AE-4639-A91F-EAFB81E9FA94}" dt="2023-06-10T18:50:45.294" v="8" actId="6549"/>
      <pc:docMkLst>
        <pc:docMk/>
      </pc:docMkLst>
      <pc:sldChg chg="modTransition">
        <pc:chgData name="Account Update" userId="d66a401e1e7a39bf" providerId="LiveId" clId="{607A57B0-81AE-4639-A91F-EAFB81E9FA94}" dt="2023-06-10T18:47:25.402" v="2"/>
        <pc:sldMkLst>
          <pc:docMk/>
          <pc:sldMk cId="1281413493" sldId="256"/>
        </pc:sldMkLst>
      </pc:sldChg>
      <pc:sldChg chg="modTransition">
        <pc:chgData name="Account Update" userId="d66a401e1e7a39bf" providerId="LiveId" clId="{607A57B0-81AE-4639-A91F-EAFB81E9FA94}" dt="2023-06-10T18:47:25.402" v="2"/>
        <pc:sldMkLst>
          <pc:docMk/>
          <pc:sldMk cId="570243603" sldId="257"/>
        </pc:sldMkLst>
      </pc:sldChg>
      <pc:sldChg chg="modSp mod ord modTransition">
        <pc:chgData name="Account Update" userId="d66a401e1e7a39bf" providerId="LiveId" clId="{607A57B0-81AE-4639-A91F-EAFB81E9FA94}" dt="2023-06-10T18:49:18.723" v="5"/>
        <pc:sldMkLst>
          <pc:docMk/>
          <pc:sldMk cId="375966183" sldId="258"/>
        </pc:sldMkLst>
        <pc:spChg chg="mod">
          <ac:chgData name="Account Update" userId="d66a401e1e7a39bf" providerId="LiveId" clId="{607A57B0-81AE-4639-A91F-EAFB81E9FA94}" dt="2023-06-10T18:48:33.141" v="3" actId="20577"/>
          <ac:spMkLst>
            <pc:docMk/>
            <pc:sldMk cId="375966183" sldId="258"/>
            <ac:spMk id="3" creationId="{81C4A745-99B9-925C-5C5A-D8DBDA203521}"/>
          </ac:spMkLst>
        </pc:spChg>
      </pc:sldChg>
      <pc:sldChg chg="modTransition">
        <pc:chgData name="Account Update" userId="d66a401e1e7a39bf" providerId="LiveId" clId="{607A57B0-81AE-4639-A91F-EAFB81E9FA94}" dt="2023-06-10T18:47:25.402" v="2"/>
        <pc:sldMkLst>
          <pc:docMk/>
          <pc:sldMk cId="190073424" sldId="259"/>
        </pc:sldMkLst>
      </pc:sldChg>
      <pc:sldChg chg="modSp mod modTransition">
        <pc:chgData name="Account Update" userId="d66a401e1e7a39bf" providerId="LiveId" clId="{607A57B0-81AE-4639-A91F-EAFB81E9FA94}" dt="2023-06-10T18:50:45.294" v="8" actId="6549"/>
        <pc:sldMkLst>
          <pc:docMk/>
          <pc:sldMk cId="2914443413" sldId="260"/>
        </pc:sldMkLst>
        <pc:spChg chg="mod">
          <ac:chgData name="Account Update" userId="d66a401e1e7a39bf" providerId="LiveId" clId="{607A57B0-81AE-4639-A91F-EAFB81E9FA94}" dt="2023-06-10T18:50:45.294" v="8" actId="6549"/>
          <ac:spMkLst>
            <pc:docMk/>
            <pc:sldMk cId="2914443413" sldId="260"/>
            <ac:spMk id="3" creationId="{81C4A745-99B9-925C-5C5A-D8DBDA203521}"/>
          </ac:spMkLst>
        </pc:spChg>
      </pc:sldChg>
      <pc:sldChg chg="ord modTransition">
        <pc:chgData name="Account Update" userId="d66a401e1e7a39bf" providerId="LiveId" clId="{607A57B0-81AE-4639-A91F-EAFB81E9FA94}" dt="2023-06-10T18:50:39.605" v="7"/>
        <pc:sldMkLst>
          <pc:docMk/>
          <pc:sldMk cId="824328359" sldId="261"/>
        </pc:sldMkLst>
      </pc:sldChg>
      <pc:sldChg chg="modTransition">
        <pc:chgData name="Account Update" userId="d66a401e1e7a39bf" providerId="LiveId" clId="{607A57B0-81AE-4639-A91F-EAFB81E9FA94}" dt="2023-06-10T18:47:25.402" v="2"/>
        <pc:sldMkLst>
          <pc:docMk/>
          <pc:sldMk cId="1938654814" sldId="262"/>
        </pc:sldMkLst>
      </pc:sldChg>
      <pc:sldChg chg="modTransition">
        <pc:chgData name="Account Update" userId="d66a401e1e7a39bf" providerId="LiveId" clId="{607A57B0-81AE-4639-A91F-EAFB81E9FA94}" dt="2023-06-10T18:47:25.402" v="2"/>
        <pc:sldMkLst>
          <pc:docMk/>
          <pc:sldMk cId="1758936952" sldId="263"/>
        </pc:sldMkLst>
      </pc:sldChg>
      <pc:sldChg chg="modTransition">
        <pc:chgData name="Account Update" userId="d66a401e1e7a39bf" providerId="LiveId" clId="{607A57B0-81AE-4639-A91F-EAFB81E9FA94}" dt="2023-06-10T18:47:25.402" v="2"/>
        <pc:sldMkLst>
          <pc:docMk/>
          <pc:sldMk cId="2947949916" sldId="264"/>
        </pc:sldMkLst>
      </pc:sldChg>
      <pc:sldChg chg="modTransition">
        <pc:chgData name="Account Update" userId="d66a401e1e7a39bf" providerId="LiveId" clId="{607A57B0-81AE-4639-A91F-EAFB81E9FA94}" dt="2023-06-10T18:47:25.402" v="2"/>
        <pc:sldMkLst>
          <pc:docMk/>
          <pc:sldMk cId="3409235503" sldId="265"/>
        </pc:sldMkLst>
      </pc:sldChg>
      <pc:sldChg chg="modTransition">
        <pc:chgData name="Account Update" userId="d66a401e1e7a39bf" providerId="LiveId" clId="{607A57B0-81AE-4639-A91F-EAFB81E9FA94}" dt="2023-06-10T18:47:25.402" v="2"/>
        <pc:sldMkLst>
          <pc:docMk/>
          <pc:sldMk cId="2901471688" sldId="266"/>
        </pc:sldMkLst>
      </pc:sldChg>
      <pc:sldChg chg="modTransition">
        <pc:chgData name="Account Update" userId="d66a401e1e7a39bf" providerId="LiveId" clId="{607A57B0-81AE-4639-A91F-EAFB81E9FA94}" dt="2023-06-10T18:47:25.402" v="2"/>
        <pc:sldMkLst>
          <pc:docMk/>
          <pc:sldMk cId="4294815813" sldId="267"/>
        </pc:sldMkLst>
      </pc:sldChg>
      <pc:sldChg chg="modTransition">
        <pc:chgData name="Account Update" userId="d66a401e1e7a39bf" providerId="LiveId" clId="{607A57B0-81AE-4639-A91F-EAFB81E9FA94}" dt="2023-06-10T18:47:25.402" v="2"/>
        <pc:sldMkLst>
          <pc:docMk/>
          <pc:sldMk cId="2833522750" sldId="268"/>
        </pc:sldMkLst>
      </pc:sldChg>
      <pc:sldChg chg="modTransition">
        <pc:chgData name="Account Update" userId="d66a401e1e7a39bf" providerId="LiveId" clId="{607A57B0-81AE-4639-A91F-EAFB81E9FA94}" dt="2023-06-10T18:47:25.402" v="2"/>
        <pc:sldMkLst>
          <pc:docMk/>
          <pc:sldMk cId="3741712465" sldId="269"/>
        </pc:sldMkLst>
      </pc:sldChg>
      <pc:sldChg chg="modTransition">
        <pc:chgData name="Account Update" userId="d66a401e1e7a39bf" providerId="LiveId" clId="{607A57B0-81AE-4639-A91F-EAFB81E9FA94}" dt="2023-06-10T18:47:25.402" v="2"/>
        <pc:sldMkLst>
          <pc:docMk/>
          <pc:sldMk cId="4132483417" sldId="270"/>
        </pc:sldMkLst>
      </pc:sldChg>
      <pc:sldChg chg="modTransition">
        <pc:chgData name="Account Update" userId="d66a401e1e7a39bf" providerId="LiveId" clId="{607A57B0-81AE-4639-A91F-EAFB81E9FA94}" dt="2023-06-10T18:47:25.402" v="2"/>
        <pc:sldMkLst>
          <pc:docMk/>
          <pc:sldMk cId="471641613" sldId="271"/>
        </pc:sldMkLst>
      </pc:sldChg>
      <pc:sldChg chg="modTransition">
        <pc:chgData name="Account Update" userId="d66a401e1e7a39bf" providerId="LiveId" clId="{607A57B0-81AE-4639-A91F-EAFB81E9FA94}" dt="2023-06-10T18:47:25.402" v="2"/>
        <pc:sldMkLst>
          <pc:docMk/>
          <pc:sldMk cId="1710236010" sldId="272"/>
        </pc:sldMkLst>
      </pc:sldChg>
      <pc:sldChg chg="modTransition">
        <pc:chgData name="Account Update" userId="d66a401e1e7a39bf" providerId="LiveId" clId="{607A57B0-81AE-4639-A91F-EAFB81E9FA94}" dt="2023-06-10T18:47:25.402" v="2"/>
        <pc:sldMkLst>
          <pc:docMk/>
          <pc:sldMk cId="391246161" sldId="273"/>
        </pc:sldMkLst>
      </pc:sldChg>
      <pc:sldMasterChg chg="modTransition modSldLayout">
        <pc:chgData name="Account Update" userId="d66a401e1e7a39bf" providerId="LiveId" clId="{607A57B0-81AE-4639-A91F-EAFB81E9FA94}" dt="2023-06-10T18:47:25.402" v="2"/>
        <pc:sldMasterMkLst>
          <pc:docMk/>
          <pc:sldMasterMk cId="0" sldId="2147483648"/>
        </pc:sldMasterMkLst>
        <pc:sldLayoutChg chg="modTransition">
          <pc:chgData name="Account Update" userId="d66a401e1e7a39bf" providerId="LiveId" clId="{607A57B0-81AE-4639-A91F-EAFB81E9FA94}" dt="2023-06-10T18:47:25.402" v="2"/>
          <pc:sldLayoutMkLst>
            <pc:docMk/>
            <pc:sldMasterMk cId="0" sldId="2147483648"/>
            <pc:sldLayoutMk cId="0" sldId="2147483649"/>
          </pc:sldLayoutMkLst>
        </pc:sldLayoutChg>
        <pc:sldLayoutChg chg="modTransition">
          <pc:chgData name="Account Update" userId="d66a401e1e7a39bf" providerId="LiveId" clId="{607A57B0-81AE-4639-A91F-EAFB81E9FA94}" dt="2023-06-10T18:47:25.402" v="2"/>
          <pc:sldLayoutMkLst>
            <pc:docMk/>
            <pc:sldMasterMk cId="0" sldId="2147483648"/>
            <pc:sldLayoutMk cId="0" sldId="2147483650"/>
          </pc:sldLayoutMkLst>
        </pc:sldLayoutChg>
        <pc:sldLayoutChg chg="modTransition">
          <pc:chgData name="Account Update" userId="d66a401e1e7a39bf" providerId="LiveId" clId="{607A57B0-81AE-4639-A91F-EAFB81E9FA94}" dt="2023-06-10T18:47:25.402" v="2"/>
          <pc:sldLayoutMkLst>
            <pc:docMk/>
            <pc:sldMasterMk cId="0" sldId="2147483648"/>
            <pc:sldLayoutMk cId="0" sldId="2147483651"/>
          </pc:sldLayoutMkLst>
        </pc:sldLayoutChg>
        <pc:sldLayoutChg chg="modTransition">
          <pc:chgData name="Account Update" userId="d66a401e1e7a39bf" providerId="LiveId" clId="{607A57B0-81AE-4639-A91F-EAFB81E9FA94}" dt="2023-06-10T18:47:25.402" v="2"/>
          <pc:sldLayoutMkLst>
            <pc:docMk/>
            <pc:sldMasterMk cId="0" sldId="2147483648"/>
            <pc:sldLayoutMk cId="0" sldId="2147483652"/>
          </pc:sldLayoutMkLst>
        </pc:sldLayoutChg>
        <pc:sldLayoutChg chg="modTransition">
          <pc:chgData name="Account Update" userId="d66a401e1e7a39bf" providerId="LiveId" clId="{607A57B0-81AE-4639-A91F-EAFB81E9FA94}" dt="2023-06-10T18:47:25.402" v="2"/>
          <pc:sldLayoutMkLst>
            <pc:docMk/>
            <pc:sldMasterMk cId="0" sldId="2147483648"/>
            <pc:sldLayoutMk cId="0" sldId="2147483653"/>
          </pc:sldLayoutMkLst>
        </pc:sldLayoutChg>
        <pc:sldLayoutChg chg="modTransition">
          <pc:chgData name="Account Update" userId="d66a401e1e7a39bf" providerId="LiveId" clId="{607A57B0-81AE-4639-A91F-EAFB81E9FA94}" dt="2023-06-10T18:47:25.402" v="2"/>
          <pc:sldLayoutMkLst>
            <pc:docMk/>
            <pc:sldMasterMk cId="0" sldId="2147483648"/>
            <pc:sldLayoutMk cId="0" sldId="2147483654"/>
          </pc:sldLayoutMkLst>
        </pc:sldLayoutChg>
        <pc:sldLayoutChg chg="modTransition">
          <pc:chgData name="Account Update" userId="d66a401e1e7a39bf" providerId="LiveId" clId="{607A57B0-81AE-4639-A91F-EAFB81E9FA94}" dt="2023-06-10T18:47:25.402" v="2"/>
          <pc:sldLayoutMkLst>
            <pc:docMk/>
            <pc:sldMasterMk cId="0" sldId="2147483648"/>
            <pc:sldLayoutMk cId="0" sldId="2147483655"/>
          </pc:sldLayoutMkLst>
        </pc:sldLayoutChg>
        <pc:sldLayoutChg chg="modTransition">
          <pc:chgData name="Account Update" userId="d66a401e1e7a39bf" providerId="LiveId" clId="{607A57B0-81AE-4639-A91F-EAFB81E9FA94}" dt="2023-06-10T18:47:25.402" v="2"/>
          <pc:sldLayoutMkLst>
            <pc:docMk/>
            <pc:sldMasterMk cId="0" sldId="2147483648"/>
            <pc:sldLayoutMk cId="0" sldId="2147483656"/>
          </pc:sldLayoutMkLst>
        </pc:sldLayoutChg>
        <pc:sldLayoutChg chg="modTransition">
          <pc:chgData name="Account Update" userId="d66a401e1e7a39bf" providerId="LiveId" clId="{607A57B0-81AE-4639-A91F-EAFB81E9FA94}" dt="2023-06-10T18:47:25.402" v="2"/>
          <pc:sldLayoutMkLst>
            <pc:docMk/>
            <pc:sldMasterMk cId="0" sldId="2147483648"/>
            <pc:sldLayoutMk cId="0" sldId="2147483657"/>
          </pc:sldLayoutMkLst>
        </pc:sldLayoutChg>
        <pc:sldLayoutChg chg="modTransition">
          <pc:chgData name="Account Update" userId="d66a401e1e7a39bf" providerId="LiveId" clId="{607A57B0-81AE-4639-A91F-EAFB81E9FA94}" dt="2023-06-10T18:47:25.402" v="2"/>
          <pc:sldLayoutMkLst>
            <pc:docMk/>
            <pc:sldMasterMk cId="0" sldId="2147483648"/>
            <pc:sldLayoutMk cId="0" sldId="2147483658"/>
          </pc:sldLayoutMkLst>
        </pc:sldLayoutChg>
        <pc:sldLayoutChg chg="modTransition">
          <pc:chgData name="Account Update" userId="d66a401e1e7a39bf" providerId="LiveId" clId="{607A57B0-81AE-4639-A91F-EAFB81E9FA94}" dt="2023-06-10T18:47:25.402" v="2"/>
          <pc:sldLayoutMkLst>
            <pc:docMk/>
            <pc:sldMasterMk cId="0" sldId="2147483648"/>
            <pc:sldLayoutMk cId="0" sldId="214748365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6843" y="3887812"/>
            <a:ext cx="1219566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6843" y="2059012"/>
            <a:ext cx="12195668"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72440" y="2194560"/>
            <a:ext cx="11247120" cy="1739347"/>
          </a:xfrm>
        </p:spPr>
        <p:txBody>
          <a:bodyPr tIns="45720" bIns="45720" anchor="ctr">
            <a:normAutofit/>
          </a:bodyPr>
          <a:lstStyle>
            <a:lvl1pPr algn="ctr">
              <a:lnSpc>
                <a:spcPct val="80000"/>
              </a:lnSpc>
              <a:defRPr sz="6000" spc="15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342900" y="3915938"/>
            <a:ext cx="11506200" cy="457200"/>
          </a:xfrm>
        </p:spPr>
        <p:txBody>
          <a:bodyPr>
            <a:normAutofit/>
          </a:bodyPr>
          <a:lstStyle>
            <a:lvl1pPr marL="0" indent="0" algn="ctr">
              <a:buNone/>
              <a:defRPr sz="2000">
                <a:solidFill>
                  <a:srgbClr val="FFFFFF"/>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96DFF08F-DC6B-4601-B491-B0F83F6DD2DA}" type="datetimeFigureOut">
              <a:rPr lang="en-US" dirty="0"/>
              <a:pPr/>
              <a:t>6/10/2023</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6/10/2023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96DFF08F-DC6B-4601-B491-B0F83F6DD2DA}" type="datetimeFigureOut">
              <a:rPr lang="en-US" dirty="0"/>
              <a:t>6/10/2023</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6/10/2023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43" y="3887812"/>
            <a:ext cx="1219566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75488" y="2194560"/>
            <a:ext cx="11247120" cy="1737360"/>
          </a:xfrm>
        </p:spPr>
        <p:txBody>
          <a:bodyPr anchor="ctr">
            <a:noAutofit/>
          </a:bodyPr>
          <a:lstStyle>
            <a:lvl1pPr algn="ctr">
              <a:lnSpc>
                <a:spcPct val="80000"/>
              </a:lnSpc>
              <a:defRPr sz="6000" b="0" spc="150" baseline="0">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47472" y="3911827"/>
            <a:ext cx="11503152" cy="457200"/>
          </a:xfrm>
        </p:spPr>
        <p:txBody>
          <a:bodyPr anchor="t">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fld id="{96DFF08F-DC6B-4601-B491-B0F83F6DD2DA}" type="datetimeFigureOut">
              <a:rPr lang="en-US" dirty="0"/>
              <a:pPr/>
              <a:t>6/10/2023</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6/10/2023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6/10/2023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6/10/2023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6/10/2023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6/10/2023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6/10/2023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96DFF08F-DC6B-4601-B491-B0F83F6DD2DA}" type="datetimeFigureOut">
              <a:rPr lang="en-US" dirty="0"/>
              <a:pPr/>
              <a:t>6/10/2023</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txStyles>
    <p:titleStyle>
      <a:lvl1pPr algn="l" defTabSz="914400" rtl="0" eaLnBrk="1" latinLnBrk="0" hangingPunct="1">
        <a:lnSpc>
          <a:spcPct val="85000"/>
        </a:lnSpc>
        <a:spcBef>
          <a:spcPct val="0"/>
        </a:spcBef>
        <a:buNone/>
        <a:defRPr sz="4000" kern="1200" cap="all"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CB6C4-CD08-2F03-A4C2-EF732DD70910}"/>
              </a:ext>
            </a:extLst>
          </p:cNvPr>
          <p:cNvSpPr>
            <a:spLocks noGrp="1"/>
          </p:cNvSpPr>
          <p:nvPr>
            <p:ph type="ctrTitle"/>
          </p:nvPr>
        </p:nvSpPr>
        <p:spPr>
          <a:xfrm>
            <a:off x="472440" y="2027209"/>
            <a:ext cx="11247120" cy="1888730"/>
          </a:xfrm>
        </p:spPr>
        <p:txBody>
          <a:bodyPr/>
          <a:lstStyle/>
          <a:p>
            <a:pPr algn="l"/>
            <a:r>
              <a:rPr lang="en-US" dirty="0"/>
              <a:t>A World </a:t>
            </a:r>
            <a:br>
              <a:rPr lang="en-US" dirty="0"/>
            </a:br>
            <a:r>
              <a:rPr lang="en-US" dirty="0"/>
              <a:t>upside down</a:t>
            </a:r>
          </a:p>
        </p:txBody>
      </p:sp>
      <p:sp>
        <p:nvSpPr>
          <p:cNvPr id="3" name="Subtitle 2">
            <a:extLst>
              <a:ext uri="{FF2B5EF4-FFF2-40B4-BE49-F238E27FC236}">
                <a16:creationId xmlns:a16="http://schemas.microsoft.com/office/drawing/2014/main" id="{5BDFB7BB-BB09-58B3-9D8F-19F12649BFF1}"/>
              </a:ext>
            </a:extLst>
          </p:cNvPr>
          <p:cNvSpPr>
            <a:spLocks noGrp="1"/>
          </p:cNvSpPr>
          <p:nvPr>
            <p:ph type="subTitle" idx="1"/>
          </p:nvPr>
        </p:nvSpPr>
        <p:spPr/>
        <p:txBody>
          <a:bodyPr>
            <a:normAutofit/>
          </a:bodyPr>
          <a:lstStyle/>
          <a:p>
            <a:pPr algn="l"/>
            <a:r>
              <a:rPr lang="en-US" sz="2400" b="1" dirty="0">
                <a:solidFill>
                  <a:schemeClr val="bg1"/>
                </a:solidFill>
              </a:rPr>
              <a:t>Acts 17:5-6</a:t>
            </a:r>
          </a:p>
        </p:txBody>
      </p:sp>
      <p:pic>
        <p:nvPicPr>
          <p:cNvPr id="1026" name="Picture 2" descr="earth clipart transparent background - Clipground">
            <a:extLst>
              <a:ext uri="{FF2B5EF4-FFF2-40B4-BE49-F238E27FC236}">
                <a16:creationId xmlns:a16="http://schemas.microsoft.com/office/drawing/2014/main" id="{C6698A4D-08F7-6675-0D76-251F99D050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6133835" y="299502"/>
            <a:ext cx="5986277" cy="5986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4134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11691-BDEF-5A2C-B6EB-7ACBBD7BFDFF}"/>
              </a:ext>
            </a:extLst>
          </p:cNvPr>
          <p:cNvSpPr>
            <a:spLocks noGrp="1"/>
          </p:cNvSpPr>
          <p:nvPr>
            <p:ph type="title"/>
          </p:nvPr>
        </p:nvSpPr>
        <p:spPr/>
        <p:txBody>
          <a:bodyPr/>
          <a:lstStyle/>
          <a:p>
            <a:r>
              <a:rPr lang="en-US" b="1" dirty="0">
                <a:solidFill>
                  <a:schemeClr val="bg1"/>
                </a:solidFill>
              </a:rPr>
              <a:t>WHAT IS UPSIDE DOWN? 	</a:t>
            </a:r>
            <a:r>
              <a:rPr lang="en-US" b="1" dirty="0" err="1">
                <a:solidFill>
                  <a:schemeClr val="bg1"/>
                </a:solidFill>
              </a:rPr>
              <a:t>jesus</a:t>
            </a:r>
            <a:endParaRPr lang="en-US" b="1" dirty="0">
              <a:solidFill>
                <a:schemeClr val="bg1"/>
              </a:solidFill>
            </a:endParaRPr>
          </a:p>
        </p:txBody>
      </p:sp>
      <p:sp>
        <p:nvSpPr>
          <p:cNvPr id="3" name="Content Placeholder 2">
            <a:extLst>
              <a:ext uri="{FF2B5EF4-FFF2-40B4-BE49-F238E27FC236}">
                <a16:creationId xmlns:a16="http://schemas.microsoft.com/office/drawing/2014/main" id="{81C4A745-99B9-925C-5C5A-D8DBDA203521}"/>
              </a:ext>
            </a:extLst>
          </p:cNvPr>
          <p:cNvSpPr>
            <a:spLocks noGrp="1"/>
          </p:cNvSpPr>
          <p:nvPr>
            <p:ph idx="1"/>
          </p:nvPr>
        </p:nvSpPr>
        <p:spPr/>
        <p:txBody>
          <a:bodyPr>
            <a:normAutofit/>
          </a:bodyPr>
          <a:lstStyle/>
          <a:p>
            <a:pPr marR="0" algn="l" rtl="0"/>
            <a:r>
              <a:rPr lang="en-US" sz="4000" dirty="0">
                <a:latin typeface="Verdana" panose="020B0604030504040204" pitchFamily="34" charset="0"/>
              </a:rPr>
              <a:t>Jesus is upside down in our world.</a:t>
            </a:r>
          </a:p>
          <a:p>
            <a:pPr marR="0" algn="l" rtl="0"/>
            <a:r>
              <a:rPr lang="en-US" sz="4000" b="0" i="0" u="none" strike="noStrike" baseline="0" dirty="0">
                <a:latin typeface="Verdana" panose="020B0604030504040204" pitchFamily="34" charset="0"/>
              </a:rPr>
              <a:t>Reject His miracles</a:t>
            </a:r>
          </a:p>
          <a:p>
            <a:pPr marR="0" algn="l" rtl="0"/>
            <a:r>
              <a:rPr lang="en-US" sz="4000" dirty="0">
                <a:latin typeface="Verdana" panose="020B0604030504040204" pitchFamily="34" charset="0"/>
              </a:rPr>
              <a:t>Deny the virgin birth</a:t>
            </a:r>
          </a:p>
          <a:p>
            <a:pPr marR="0" algn="l" rtl="0"/>
            <a:r>
              <a:rPr lang="en-US" sz="4000" b="0" i="0" u="none" strike="noStrike" baseline="0" dirty="0">
                <a:latin typeface="Verdana" panose="020B0604030504040204" pitchFamily="34" charset="0"/>
              </a:rPr>
              <a:t>Don’t believe in the resurrection</a:t>
            </a:r>
          </a:p>
          <a:p>
            <a:endParaRPr lang="en-US" sz="2800" dirty="0"/>
          </a:p>
        </p:txBody>
      </p:sp>
    </p:spTree>
    <p:extLst>
      <p:ext uri="{BB962C8B-B14F-4D97-AF65-F5344CB8AC3E}">
        <p14:creationId xmlns:p14="http://schemas.microsoft.com/office/powerpoint/2010/main" val="34092355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11691-BDEF-5A2C-B6EB-7ACBBD7BFDFF}"/>
              </a:ext>
            </a:extLst>
          </p:cNvPr>
          <p:cNvSpPr>
            <a:spLocks noGrp="1"/>
          </p:cNvSpPr>
          <p:nvPr>
            <p:ph type="title"/>
          </p:nvPr>
        </p:nvSpPr>
        <p:spPr/>
        <p:txBody>
          <a:bodyPr/>
          <a:lstStyle/>
          <a:p>
            <a:r>
              <a:rPr lang="en-US" b="1" dirty="0">
                <a:solidFill>
                  <a:schemeClr val="bg1"/>
                </a:solidFill>
              </a:rPr>
              <a:t>WHAT IS UPSIDE DOWN? 	</a:t>
            </a:r>
            <a:r>
              <a:rPr lang="en-US" b="1" dirty="0" err="1">
                <a:solidFill>
                  <a:schemeClr val="bg1"/>
                </a:solidFill>
              </a:rPr>
              <a:t>jesus</a:t>
            </a:r>
            <a:endParaRPr lang="en-US" b="1" dirty="0">
              <a:solidFill>
                <a:schemeClr val="bg1"/>
              </a:solidFill>
            </a:endParaRPr>
          </a:p>
        </p:txBody>
      </p:sp>
      <p:sp>
        <p:nvSpPr>
          <p:cNvPr id="3" name="Content Placeholder 2">
            <a:extLst>
              <a:ext uri="{FF2B5EF4-FFF2-40B4-BE49-F238E27FC236}">
                <a16:creationId xmlns:a16="http://schemas.microsoft.com/office/drawing/2014/main" id="{81C4A745-99B9-925C-5C5A-D8DBDA203521}"/>
              </a:ext>
            </a:extLst>
          </p:cNvPr>
          <p:cNvSpPr>
            <a:spLocks noGrp="1"/>
          </p:cNvSpPr>
          <p:nvPr>
            <p:ph idx="1"/>
          </p:nvPr>
        </p:nvSpPr>
        <p:spPr/>
        <p:txBody>
          <a:bodyPr>
            <a:normAutofit/>
          </a:bodyPr>
          <a:lstStyle/>
          <a:p>
            <a:pPr marR="0" algn="l" rtl="0"/>
            <a:r>
              <a:rPr lang="en-US" sz="4000" dirty="0">
                <a:latin typeface="Verdana" panose="020B0604030504040204" pitchFamily="34" charset="0"/>
              </a:rPr>
              <a:t>Jesus is upside down in our world.</a:t>
            </a:r>
          </a:p>
          <a:p>
            <a:pPr marR="0" algn="l" rtl="0"/>
            <a:r>
              <a:rPr lang="en-US" sz="4000" b="0" i="0" u="none" strike="noStrike" baseline="0" dirty="0">
                <a:latin typeface="Verdana" panose="020B0604030504040204" pitchFamily="34" charset="0"/>
              </a:rPr>
              <a:t>Reject His miracles</a:t>
            </a:r>
          </a:p>
          <a:p>
            <a:pPr marR="0" algn="l" rtl="0"/>
            <a:r>
              <a:rPr lang="en-US" sz="4000" dirty="0">
                <a:latin typeface="Verdana" panose="020B0604030504040204" pitchFamily="34" charset="0"/>
              </a:rPr>
              <a:t>Deny the virgin birth</a:t>
            </a:r>
          </a:p>
          <a:p>
            <a:pPr marR="0" algn="l" rtl="0"/>
            <a:r>
              <a:rPr lang="en-US" sz="4000" b="0" i="0" u="none" strike="noStrike" baseline="0" dirty="0">
                <a:latin typeface="Verdana" panose="020B0604030504040204" pitchFamily="34" charset="0"/>
              </a:rPr>
              <a:t>Don’t believe in the resurrection</a:t>
            </a:r>
          </a:p>
          <a:p>
            <a:pPr marR="0" algn="l" rtl="0"/>
            <a:r>
              <a:rPr lang="en-US" sz="4000" dirty="0">
                <a:latin typeface="Verdana" panose="020B0604030504040204" pitchFamily="34" charset="0"/>
              </a:rPr>
              <a:t>Not ready for 2</a:t>
            </a:r>
            <a:r>
              <a:rPr lang="en-US" sz="4000" baseline="30000" dirty="0">
                <a:latin typeface="Verdana" panose="020B0604030504040204" pitchFamily="34" charset="0"/>
              </a:rPr>
              <a:t>nd</a:t>
            </a:r>
            <a:r>
              <a:rPr lang="en-US" sz="4000" dirty="0">
                <a:latin typeface="Verdana" panose="020B0604030504040204" pitchFamily="34" charset="0"/>
              </a:rPr>
              <a:t> Coming</a:t>
            </a:r>
            <a:endParaRPr lang="en-US" sz="3200" b="0" i="0" u="none" strike="noStrike" baseline="0" dirty="0">
              <a:latin typeface="Verdana" panose="020B0604030504040204" pitchFamily="34" charset="0"/>
            </a:endParaRPr>
          </a:p>
          <a:p>
            <a:endParaRPr lang="en-US" sz="2800" dirty="0"/>
          </a:p>
        </p:txBody>
      </p:sp>
    </p:spTree>
    <p:extLst>
      <p:ext uri="{BB962C8B-B14F-4D97-AF65-F5344CB8AC3E}">
        <p14:creationId xmlns:p14="http://schemas.microsoft.com/office/powerpoint/2010/main" val="29014716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11691-BDEF-5A2C-B6EB-7ACBBD7BFDFF}"/>
              </a:ext>
            </a:extLst>
          </p:cNvPr>
          <p:cNvSpPr>
            <a:spLocks noGrp="1"/>
          </p:cNvSpPr>
          <p:nvPr>
            <p:ph type="title"/>
          </p:nvPr>
        </p:nvSpPr>
        <p:spPr/>
        <p:txBody>
          <a:bodyPr/>
          <a:lstStyle/>
          <a:p>
            <a:r>
              <a:rPr lang="en-US" b="1" dirty="0">
                <a:solidFill>
                  <a:schemeClr val="bg1"/>
                </a:solidFill>
              </a:rPr>
              <a:t>WHAT IS UPSIDE DOWN? 	church</a:t>
            </a:r>
          </a:p>
        </p:txBody>
      </p:sp>
      <p:sp>
        <p:nvSpPr>
          <p:cNvPr id="3" name="Content Placeholder 2">
            <a:extLst>
              <a:ext uri="{FF2B5EF4-FFF2-40B4-BE49-F238E27FC236}">
                <a16:creationId xmlns:a16="http://schemas.microsoft.com/office/drawing/2014/main" id="{81C4A745-99B9-925C-5C5A-D8DBDA203521}"/>
              </a:ext>
            </a:extLst>
          </p:cNvPr>
          <p:cNvSpPr>
            <a:spLocks noGrp="1"/>
          </p:cNvSpPr>
          <p:nvPr>
            <p:ph idx="1"/>
          </p:nvPr>
        </p:nvSpPr>
        <p:spPr/>
        <p:txBody>
          <a:bodyPr>
            <a:normAutofit/>
          </a:bodyPr>
          <a:lstStyle/>
          <a:p>
            <a:pPr marR="0" algn="l" rtl="0"/>
            <a:r>
              <a:rPr lang="en-US" sz="4000" dirty="0">
                <a:latin typeface="Verdana" panose="020B0604030504040204" pitchFamily="34" charset="0"/>
              </a:rPr>
              <a:t> Church is upside down in our world.</a:t>
            </a:r>
          </a:p>
          <a:p>
            <a:pPr marR="0" algn="l" rtl="0"/>
            <a:r>
              <a:rPr lang="en-US" sz="2800" b="0" i="0" u="none" strike="noStrike" baseline="0" dirty="0">
                <a:latin typeface="Verdana" panose="020B0604030504040204" pitchFamily="34" charset="0"/>
              </a:rPr>
              <a:t>One church – not thousands</a:t>
            </a:r>
          </a:p>
          <a:p>
            <a:r>
              <a:rPr lang="en-US" sz="2800" b="0" i="0" u="none" strike="noStrike" baseline="0" dirty="0">
                <a:latin typeface="Verdana" panose="020B0604030504040204" pitchFamily="34" charset="0"/>
              </a:rPr>
              <a:t>(Eph 4:4)  </a:t>
            </a:r>
            <a:r>
              <a:rPr lang="en-US" sz="2800" b="1" i="1" u="sng" strike="noStrike" baseline="0" dirty="0">
                <a:latin typeface="Verdana" panose="020B0604030504040204" pitchFamily="34" charset="0"/>
              </a:rPr>
              <a:t>There is</a:t>
            </a:r>
            <a:r>
              <a:rPr lang="en-US" sz="2800" b="1" i="0" u="sng" strike="noStrike" baseline="0" dirty="0">
                <a:latin typeface="Verdana" panose="020B0604030504040204" pitchFamily="34" charset="0"/>
              </a:rPr>
              <a:t> one body </a:t>
            </a:r>
            <a:r>
              <a:rPr lang="en-US" sz="2800" b="0" i="0" u="none" strike="noStrike" baseline="0" dirty="0">
                <a:latin typeface="Verdana" panose="020B0604030504040204" pitchFamily="34" charset="0"/>
              </a:rPr>
              <a:t>and one Spirit, just as you were called in one hope of your calling;</a:t>
            </a:r>
          </a:p>
          <a:p>
            <a:r>
              <a:rPr lang="en-US" sz="2800" b="0" i="0" u="none" strike="noStrike" baseline="0" dirty="0">
                <a:latin typeface="Verdana" panose="020B0604030504040204" pitchFamily="34" charset="0"/>
              </a:rPr>
              <a:t>(Col 1:18)  </a:t>
            </a:r>
            <a:r>
              <a:rPr lang="en-US" sz="2800" b="1" i="0" u="sng" strike="noStrike" baseline="0" dirty="0">
                <a:latin typeface="Verdana" panose="020B0604030504040204" pitchFamily="34" charset="0"/>
              </a:rPr>
              <a:t>And He is the head of the body, the church</a:t>
            </a:r>
            <a:r>
              <a:rPr lang="en-US" sz="2800" b="0" i="0" u="none" strike="noStrike" baseline="0" dirty="0">
                <a:latin typeface="Verdana" panose="020B0604030504040204" pitchFamily="34" charset="0"/>
              </a:rPr>
              <a:t>, who is the beginning, the firstborn from the dead, that in all things He may have the preeminence.</a:t>
            </a:r>
          </a:p>
          <a:p>
            <a:pPr marR="0" algn="l" rtl="0"/>
            <a:endParaRPr lang="en-US" sz="2800" b="0" i="0" u="none" strike="noStrike" baseline="0" dirty="0">
              <a:latin typeface="Verdana" panose="020B0604030504040204" pitchFamily="34" charset="0"/>
            </a:endParaRPr>
          </a:p>
          <a:p>
            <a:endParaRPr lang="en-US" sz="2800" dirty="0"/>
          </a:p>
        </p:txBody>
      </p:sp>
    </p:spTree>
    <p:extLst>
      <p:ext uri="{BB962C8B-B14F-4D97-AF65-F5344CB8AC3E}">
        <p14:creationId xmlns:p14="http://schemas.microsoft.com/office/powerpoint/2010/main" val="37417124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11691-BDEF-5A2C-B6EB-7ACBBD7BFDFF}"/>
              </a:ext>
            </a:extLst>
          </p:cNvPr>
          <p:cNvSpPr>
            <a:spLocks noGrp="1"/>
          </p:cNvSpPr>
          <p:nvPr>
            <p:ph type="title"/>
          </p:nvPr>
        </p:nvSpPr>
        <p:spPr/>
        <p:txBody>
          <a:bodyPr/>
          <a:lstStyle/>
          <a:p>
            <a:r>
              <a:rPr lang="en-US" b="1" dirty="0">
                <a:solidFill>
                  <a:schemeClr val="bg1"/>
                </a:solidFill>
              </a:rPr>
              <a:t>WHAT IS UPSIDE DOWN? 	church</a:t>
            </a:r>
          </a:p>
        </p:txBody>
      </p:sp>
      <p:sp>
        <p:nvSpPr>
          <p:cNvPr id="3" name="Content Placeholder 2">
            <a:extLst>
              <a:ext uri="{FF2B5EF4-FFF2-40B4-BE49-F238E27FC236}">
                <a16:creationId xmlns:a16="http://schemas.microsoft.com/office/drawing/2014/main" id="{81C4A745-99B9-925C-5C5A-D8DBDA203521}"/>
              </a:ext>
            </a:extLst>
          </p:cNvPr>
          <p:cNvSpPr>
            <a:spLocks noGrp="1"/>
          </p:cNvSpPr>
          <p:nvPr>
            <p:ph idx="1"/>
          </p:nvPr>
        </p:nvSpPr>
        <p:spPr/>
        <p:txBody>
          <a:bodyPr>
            <a:normAutofit lnSpcReduction="10000"/>
          </a:bodyPr>
          <a:lstStyle/>
          <a:p>
            <a:pPr marR="0" algn="l" rtl="0"/>
            <a:r>
              <a:rPr lang="en-US" sz="4000" dirty="0">
                <a:latin typeface="Verdana" panose="020B0604030504040204" pitchFamily="34" charset="0"/>
              </a:rPr>
              <a:t> Church is upside down in our world.</a:t>
            </a:r>
          </a:p>
          <a:p>
            <a:pPr marR="0" algn="l" rtl="0"/>
            <a:r>
              <a:rPr lang="en-US" sz="2800" b="0" i="0" u="none" strike="noStrike" baseline="0" dirty="0">
                <a:latin typeface="Verdana" panose="020B0604030504040204" pitchFamily="34" charset="0"/>
              </a:rPr>
              <a:t>What many object to is the “church” as it is in the world – divided, oppose each other, disagree</a:t>
            </a:r>
          </a:p>
          <a:p>
            <a:r>
              <a:rPr lang="en-US" sz="2800" b="0" i="0" u="none" strike="noStrike" baseline="0" dirty="0">
                <a:latin typeface="Verdana" panose="020B0604030504040204" pitchFamily="34" charset="0"/>
              </a:rPr>
              <a:t>(Eph 4:3)  endeavoring to keep the unity of the Spirit in the bond of peace.</a:t>
            </a:r>
          </a:p>
          <a:p>
            <a:r>
              <a:rPr lang="en-US" sz="2800" b="0" i="0" u="none" strike="noStrike" baseline="0" dirty="0">
                <a:latin typeface="Verdana" panose="020B0604030504040204" pitchFamily="34" charset="0"/>
              </a:rPr>
              <a:t>(Eph 4:13)  till we all come to the unity of the faith and of the knowledge of the Son of God, to a perfect man, to the measure of the stature of the fullness of Christ;</a:t>
            </a:r>
            <a:endParaRPr lang="en-US" sz="2800" dirty="0">
              <a:latin typeface="Verdana" panose="020B0604030504040204" pitchFamily="34" charset="0"/>
            </a:endParaRPr>
          </a:p>
          <a:p>
            <a:pPr marR="0" algn="l" rtl="0"/>
            <a:endParaRPr lang="en-US" sz="2800" dirty="0">
              <a:latin typeface="Verdana" panose="020B0604030504040204" pitchFamily="34" charset="0"/>
            </a:endParaRPr>
          </a:p>
          <a:p>
            <a:pPr marR="0" algn="l" rtl="0"/>
            <a:endParaRPr lang="en-US" sz="2800" b="0" i="0" u="none" strike="noStrike" baseline="0" dirty="0">
              <a:latin typeface="Verdana" panose="020B0604030504040204" pitchFamily="34" charset="0"/>
            </a:endParaRPr>
          </a:p>
          <a:p>
            <a:pPr marR="0" algn="l" rtl="0"/>
            <a:endParaRPr lang="en-US" sz="2800" b="0" i="0" u="none" strike="noStrike" baseline="0" dirty="0">
              <a:latin typeface="Verdana" panose="020B0604030504040204" pitchFamily="34" charset="0"/>
            </a:endParaRPr>
          </a:p>
          <a:p>
            <a:endParaRPr lang="en-US" sz="2800" dirty="0"/>
          </a:p>
        </p:txBody>
      </p:sp>
    </p:spTree>
    <p:extLst>
      <p:ext uri="{BB962C8B-B14F-4D97-AF65-F5344CB8AC3E}">
        <p14:creationId xmlns:p14="http://schemas.microsoft.com/office/powerpoint/2010/main" val="4716416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11691-BDEF-5A2C-B6EB-7ACBBD7BFDFF}"/>
              </a:ext>
            </a:extLst>
          </p:cNvPr>
          <p:cNvSpPr>
            <a:spLocks noGrp="1"/>
          </p:cNvSpPr>
          <p:nvPr>
            <p:ph type="title"/>
          </p:nvPr>
        </p:nvSpPr>
        <p:spPr/>
        <p:txBody>
          <a:bodyPr/>
          <a:lstStyle/>
          <a:p>
            <a:r>
              <a:rPr lang="en-US" b="1" dirty="0">
                <a:solidFill>
                  <a:schemeClr val="bg1"/>
                </a:solidFill>
              </a:rPr>
              <a:t>WHAT IS UPSIDE DOWN? 	bible</a:t>
            </a:r>
          </a:p>
        </p:txBody>
      </p:sp>
      <p:sp>
        <p:nvSpPr>
          <p:cNvPr id="3" name="Content Placeholder 2">
            <a:extLst>
              <a:ext uri="{FF2B5EF4-FFF2-40B4-BE49-F238E27FC236}">
                <a16:creationId xmlns:a16="http://schemas.microsoft.com/office/drawing/2014/main" id="{81C4A745-99B9-925C-5C5A-D8DBDA203521}"/>
              </a:ext>
            </a:extLst>
          </p:cNvPr>
          <p:cNvSpPr>
            <a:spLocks noGrp="1"/>
          </p:cNvSpPr>
          <p:nvPr>
            <p:ph idx="1"/>
          </p:nvPr>
        </p:nvSpPr>
        <p:spPr/>
        <p:txBody>
          <a:bodyPr>
            <a:normAutofit/>
          </a:bodyPr>
          <a:lstStyle/>
          <a:p>
            <a:pPr marR="0" algn="l" rtl="0"/>
            <a:r>
              <a:rPr lang="en-US" sz="4000" dirty="0">
                <a:latin typeface="Verdana" panose="020B0604030504040204" pitchFamily="34" charset="0"/>
              </a:rPr>
              <a:t>Bible is upside down in our world.</a:t>
            </a:r>
          </a:p>
          <a:p>
            <a:pPr marR="0" algn="l" rtl="0"/>
            <a:r>
              <a:rPr lang="en-US" sz="2800" b="0" i="0" u="none" strike="noStrike" baseline="0" dirty="0">
                <a:latin typeface="Verdana" panose="020B0604030504040204" pitchFamily="34" charset="0"/>
              </a:rPr>
              <a:t>Word of God vs. contains the will of God</a:t>
            </a:r>
          </a:p>
          <a:p>
            <a:r>
              <a:rPr lang="en-US" sz="2800" b="0" i="0" u="none" strike="noStrike" baseline="0" dirty="0">
                <a:latin typeface="Verdana" panose="020B0604030504040204" pitchFamily="34" charset="0"/>
              </a:rPr>
              <a:t>(2Ti 3:16)  All Scripture </a:t>
            </a:r>
            <a:r>
              <a:rPr lang="en-US" sz="2800" b="0" i="1" u="none" strike="noStrike" baseline="0" dirty="0">
                <a:latin typeface="Verdana" panose="020B0604030504040204" pitchFamily="34" charset="0"/>
              </a:rPr>
              <a:t>is</a:t>
            </a:r>
            <a:r>
              <a:rPr lang="en-US" sz="2800" b="0" i="0" u="none" strike="noStrike" baseline="0" dirty="0">
                <a:latin typeface="Verdana" panose="020B0604030504040204" pitchFamily="34" charset="0"/>
              </a:rPr>
              <a:t> given by inspiration of God, and </a:t>
            </a:r>
            <a:r>
              <a:rPr lang="en-US" sz="2800" b="0" i="1" u="none" strike="noStrike" baseline="0" dirty="0">
                <a:latin typeface="Verdana" panose="020B0604030504040204" pitchFamily="34" charset="0"/>
              </a:rPr>
              <a:t>is</a:t>
            </a:r>
            <a:r>
              <a:rPr lang="en-US" sz="2800" b="0" i="0" u="none" strike="noStrike" baseline="0" dirty="0">
                <a:latin typeface="Verdana" panose="020B0604030504040204" pitchFamily="34" charset="0"/>
              </a:rPr>
              <a:t> profitable for doctrine, for reproof, for correction, for instruction in righteousness,</a:t>
            </a:r>
          </a:p>
          <a:p>
            <a:endParaRPr lang="en-US" sz="2800" b="0" i="0" u="none" strike="noStrike" baseline="0" dirty="0">
              <a:latin typeface="Verdana" panose="020B0604030504040204" pitchFamily="34" charset="0"/>
            </a:endParaRPr>
          </a:p>
          <a:p>
            <a:r>
              <a:rPr lang="en-US" sz="2800" b="0" i="0" u="none" strike="noStrike" baseline="0" dirty="0">
                <a:latin typeface="Verdana" panose="020B0604030504040204" pitchFamily="34" charset="0"/>
              </a:rPr>
              <a:t>(Joh 17:17)  Sanctify them by Your truth. Your word is truth.</a:t>
            </a:r>
          </a:p>
          <a:p>
            <a:pPr marR="0" algn="l" rtl="0"/>
            <a:endParaRPr lang="en-US" sz="3200" b="0" i="0" u="none" strike="noStrike" baseline="0" dirty="0">
              <a:latin typeface="Verdana" panose="020B0604030504040204" pitchFamily="34" charset="0"/>
            </a:endParaRPr>
          </a:p>
          <a:p>
            <a:endParaRPr lang="en-US" sz="2800" dirty="0"/>
          </a:p>
        </p:txBody>
      </p:sp>
    </p:spTree>
    <p:extLst>
      <p:ext uri="{BB962C8B-B14F-4D97-AF65-F5344CB8AC3E}">
        <p14:creationId xmlns:p14="http://schemas.microsoft.com/office/powerpoint/2010/main" val="42948158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11691-BDEF-5A2C-B6EB-7ACBBD7BFDFF}"/>
              </a:ext>
            </a:extLst>
          </p:cNvPr>
          <p:cNvSpPr>
            <a:spLocks noGrp="1"/>
          </p:cNvSpPr>
          <p:nvPr>
            <p:ph type="title"/>
          </p:nvPr>
        </p:nvSpPr>
        <p:spPr/>
        <p:txBody>
          <a:bodyPr/>
          <a:lstStyle/>
          <a:p>
            <a:r>
              <a:rPr lang="en-US" b="1" dirty="0">
                <a:solidFill>
                  <a:schemeClr val="bg1"/>
                </a:solidFill>
              </a:rPr>
              <a:t>WHAT IS UPSIDE DOWN? 	bible</a:t>
            </a:r>
          </a:p>
        </p:txBody>
      </p:sp>
      <p:sp>
        <p:nvSpPr>
          <p:cNvPr id="3" name="Content Placeholder 2">
            <a:extLst>
              <a:ext uri="{FF2B5EF4-FFF2-40B4-BE49-F238E27FC236}">
                <a16:creationId xmlns:a16="http://schemas.microsoft.com/office/drawing/2014/main" id="{81C4A745-99B9-925C-5C5A-D8DBDA203521}"/>
              </a:ext>
            </a:extLst>
          </p:cNvPr>
          <p:cNvSpPr>
            <a:spLocks noGrp="1"/>
          </p:cNvSpPr>
          <p:nvPr>
            <p:ph idx="1"/>
          </p:nvPr>
        </p:nvSpPr>
        <p:spPr/>
        <p:txBody>
          <a:bodyPr>
            <a:normAutofit fontScale="92500" lnSpcReduction="20000"/>
          </a:bodyPr>
          <a:lstStyle/>
          <a:p>
            <a:pPr marR="0" algn="l" rtl="0"/>
            <a:r>
              <a:rPr lang="en-US" sz="4000" dirty="0">
                <a:latin typeface="Verdana" panose="020B0604030504040204" pitchFamily="34" charset="0"/>
              </a:rPr>
              <a:t>Bible is upside down in our world.</a:t>
            </a:r>
          </a:p>
          <a:p>
            <a:pPr marR="0" algn="l" rtl="0"/>
            <a:r>
              <a:rPr lang="en-US" sz="3000" dirty="0">
                <a:latin typeface="Verdana" panose="020B0604030504040204" pitchFamily="34" charset="0"/>
              </a:rPr>
              <a:t>Bible </a:t>
            </a:r>
            <a:r>
              <a:rPr lang="en-US" sz="3000" b="0" i="0" u="none" strike="noStrike" baseline="0" dirty="0">
                <a:latin typeface="Verdana" panose="020B0604030504040204" pitchFamily="34" charset="0"/>
              </a:rPr>
              <a:t>is a good guide, but not rules to obey.</a:t>
            </a:r>
          </a:p>
          <a:p>
            <a:r>
              <a:rPr lang="en-US" sz="3000" b="0" i="0" u="none" strike="noStrike" baseline="0" dirty="0">
                <a:latin typeface="Verdana" panose="020B0604030504040204" pitchFamily="34" charset="0"/>
              </a:rPr>
              <a:t>(Mat 4:4)  But He answered and said, "It is written, 'MAN SHALL NOT LIVE BY BREAD ALONE, BUT BY EVERY WORD THAT PROCEEDS FROM THE MOUTH OF GOD.’ “</a:t>
            </a:r>
          </a:p>
          <a:p>
            <a:pPr marR="0" algn="l" rtl="0"/>
            <a:r>
              <a:rPr lang="en-US" sz="3000" b="0" i="0" u="none" strike="noStrike" baseline="0" dirty="0">
                <a:latin typeface="Verdana" panose="020B0604030504040204" pitchFamily="34" charset="0"/>
              </a:rPr>
              <a:t>(1Jn 2:16-17)  For all that </a:t>
            </a:r>
            <a:r>
              <a:rPr lang="en-US" sz="3000" b="0" i="1" u="none" strike="noStrike" baseline="0" dirty="0">
                <a:latin typeface="Verdana" panose="020B0604030504040204" pitchFamily="34" charset="0"/>
              </a:rPr>
              <a:t>is</a:t>
            </a:r>
            <a:r>
              <a:rPr lang="en-US" sz="3000" b="0" i="0" u="none" strike="noStrike" baseline="0" dirty="0">
                <a:latin typeface="Verdana" panose="020B0604030504040204" pitchFamily="34" charset="0"/>
              </a:rPr>
              <a:t> in the world—the lust of the flesh, the lust of the eyes, and the pride of life—is not of the Father but is of the world. (17)  And the world is passing away, and the lust of it; but he who does the will of God abides forever.</a:t>
            </a:r>
          </a:p>
          <a:p>
            <a:endParaRPr lang="en-US" sz="2800" b="0" i="0" u="none" strike="noStrike" baseline="0" dirty="0">
              <a:latin typeface="Verdana" panose="020B0604030504040204" pitchFamily="34" charset="0"/>
            </a:endParaRPr>
          </a:p>
          <a:p>
            <a:endParaRPr lang="en-US" sz="2800" dirty="0"/>
          </a:p>
        </p:txBody>
      </p:sp>
    </p:spTree>
    <p:extLst>
      <p:ext uri="{BB962C8B-B14F-4D97-AF65-F5344CB8AC3E}">
        <p14:creationId xmlns:p14="http://schemas.microsoft.com/office/powerpoint/2010/main" val="28335227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11691-BDEF-5A2C-B6EB-7ACBBD7BFDFF}"/>
              </a:ext>
            </a:extLst>
          </p:cNvPr>
          <p:cNvSpPr>
            <a:spLocks noGrp="1"/>
          </p:cNvSpPr>
          <p:nvPr>
            <p:ph type="title"/>
          </p:nvPr>
        </p:nvSpPr>
        <p:spPr/>
        <p:txBody>
          <a:bodyPr/>
          <a:lstStyle/>
          <a:p>
            <a:r>
              <a:rPr lang="en-US" b="1" dirty="0">
                <a:solidFill>
                  <a:schemeClr val="bg1"/>
                </a:solidFill>
              </a:rPr>
              <a:t>WHAT IS UPSIDE DOWN? 	bible</a:t>
            </a:r>
          </a:p>
        </p:txBody>
      </p:sp>
      <p:sp>
        <p:nvSpPr>
          <p:cNvPr id="3" name="Content Placeholder 2">
            <a:extLst>
              <a:ext uri="{FF2B5EF4-FFF2-40B4-BE49-F238E27FC236}">
                <a16:creationId xmlns:a16="http://schemas.microsoft.com/office/drawing/2014/main" id="{81C4A745-99B9-925C-5C5A-D8DBDA203521}"/>
              </a:ext>
            </a:extLst>
          </p:cNvPr>
          <p:cNvSpPr>
            <a:spLocks noGrp="1"/>
          </p:cNvSpPr>
          <p:nvPr>
            <p:ph idx="1"/>
          </p:nvPr>
        </p:nvSpPr>
        <p:spPr/>
        <p:txBody>
          <a:bodyPr>
            <a:normAutofit/>
          </a:bodyPr>
          <a:lstStyle/>
          <a:p>
            <a:pPr marR="0" algn="l" rtl="0"/>
            <a:r>
              <a:rPr lang="en-US" sz="4000" dirty="0">
                <a:latin typeface="Verdana" panose="020B0604030504040204" pitchFamily="34" charset="0"/>
              </a:rPr>
              <a:t>Bible is upside down in our world.</a:t>
            </a:r>
          </a:p>
          <a:p>
            <a:pPr marR="0" algn="l" rtl="0"/>
            <a:r>
              <a:rPr lang="en-US" sz="2800" b="0" i="0" u="none" strike="noStrike" baseline="0" dirty="0">
                <a:latin typeface="Verdana" panose="020B0604030504040204" pitchFamily="34" charset="0"/>
              </a:rPr>
              <a:t>The Bible is NOT of human origin.</a:t>
            </a:r>
          </a:p>
          <a:p>
            <a:r>
              <a:rPr lang="en-US" sz="2800" b="0" i="0" u="none" strike="noStrike" baseline="0" dirty="0">
                <a:latin typeface="Verdana" panose="020B0604030504040204" pitchFamily="34" charset="0"/>
              </a:rPr>
              <a:t>(2Pe 1:21)  for prophecy never came by the will of man, but holy men of God spoke </a:t>
            </a:r>
            <a:r>
              <a:rPr lang="en-US" sz="2800" b="0" i="1" u="none" strike="noStrike" baseline="0" dirty="0">
                <a:latin typeface="Verdana" panose="020B0604030504040204" pitchFamily="34" charset="0"/>
              </a:rPr>
              <a:t>as they were</a:t>
            </a:r>
            <a:r>
              <a:rPr lang="en-US" sz="2800" b="0" i="0" u="none" strike="noStrike" baseline="0" dirty="0">
                <a:latin typeface="Verdana" panose="020B0604030504040204" pitchFamily="34" charset="0"/>
              </a:rPr>
              <a:t> moved by the Holy Spirit.</a:t>
            </a:r>
          </a:p>
          <a:p>
            <a:endParaRPr lang="en-US" sz="2800" dirty="0"/>
          </a:p>
        </p:txBody>
      </p:sp>
    </p:spTree>
    <p:extLst>
      <p:ext uri="{BB962C8B-B14F-4D97-AF65-F5344CB8AC3E}">
        <p14:creationId xmlns:p14="http://schemas.microsoft.com/office/powerpoint/2010/main" val="41324834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11691-BDEF-5A2C-B6EB-7ACBBD7BFDFF}"/>
              </a:ext>
            </a:extLst>
          </p:cNvPr>
          <p:cNvSpPr>
            <a:spLocks noGrp="1"/>
          </p:cNvSpPr>
          <p:nvPr>
            <p:ph type="title"/>
          </p:nvPr>
        </p:nvSpPr>
        <p:spPr/>
        <p:txBody>
          <a:bodyPr/>
          <a:lstStyle/>
          <a:p>
            <a:r>
              <a:rPr lang="en-US" b="1" dirty="0">
                <a:solidFill>
                  <a:schemeClr val="bg1"/>
                </a:solidFill>
              </a:rPr>
              <a:t>Our task – get it right side up</a:t>
            </a:r>
          </a:p>
        </p:txBody>
      </p:sp>
      <p:sp>
        <p:nvSpPr>
          <p:cNvPr id="3" name="Content Placeholder 2">
            <a:extLst>
              <a:ext uri="{FF2B5EF4-FFF2-40B4-BE49-F238E27FC236}">
                <a16:creationId xmlns:a16="http://schemas.microsoft.com/office/drawing/2014/main" id="{81C4A745-99B9-925C-5C5A-D8DBDA203521}"/>
              </a:ext>
            </a:extLst>
          </p:cNvPr>
          <p:cNvSpPr>
            <a:spLocks noGrp="1"/>
          </p:cNvSpPr>
          <p:nvPr>
            <p:ph idx="1"/>
          </p:nvPr>
        </p:nvSpPr>
        <p:spPr/>
        <p:txBody>
          <a:bodyPr>
            <a:normAutofit/>
          </a:bodyPr>
          <a:lstStyle/>
          <a:p>
            <a:pPr marR="0" algn="l" rtl="0"/>
            <a:r>
              <a:rPr lang="en-US" sz="4000" dirty="0">
                <a:latin typeface="Verdana" panose="020B0604030504040204" pitchFamily="34" charset="0"/>
              </a:rPr>
              <a:t>Just like those in Acts 17, we are in a world that is upside down about:</a:t>
            </a:r>
          </a:p>
          <a:p>
            <a:pPr marL="742950" marR="0" indent="-742950" algn="l" rtl="0">
              <a:buFont typeface="+mj-lt"/>
              <a:buAutoNum type="arabicPeriod"/>
            </a:pPr>
            <a:r>
              <a:rPr lang="en-US" sz="4000" b="0" i="0" u="none" strike="noStrike" baseline="0" dirty="0">
                <a:latin typeface="Verdana" panose="020B0604030504040204" pitchFamily="34" charset="0"/>
              </a:rPr>
              <a:t>God</a:t>
            </a:r>
          </a:p>
          <a:p>
            <a:pPr marL="742950" marR="0" indent="-742950" algn="l" rtl="0">
              <a:buFont typeface="+mj-lt"/>
              <a:buAutoNum type="arabicPeriod"/>
            </a:pPr>
            <a:r>
              <a:rPr lang="en-US" sz="4000" dirty="0">
                <a:latin typeface="Verdana" panose="020B0604030504040204" pitchFamily="34" charset="0"/>
              </a:rPr>
              <a:t>Jesus</a:t>
            </a:r>
          </a:p>
          <a:p>
            <a:pPr marL="742950" marR="0" indent="-742950" algn="l" rtl="0">
              <a:buFont typeface="+mj-lt"/>
              <a:buAutoNum type="arabicPeriod"/>
            </a:pPr>
            <a:r>
              <a:rPr lang="en-US" sz="4000" b="0" i="0" u="none" strike="noStrike" baseline="0" dirty="0">
                <a:latin typeface="Verdana" panose="020B0604030504040204" pitchFamily="34" charset="0"/>
              </a:rPr>
              <a:t>Church</a:t>
            </a:r>
          </a:p>
          <a:p>
            <a:pPr marL="742950" marR="0" indent="-742950" algn="l" rtl="0">
              <a:buFont typeface="+mj-lt"/>
              <a:buAutoNum type="arabicPeriod"/>
            </a:pPr>
            <a:r>
              <a:rPr lang="en-US" sz="4000" dirty="0">
                <a:latin typeface="Verdana" panose="020B0604030504040204" pitchFamily="34" charset="0"/>
              </a:rPr>
              <a:t>Bible</a:t>
            </a:r>
            <a:endParaRPr lang="en-US" sz="2800" b="0" i="0" u="none" strike="noStrike" baseline="0" dirty="0">
              <a:latin typeface="Verdana" panose="020B0604030504040204" pitchFamily="34" charset="0"/>
            </a:endParaRPr>
          </a:p>
          <a:p>
            <a:endParaRPr lang="en-US" sz="2800" dirty="0"/>
          </a:p>
        </p:txBody>
      </p:sp>
    </p:spTree>
    <p:extLst>
      <p:ext uri="{BB962C8B-B14F-4D97-AF65-F5344CB8AC3E}">
        <p14:creationId xmlns:p14="http://schemas.microsoft.com/office/powerpoint/2010/main" val="17102360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11691-BDEF-5A2C-B6EB-7ACBBD7BFDFF}"/>
              </a:ext>
            </a:extLst>
          </p:cNvPr>
          <p:cNvSpPr>
            <a:spLocks noGrp="1"/>
          </p:cNvSpPr>
          <p:nvPr>
            <p:ph type="title"/>
          </p:nvPr>
        </p:nvSpPr>
        <p:spPr/>
        <p:txBody>
          <a:bodyPr/>
          <a:lstStyle/>
          <a:p>
            <a:r>
              <a:rPr lang="en-US" b="1" dirty="0">
                <a:solidFill>
                  <a:schemeClr val="bg1"/>
                </a:solidFill>
              </a:rPr>
              <a:t>Our task – get it right side up</a:t>
            </a:r>
          </a:p>
        </p:txBody>
      </p:sp>
      <p:sp>
        <p:nvSpPr>
          <p:cNvPr id="3" name="Content Placeholder 2">
            <a:extLst>
              <a:ext uri="{FF2B5EF4-FFF2-40B4-BE49-F238E27FC236}">
                <a16:creationId xmlns:a16="http://schemas.microsoft.com/office/drawing/2014/main" id="{81C4A745-99B9-925C-5C5A-D8DBDA203521}"/>
              </a:ext>
            </a:extLst>
          </p:cNvPr>
          <p:cNvSpPr>
            <a:spLocks noGrp="1"/>
          </p:cNvSpPr>
          <p:nvPr>
            <p:ph idx="1"/>
          </p:nvPr>
        </p:nvSpPr>
        <p:spPr/>
        <p:txBody>
          <a:bodyPr>
            <a:normAutofit/>
          </a:bodyPr>
          <a:lstStyle/>
          <a:p>
            <a:pPr marR="0" algn="l" rtl="0"/>
            <a:r>
              <a:rPr lang="en-US" sz="4400" dirty="0">
                <a:latin typeface="Verdana" panose="020B0604030504040204" pitchFamily="34" charset="0"/>
              </a:rPr>
              <a:t>Just like those in Acts 17, we are in a world that is upside down.</a:t>
            </a:r>
          </a:p>
          <a:p>
            <a:pPr marR="0" algn="l" rtl="0"/>
            <a:endParaRPr lang="en-US" sz="4400" dirty="0">
              <a:latin typeface="Verdana" panose="020B0604030504040204" pitchFamily="34" charset="0"/>
            </a:endParaRPr>
          </a:p>
          <a:p>
            <a:pPr marR="0" algn="l" rtl="0"/>
            <a:r>
              <a:rPr lang="en-US" sz="4400" dirty="0">
                <a:latin typeface="Verdana" panose="020B0604030504040204" pitchFamily="34" charset="0"/>
              </a:rPr>
              <a:t>Our challenge is to turn the world upside down, to get it right side up!</a:t>
            </a:r>
          </a:p>
          <a:p>
            <a:endParaRPr lang="en-US" sz="2800" dirty="0"/>
          </a:p>
        </p:txBody>
      </p:sp>
    </p:spTree>
    <p:extLst>
      <p:ext uri="{BB962C8B-B14F-4D97-AF65-F5344CB8AC3E}">
        <p14:creationId xmlns:p14="http://schemas.microsoft.com/office/powerpoint/2010/main" val="3912461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11691-BDEF-5A2C-B6EB-7ACBBD7BFDFF}"/>
              </a:ext>
            </a:extLst>
          </p:cNvPr>
          <p:cNvSpPr>
            <a:spLocks noGrp="1"/>
          </p:cNvSpPr>
          <p:nvPr>
            <p:ph type="title"/>
          </p:nvPr>
        </p:nvSpPr>
        <p:spPr/>
        <p:txBody>
          <a:bodyPr/>
          <a:lstStyle/>
          <a:p>
            <a:r>
              <a:rPr lang="en-US" b="1" dirty="0">
                <a:solidFill>
                  <a:schemeClr val="bg1"/>
                </a:solidFill>
              </a:rPr>
              <a:t>Acts 17:5-6</a:t>
            </a:r>
          </a:p>
        </p:txBody>
      </p:sp>
      <p:sp>
        <p:nvSpPr>
          <p:cNvPr id="3" name="Content Placeholder 2">
            <a:extLst>
              <a:ext uri="{FF2B5EF4-FFF2-40B4-BE49-F238E27FC236}">
                <a16:creationId xmlns:a16="http://schemas.microsoft.com/office/drawing/2014/main" id="{81C4A745-99B9-925C-5C5A-D8DBDA203521}"/>
              </a:ext>
            </a:extLst>
          </p:cNvPr>
          <p:cNvSpPr>
            <a:spLocks noGrp="1"/>
          </p:cNvSpPr>
          <p:nvPr>
            <p:ph idx="1"/>
          </p:nvPr>
        </p:nvSpPr>
        <p:spPr/>
        <p:txBody>
          <a:bodyPr>
            <a:normAutofit/>
          </a:bodyPr>
          <a:lstStyle/>
          <a:p>
            <a:pPr marR="0" algn="l" rtl="0"/>
            <a:r>
              <a:rPr lang="en-US" sz="2800" b="0" i="0" u="none" strike="noStrike" baseline="0" dirty="0">
                <a:latin typeface="Verdana" panose="020B0604030504040204" pitchFamily="34" charset="0"/>
              </a:rPr>
              <a:t>(Act 17:5)  But the Jews who were not persuaded, becoming envious, took some of the evil men from the marketplace, and gathering a mob, set all the city in an uproar and attacked the house of Jason, and sought to bring them out to the people.</a:t>
            </a:r>
          </a:p>
          <a:p>
            <a:pPr marR="0" algn="l" rtl="0"/>
            <a:r>
              <a:rPr lang="en-US" sz="2800" b="0" i="0" u="none" strike="noStrike" baseline="0" dirty="0">
                <a:latin typeface="Verdana" panose="020B0604030504040204" pitchFamily="34" charset="0"/>
              </a:rPr>
              <a:t>(Act 17:6)  But when they did not find them, they dragged Jason and some brethren to the rulers of the city, crying out, "These who have </a:t>
            </a:r>
            <a:r>
              <a:rPr lang="en-US" sz="2800" b="1" i="0" u="sng" strike="noStrike" baseline="0" dirty="0">
                <a:latin typeface="Verdana" panose="020B0604030504040204" pitchFamily="34" charset="0"/>
              </a:rPr>
              <a:t>turned the world upside down </a:t>
            </a:r>
            <a:r>
              <a:rPr lang="en-US" sz="2800" b="0" i="0" u="none" strike="noStrike" baseline="0" dirty="0">
                <a:latin typeface="Verdana" panose="020B0604030504040204" pitchFamily="34" charset="0"/>
              </a:rPr>
              <a:t>have come here too.</a:t>
            </a:r>
          </a:p>
          <a:p>
            <a:endParaRPr lang="en-US" sz="2800" dirty="0"/>
          </a:p>
        </p:txBody>
      </p:sp>
    </p:spTree>
    <p:extLst>
      <p:ext uri="{BB962C8B-B14F-4D97-AF65-F5344CB8AC3E}">
        <p14:creationId xmlns:p14="http://schemas.microsoft.com/office/powerpoint/2010/main" val="5702436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11691-BDEF-5A2C-B6EB-7ACBBD7BFDFF}"/>
              </a:ext>
            </a:extLst>
          </p:cNvPr>
          <p:cNvSpPr>
            <a:spLocks noGrp="1"/>
          </p:cNvSpPr>
          <p:nvPr>
            <p:ph type="title"/>
          </p:nvPr>
        </p:nvSpPr>
        <p:spPr/>
        <p:txBody>
          <a:bodyPr/>
          <a:lstStyle/>
          <a:p>
            <a:r>
              <a:rPr lang="en-US" b="1" dirty="0">
                <a:solidFill>
                  <a:schemeClr val="bg1"/>
                </a:solidFill>
              </a:rPr>
              <a:t>Introduction</a:t>
            </a:r>
          </a:p>
        </p:txBody>
      </p:sp>
      <p:sp>
        <p:nvSpPr>
          <p:cNvPr id="3" name="Content Placeholder 2">
            <a:extLst>
              <a:ext uri="{FF2B5EF4-FFF2-40B4-BE49-F238E27FC236}">
                <a16:creationId xmlns:a16="http://schemas.microsoft.com/office/drawing/2014/main" id="{81C4A745-99B9-925C-5C5A-D8DBDA203521}"/>
              </a:ext>
            </a:extLst>
          </p:cNvPr>
          <p:cNvSpPr>
            <a:spLocks noGrp="1"/>
          </p:cNvSpPr>
          <p:nvPr>
            <p:ph idx="1"/>
          </p:nvPr>
        </p:nvSpPr>
        <p:spPr/>
        <p:txBody>
          <a:bodyPr>
            <a:normAutofit/>
          </a:bodyPr>
          <a:lstStyle/>
          <a:p>
            <a:pPr marR="0" algn="l" rtl="0"/>
            <a:r>
              <a:rPr lang="en-US" sz="4000" dirty="0">
                <a:latin typeface="Verdana" panose="020B0604030504040204" pitchFamily="34" charset="0"/>
              </a:rPr>
              <a:t>THEY TURNED THE WORLD UPSIDE DOWN IN ORDER TO GET IT RIGHT SIDEUP.</a:t>
            </a:r>
          </a:p>
          <a:p>
            <a:pPr marR="0" algn="l" rtl="0"/>
            <a:r>
              <a:rPr lang="en-US" sz="3200" dirty="0">
                <a:latin typeface="Verdana" panose="020B0604030504040204" pitchFamily="34" charset="0"/>
              </a:rPr>
              <a:t>WHAT WRONGS DO WE NEED TO STAND UP FOR?</a:t>
            </a:r>
          </a:p>
          <a:p>
            <a:pPr marR="0" algn="l" rtl="0"/>
            <a:r>
              <a:rPr lang="en-US" sz="3200" dirty="0">
                <a:latin typeface="Verdana" panose="020B0604030504040204" pitchFamily="34" charset="0"/>
              </a:rPr>
              <a:t>ARE WE WILLING TO GO TO JAIL? WILLING TO DIE? WORK FOR THE CAUSE OF CHRIST?</a:t>
            </a:r>
            <a:endParaRPr lang="en-US" sz="3200" b="0" i="0" u="none" strike="noStrike" baseline="0" dirty="0">
              <a:latin typeface="Verdana" panose="020B0604030504040204" pitchFamily="34" charset="0"/>
            </a:endParaRPr>
          </a:p>
          <a:p>
            <a:endParaRPr lang="en-US" sz="2800" dirty="0"/>
          </a:p>
        </p:txBody>
      </p:sp>
    </p:spTree>
    <p:extLst>
      <p:ext uri="{BB962C8B-B14F-4D97-AF65-F5344CB8AC3E}">
        <p14:creationId xmlns:p14="http://schemas.microsoft.com/office/powerpoint/2010/main" val="1900734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11691-BDEF-5A2C-B6EB-7ACBBD7BFDFF}"/>
              </a:ext>
            </a:extLst>
          </p:cNvPr>
          <p:cNvSpPr>
            <a:spLocks noGrp="1"/>
          </p:cNvSpPr>
          <p:nvPr>
            <p:ph type="title"/>
          </p:nvPr>
        </p:nvSpPr>
        <p:spPr/>
        <p:txBody>
          <a:bodyPr/>
          <a:lstStyle/>
          <a:p>
            <a:r>
              <a:rPr lang="en-US" b="1" dirty="0">
                <a:solidFill>
                  <a:schemeClr val="bg1"/>
                </a:solidFill>
              </a:rPr>
              <a:t>Introduction</a:t>
            </a:r>
          </a:p>
        </p:txBody>
      </p:sp>
      <p:sp>
        <p:nvSpPr>
          <p:cNvPr id="3" name="Content Placeholder 2">
            <a:extLst>
              <a:ext uri="{FF2B5EF4-FFF2-40B4-BE49-F238E27FC236}">
                <a16:creationId xmlns:a16="http://schemas.microsoft.com/office/drawing/2014/main" id="{81C4A745-99B9-925C-5C5A-D8DBDA203521}"/>
              </a:ext>
            </a:extLst>
          </p:cNvPr>
          <p:cNvSpPr>
            <a:spLocks noGrp="1"/>
          </p:cNvSpPr>
          <p:nvPr>
            <p:ph idx="1"/>
          </p:nvPr>
        </p:nvSpPr>
        <p:spPr/>
        <p:txBody>
          <a:bodyPr>
            <a:normAutofit/>
          </a:bodyPr>
          <a:lstStyle/>
          <a:p>
            <a:pPr marR="0" algn="l" rtl="0"/>
            <a:r>
              <a:rPr lang="en-US" sz="4000" dirty="0">
                <a:latin typeface="Verdana" panose="020B0604030504040204" pitchFamily="34" charset="0"/>
              </a:rPr>
              <a:t>THEY TURNED THE WORLD UPSIDE DOWN IN ORDER TO GET IT RIGHT SIDE UP.</a:t>
            </a:r>
          </a:p>
          <a:p>
            <a:pPr marR="0" algn="l" rtl="0"/>
            <a:r>
              <a:rPr lang="en-US" sz="3200" b="0" i="0" u="none" strike="noStrike" baseline="0" dirty="0">
                <a:latin typeface="Verdana" panose="020B0604030504040204" pitchFamily="34" charset="0"/>
              </a:rPr>
              <a:t>While we live in a very different world, we face the same iss</a:t>
            </a:r>
            <a:r>
              <a:rPr lang="en-US" sz="3200" dirty="0">
                <a:latin typeface="Verdana" panose="020B0604030504040204" pitchFamily="34" charset="0"/>
              </a:rPr>
              <a:t>ues. Our challenge is to get the world right side up with God.</a:t>
            </a:r>
          </a:p>
          <a:p>
            <a:pPr marR="0" algn="l" rtl="0"/>
            <a:r>
              <a:rPr lang="en-US" sz="3200" b="0" i="0" u="none" strike="noStrike" baseline="0" dirty="0">
                <a:latin typeface="Verdana" panose="020B0604030504040204" pitchFamily="34" charset="0"/>
              </a:rPr>
              <a:t>IS OUR WORLD UPSIDE DOWN?</a:t>
            </a:r>
          </a:p>
          <a:p>
            <a:endParaRPr lang="en-US" sz="2800" dirty="0"/>
          </a:p>
        </p:txBody>
      </p:sp>
    </p:spTree>
    <p:extLst>
      <p:ext uri="{BB962C8B-B14F-4D97-AF65-F5344CB8AC3E}">
        <p14:creationId xmlns:p14="http://schemas.microsoft.com/office/powerpoint/2010/main" val="3759661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11691-BDEF-5A2C-B6EB-7ACBBD7BFDFF}"/>
              </a:ext>
            </a:extLst>
          </p:cNvPr>
          <p:cNvSpPr>
            <a:spLocks noGrp="1"/>
          </p:cNvSpPr>
          <p:nvPr>
            <p:ph type="title"/>
          </p:nvPr>
        </p:nvSpPr>
        <p:spPr/>
        <p:txBody>
          <a:bodyPr/>
          <a:lstStyle/>
          <a:p>
            <a:r>
              <a:rPr lang="en-US" b="1" dirty="0">
                <a:solidFill>
                  <a:schemeClr val="bg1"/>
                </a:solidFill>
              </a:rPr>
              <a:t>WHAT IS UPSIDE DOWN? 	GOD</a:t>
            </a:r>
          </a:p>
        </p:txBody>
      </p:sp>
      <p:sp>
        <p:nvSpPr>
          <p:cNvPr id="3" name="Content Placeholder 2">
            <a:extLst>
              <a:ext uri="{FF2B5EF4-FFF2-40B4-BE49-F238E27FC236}">
                <a16:creationId xmlns:a16="http://schemas.microsoft.com/office/drawing/2014/main" id="{81C4A745-99B9-925C-5C5A-D8DBDA203521}"/>
              </a:ext>
            </a:extLst>
          </p:cNvPr>
          <p:cNvSpPr>
            <a:spLocks noGrp="1"/>
          </p:cNvSpPr>
          <p:nvPr>
            <p:ph idx="1"/>
          </p:nvPr>
        </p:nvSpPr>
        <p:spPr/>
        <p:txBody>
          <a:bodyPr>
            <a:normAutofit/>
          </a:bodyPr>
          <a:lstStyle/>
          <a:p>
            <a:pPr marR="0" algn="l" rtl="0"/>
            <a:r>
              <a:rPr lang="en-US" sz="4000" dirty="0">
                <a:latin typeface="Verdana" panose="020B0604030504040204" pitchFamily="34" charset="0"/>
              </a:rPr>
              <a:t>God is upside down in our world.</a:t>
            </a:r>
          </a:p>
          <a:p>
            <a:pPr marR="0" algn="l" rtl="0"/>
            <a:r>
              <a:rPr lang="en-US" sz="4000" b="0" i="0" u="none" strike="noStrike" baseline="0" dirty="0">
                <a:latin typeface="Verdana" panose="020B0604030504040204" pitchFamily="34" charset="0"/>
              </a:rPr>
              <a:t>God’s name in vain</a:t>
            </a:r>
          </a:p>
          <a:p>
            <a:pPr marR="0" algn="l" rtl="0"/>
            <a:r>
              <a:rPr lang="en-US" sz="4000" dirty="0">
                <a:latin typeface="Verdana" panose="020B0604030504040204" pitchFamily="34" charset="0"/>
              </a:rPr>
              <a:t>Profanity, vulgar speech</a:t>
            </a:r>
          </a:p>
          <a:p>
            <a:endParaRPr lang="en-US" sz="2800" dirty="0"/>
          </a:p>
        </p:txBody>
      </p:sp>
    </p:spTree>
    <p:extLst>
      <p:ext uri="{BB962C8B-B14F-4D97-AF65-F5344CB8AC3E}">
        <p14:creationId xmlns:p14="http://schemas.microsoft.com/office/powerpoint/2010/main" val="8243283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11691-BDEF-5A2C-B6EB-7ACBBD7BFDFF}"/>
              </a:ext>
            </a:extLst>
          </p:cNvPr>
          <p:cNvSpPr>
            <a:spLocks noGrp="1"/>
          </p:cNvSpPr>
          <p:nvPr>
            <p:ph type="title"/>
          </p:nvPr>
        </p:nvSpPr>
        <p:spPr/>
        <p:txBody>
          <a:bodyPr/>
          <a:lstStyle/>
          <a:p>
            <a:r>
              <a:rPr lang="en-US" b="1" dirty="0">
                <a:solidFill>
                  <a:schemeClr val="bg1"/>
                </a:solidFill>
              </a:rPr>
              <a:t>WHAT IS UPSIDE DOWN? 	GOD</a:t>
            </a:r>
          </a:p>
        </p:txBody>
      </p:sp>
      <p:sp>
        <p:nvSpPr>
          <p:cNvPr id="3" name="Content Placeholder 2">
            <a:extLst>
              <a:ext uri="{FF2B5EF4-FFF2-40B4-BE49-F238E27FC236}">
                <a16:creationId xmlns:a16="http://schemas.microsoft.com/office/drawing/2014/main" id="{81C4A745-99B9-925C-5C5A-D8DBDA203521}"/>
              </a:ext>
            </a:extLst>
          </p:cNvPr>
          <p:cNvSpPr>
            <a:spLocks noGrp="1"/>
          </p:cNvSpPr>
          <p:nvPr>
            <p:ph idx="1"/>
          </p:nvPr>
        </p:nvSpPr>
        <p:spPr/>
        <p:txBody>
          <a:bodyPr>
            <a:normAutofit/>
          </a:bodyPr>
          <a:lstStyle/>
          <a:p>
            <a:pPr marR="0" algn="l" rtl="0"/>
            <a:r>
              <a:rPr lang="en-US" sz="4000" dirty="0">
                <a:latin typeface="Verdana" panose="020B0604030504040204" pitchFamily="34" charset="0"/>
              </a:rPr>
              <a:t>God is upside down in our world.</a:t>
            </a:r>
          </a:p>
          <a:p>
            <a:pPr marR="0" algn="l" rtl="0"/>
            <a:r>
              <a:rPr lang="en-US" sz="4000" b="0" i="0" u="none" strike="noStrike" baseline="0" dirty="0">
                <a:latin typeface="Verdana" panose="020B0604030504040204" pitchFamily="34" charset="0"/>
              </a:rPr>
              <a:t>God’s name in vain</a:t>
            </a:r>
          </a:p>
          <a:p>
            <a:pPr marR="0" algn="l" rtl="0"/>
            <a:r>
              <a:rPr lang="en-US" sz="4000" dirty="0">
                <a:latin typeface="Verdana" panose="020B0604030504040204" pitchFamily="34" charset="0"/>
              </a:rPr>
              <a:t>Profanity, vulgar speech</a:t>
            </a:r>
          </a:p>
          <a:p>
            <a:pPr marR="0" algn="l" rtl="0"/>
            <a:r>
              <a:rPr lang="en-US" sz="4000" b="0" i="0" u="none" strike="noStrike" baseline="0" dirty="0">
                <a:latin typeface="Verdana" panose="020B0604030504040204" pitchFamily="34" charset="0"/>
              </a:rPr>
              <a:t>Evolution – deny creation</a:t>
            </a:r>
          </a:p>
          <a:p>
            <a:endParaRPr lang="en-US" sz="2800" dirty="0"/>
          </a:p>
        </p:txBody>
      </p:sp>
    </p:spTree>
    <p:extLst>
      <p:ext uri="{BB962C8B-B14F-4D97-AF65-F5344CB8AC3E}">
        <p14:creationId xmlns:p14="http://schemas.microsoft.com/office/powerpoint/2010/main" val="29144434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11691-BDEF-5A2C-B6EB-7ACBBD7BFDFF}"/>
              </a:ext>
            </a:extLst>
          </p:cNvPr>
          <p:cNvSpPr>
            <a:spLocks noGrp="1"/>
          </p:cNvSpPr>
          <p:nvPr>
            <p:ph type="title"/>
          </p:nvPr>
        </p:nvSpPr>
        <p:spPr/>
        <p:txBody>
          <a:bodyPr/>
          <a:lstStyle/>
          <a:p>
            <a:r>
              <a:rPr lang="en-US" b="1" dirty="0">
                <a:solidFill>
                  <a:schemeClr val="bg1"/>
                </a:solidFill>
              </a:rPr>
              <a:t>WHAT IS UPSIDE DOWN? 	GOD</a:t>
            </a:r>
          </a:p>
        </p:txBody>
      </p:sp>
      <p:sp>
        <p:nvSpPr>
          <p:cNvPr id="3" name="Content Placeholder 2">
            <a:extLst>
              <a:ext uri="{FF2B5EF4-FFF2-40B4-BE49-F238E27FC236}">
                <a16:creationId xmlns:a16="http://schemas.microsoft.com/office/drawing/2014/main" id="{81C4A745-99B9-925C-5C5A-D8DBDA203521}"/>
              </a:ext>
            </a:extLst>
          </p:cNvPr>
          <p:cNvSpPr>
            <a:spLocks noGrp="1"/>
          </p:cNvSpPr>
          <p:nvPr>
            <p:ph idx="1"/>
          </p:nvPr>
        </p:nvSpPr>
        <p:spPr/>
        <p:txBody>
          <a:bodyPr>
            <a:normAutofit/>
          </a:bodyPr>
          <a:lstStyle/>
          <a:p>
            <a:pPr marR="0" algn="l" rtl="0"/>
            <a:r>
              <a:rPr lang="en-US" sz="4000" dirty="0">
                <a:latin typeface="Verdana" panose="020B0604030504040204" pitchFamily="34" charset="0"/>
              </a:rPr>
              <a:t>God is upside down in our world.</a:t>
            </a:r>
          </a:p>
          <a:p>
            <a:pPr marR="0" algn="l" rtl="0"/>
            <a:r>
              <a:rPr lang="en-US" sz="4000" b="0" i="0" u="none" strike="noStrike" baseline="0" dirty="0">
                <a:latin typeface="Verdana" panose="020B0604030504040204" pitchFamily="34" charset="0"/>
              </a:rPr>
              <a:t>God’s name in vain</a:t>
            </a:r>
          </a:p>
          <a:p>
            <a:pPr marR="0" algn="l" rtl="0"/>
            <a:r>
              <a:rPr lang="en-US" sz="4000" dirty="0">
                <a:latin typeface="Verdana" panose="020B0604030504040204" pitchFamily="34" charset="0"/>
              </a:rPr>
              <a:t>Profanity, vulgar speech</a:t>
            </a:r>
          </a:p>
          <a:p>
            <a:pPr marR="0" algn="l" rtl="0"/>
            <a:r>
              <a:rPr lang="en-US" sz="4000" b="0" i="0" u="none" strike="noStrike" baseline="0" dirty="0">
                <a:latin typeface="Verdana" panose="020B0604030504040204" pitchFamily="34" charset="0"/>
              </a:rPr>
              <a:t>Evolution – deny creation</a:t>
            </a:r>
          </a:p>
          <a:p>
            <a:pPr marR="0" algn="l" rtl="0"/>
            <a:r>
              <a:rPr lang="en-US" sz="4000" dirty="0">
                <a:latin typeface="Verdana" panose="020B0604030504040204" pitchFamily="34" charset="0"/>
              </a:rPr>
              <a:t>Providence – many scoff at prayer</a:t>
            </a:r>
            <a:endParaRPr lang="en-US" sz="3200" b="0" i="0" u="none" strike="noStrike" baseline="0" dirty="0">
              <a:latin typeface="Verdana" panose="020B0604030504040204" pitchFamily="34" charset="0"/>
            </a:endParaRPr>
          </a:p>
          <a:p>
            <a:endParaRPr lang="en-US" sz="2800" dirty="0"/>
          </a:p>
        </p:txBody>
      </p:sp>
    </p:spTree>
    <p:extLst>
      <p:ext uri="{BB962C8B-B14F-4D97-AF65-F5344CB8AC3E}">
        <p14:creationId xmlns:p14="http://schemas.microsoft.com/office/powerpoint/2010/main" val="19386548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11691-BDEF-5A2C-B6EB-7ACBBD7BFDFF}"/>
              </a:ext>
            </a:extLst>
          </p:cNvPr>
          <p:cNvSpPr>
            <a:spLocks noGrp="1"/>
          </p:cNvSpPr>
          <p:nvPr>
            <p:ph type="title"/>
          </p:nvPr>
        </p:nvSpPr>
        <p:spPr/>
        <p:txBody>
          <a:bodyPr/>
          <a:lstStyle/>
          <a:p>
            <a:r>
              <a:rPr lang="en-US" b="1" dirty="0">
                <a:solidFill>
                  <a:schemeClr val="bg1"/>
                </a:solidFill>
              </a:rPr>
              <a:t>WHAT IS UPSIDE DOWN? 	</a:t>
            </a:r>
            <a:r>
              <a:rPr lang="en-US" b="1" dirty="0" err="1">
                <a:solidFill>
                  <a:schemeClr val="bg1"/>
                </a:solidFill>
              </a:rPr>
              <a:t>jesus</a:t>
            </a:r>
            <a:endParaRPr lang="en-US" b="1" dirty="0">
              <a:solidFill>
                <a:schemeClr val="bg1"/>
              </a:solidFill>
            </a:endParaRPr>
          </a:p>
        </p:txBody>
      </p:sp>
      <p:sp>
        <p:nvSpPr>
          <p:cNvPr id="3" name="Content Placeholder 2">
            <a:extLst>
              <a:ext uri="{FF2B5EF4-FFF2-40B4-BE49-F238E27FC236}">
                <a16:creationId xmlns:a16="http://schemas.microsoft.com/office/drawing/2014/main" id="{81C4A745-99B9-925C-5C5A-D8DBDA203521}"/>
              </a:ext>
            </a:extLst>
          </p:cNvPr>
          <p:cNvSpPr>
            <a:spLocks noGrp="1"/>
          </p:cNvSpPr>
          <p:nvPr>
            <p:ph idx="1"/>
          </p:nvPr>
        </p:nvSpPr>
        <p:spPr/>
        <p:txBody>
          <a:bodyPr>
            <a:normAutofit/>
          </a:bodyPr>
          <a:lstStyle/>
          <a:p>
            <a:pPr marR="0" algn="l" rtl="0"/>
            <a:r>
              <a:rPr lang="en-US" sz="4000" dirty="0">
                <a:latin typeface="Verdana" panose="020B0604030504040204" pitchFamily="34" charset="0"/>
              </a:rPr>
              <a:t>Jesus is upside down in our world.</a:t>
            </a:r>
          </a:p>
          <a:p>
            <a:pPr marR="0" algn="l" rtl="0"/>
            <a:r>
              <a:rPr lang="en-US" sz="4000" b="0" i="0" u="none" strike="noStrike" baseline="0" dirty="0">
                <a:latin typeface="Verdana" panose="020B0604030504040204" pitchFamily="34" charset="0"/>
              </a:rPr>
              <a:t>Reject His miracles</a:t>
            </a:r>
          </a:p>
          <a:p>
            <a:endParaRPr lang="en-US" sz="2800" dirty="0"/>
          </a:p>
        </p:txBody>
      </p:sp>
    </p:spTree>
    <p:extLst>
      <p:ext uri="{BB962C8B-B14F-4D97-AF65-F5344CB8AC3E}">
        <p14:creationId xmlns:p14="http://schemas.microsoft.com/office/powerpoint/2010/main" val="17589369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11691-BDEF-5A2C-B6EB-7ACBBD7BFDFF}"/>
              </a:ext>
            </a:extLst>
          </p:cNvPr>
          <p:cNvSpPr>
            <a:spLocks noGrp="1"/>
          </p:cNvSpPr>
          <p:nvPr>
            <p:ph type="title"/>
          </p:nvPr>
        </p:nvSpPr>
        <p:spPr/>
        <p:txBody>
          <a:bodyPr/>
          <a:lstStyle/>
          <a:p>
            <a:r>
              <a:rPr lang="en-US" b="1" dirty="0">
                <a:solidFill>
                  <a:schemeClr val="bg1"/>
                </a:solidFill>
              </a:rPr>
              <a:t>WHAT IS UPSIDE DOWN? 	</a:t>
            </a:r>
            <a:r>
              <a:rPr lang="en-US" b="1" dirty="0" err="1">
                <a:solidFill>
                  <a:schemeClr val="bg1"/>
                </a:solidFill>
              </a:rPr>
              <a:t>jesus</a:t>
            </a:r>
            <a:endParaRPr lang="en-US" b="1" dirty="0">
              <a:solidFill>
                <a:schemeClr val="bg1"/>
              </a:solidFill>
            </a:endParaRPr>
          </a:p>
        </p:txBody>
      </p:sp>
      <p:sp>
        <p:nvSpPr>
          <p:cNvPr id="3" name="Content Placeholder 2">
            <a:extLst>
              <a:ext uri="{FF2B5EF4-FFF2-40B4-BE49-F238E27FC236}">
                <a16:creationId xmlns:a16="http://schemas.microsoft.com/office/drawing/2014/main" id="{81C4A745-99B9-925C-5C5A-D8DBDA203521}"/>
              </a:ext>
            </a:extLst>
          </p:cNvPr>
          <p:cNvSpPr>
            <a:spLocks noGrp="1"/>
          </p:cNvSpPr>
          <p:nvPr>
            <p:ph idx="1"/>
          </p:nvPr>
        </p:nvSpPr>
        <p:spPr/>
        <p:txBody>
          <a:bodyPr>
            <a:normAutofit/>
          </a:bodyPr>
          <a:lstStyle/>
          <a:p>
            <a:pPr marR="0" algn="l" rtl="0"/>
            <a:r>
              <a:rPr lang="en-US" sz="4000" dirty="0">
                <a:latin typeface="Verdana" panose="020B0604030504040204" pitchFamily="34" charset="0"/>
              </a:rPr>
              <a:t>Jesus is upside down in our world.</a:t>
            </a:r>
          </a:p>
          <a:p>
            <a:pPr marR="0" algn="l" rtl="0"/>
            <a:r>
              <a:rPr lang="en-US" sz="4000" b="0" i="0" u="none" strike="noStrike" baseline="0" dirty="0">
                <a:latin typeface="Verdana" panose="020B0604030504040204" pitchFamily="34" charset="0"/>
              </a:rPr>
              <a:t>Reject His miracles</a:t>
            </a:r>
          </a:p>
          <a:p>
            <a:pPr marR="0" algn="l" rtl="0"/>
            <a:r>
              <a:rPr lang="en-US" sz="4000" dirty="0">
                <a:latin typeface="Verdana" panose="020B0604030504040204" pitchFamily="34" charset="0"/>
              </a:rPr>
              <a:t>Deny the virgin birth</a:t>
            </a:r>
          </a:p>
          <a:p>
            <a:endParaRPr lang="en-US" sz="2800" dirty="0"/>
          </a:p>
        </p:txBody>
      </p:sp>
    </p:spTree>
    <p:extLst>
      <p:ext uri="{BB962C8B-B14F-4D97-AF65-F5344CB8AC3E}">
        <p14:creationId xmlns:p14="http://schemas.microsoft.com/office/powerpoint/2010/main" val="29479499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606060"/>
      </a:dk2>
      <a:lt2>
        <a:srgbClr val="EDEDED"/>
      </a:lt2>
      <a:accent1>
        <a:srgbClr val="FFC000"/>
      </a:accent1>
      <a:accent2>
        <a:srgbClr val="A5D028"/>
      </a:accent2>
      <a:accent3>
        <a:srgbClr val="0CC978"/>
      </a:accent3>
      <a:accent4>
        <a:srgbClr val="099BDD"/>
      </a:accent4>
      <a:accent5>
        <a:srgbClr val="47BFCD"/>
      </a:accent5>
      <a:accent6>
        <a:srgbClr val="DD7C15"/>
      </a:accent6>
      <a:hlink>
        <a:srgbClr val="FF9933"/>
      </a:hlink>
      <a:folHlink>
        <a:srgbClr val="B2B2B2"/>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B1D2DA32-AC8B-4194-BF85-FF4A5B40EB50}"/>
    </a:ext>
  </a:extLst>
</a:theme>
</file>

<file path=docProps/app.xml><?xml version="1.0" encoding="utf-8"?>
<Properties xmlns="http://schemas.openxmlformats.org/officeDocument/2006/extended-properties" xmlns:vt="http://schemas.openxmlformats.org/officeDocument/2006/docPropsVTypes">
  <Template>TM03090430[[fn=Banded]]</Template>
  <TotalTime>49</TotalTime>
  <Words>886</Words>
  <Application>Microsoft Office PowerPoint</Application>
  <PresentationFormat>Widescreen</PresentationFormat>
  <Paragraphs>83</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Corbel</vt:lpstr>
      <vt:lpstr>Verdana</vt:lpstr>
      <vt:lpstr>Wingdings</vt:lpstr>
      <vt:lpstr>Banded</vt:lpstr>
      <vt:lpstr>A World  upside down</vt:lpstr>
      <vt:lpstr>Acts 17:5-6</vt:lpstr>
      <vt:lpstr>Introduction</vt:lpstr>
      <vt:lpstr>Introduction</vt:lpstr>
      <vt:lpstr>WHAT IS UPSIDE DOWN?  GOD</vt:lpstr>
      <vt:lpstr>WHAT IS UPSIDE DOWN?  GOD</vt:lpstr>
      <vt:lpstr>WHAT IS UPSIDE DOWN?  GOD</vt:lpstr>
      <vt:lpstr>WHAT IS UPSIDE DOWN?  jesus</vt:lpstr>
      <vt:lpstr>WHAT IS UPSIDE DOWN?  jesus</vt:lpstr>
      <vt:lpstr>WHAT IS UPSIDE DOWN?  jesus</vt:lpstr>
      <vt:lpstr>WHAT IS UPSIDE DOWN?  jesus</vt:lpstr>
      <vt:lpstr>WHAT IS UPSIDE DOWN?  church</vt:lpstr>
      <vt:lpstr>WHAT IS UPSIDE DOWN?  church</vt:lpstr>
      <vt:lpstr>WHAT IS UPSIDE DOWN?  bible</vt:lpstr>
      <vt:lpstr>WHAT IS UPSIDE DOWN?  bible</vt:lpstr>
      <vt:lpstr>WHAT IS UPSIDE DOWN?  bible</vt:lpstr>
      <vt:lpstr>Our task – get it right side up</vt:lpstr>
      <vt:lpstr>Our task – get it right side 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World  upside down</dc:title>
  <dc:creator>Account Update</dc:creator>
  <cp:lastModifiedBy>Account Update</cp:lastModifiedBy>
  <cp:revision>1</cp:revision>
  <dcterms:created xsi:type="dcterms:W3CDTF">2023-06-10T18:01:37Z</dcterms:created>
  <dcterms:modified xsi:type="dcterms:W3CDTF">2023-06-10T18:50:48Z</dcterms:modified>
</cp:coreProperties>
</file>