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1F4004-46A9-461A-B62F-AD710BB480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33364A-5061-4952-89C2-F14966D8D1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C6DB8C-871F-411D-A166-D821EB9D14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C9976-723F-4DC9-A36D-3EA635B1327F}" type="datetimeFigureOut">
              <a:rPr lang="en-US" smtClean="0"/>
              <a:t>1/13/2022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6FC265-974B-4703-AA1A-8C62177469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1F2CFE-D78A-45DC-BE5D-D5352A91D7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BA8DB-EAE0-4832-83BF-E9E2197159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1238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 dir="vert"/>
      </p:transition>
    </mc:Choice>
    <mc:Fallback>
      <p:transition spd="slow">
        <p:checker dir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DD9F15-A56C-4468-A037-AC86D0FE58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3EFB4A-DC07-4416-A1A4-243209ACC4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6951E6-2152-4B48-97B3-263F43C90A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C9976-723F-4DC9-A36D-3EA635B1327F}" type="datetimeFigureOut">
              <a:rPr lang="en-US" smtClean="0"/>
              <a:t>1/13/2022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23041C-7375-4441-81AB-564CD93DF3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B5966A-CB2C-44FC-A109-669A9DE032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BA8DB-EAE0-4832-83BF-E9E2197159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6587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 dir="vert"/>
      </p:transition>
    </mc:Choice>
    <mc:Fallback>
      <p:transition spd="slow">
        <p:checker dir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AACE88D-670A-4615-9F8B-953BA3FB33E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4A98CA-F412-4E8C-91D0-F2528B291F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6F2B6C-09F5-41C8-9224-73C8EC56EC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C9976-723F-4DC9-A36D-3EA635B1327F}" type="datetimeFigureOut">
              <a:rPr lang="en-US" smtClean="0"/>
              <a:t>1/13/2022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6AF8BC-E8F8-438D-9924-FBC4FBC104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1D4245-CC36-4A84-AE0A-3375A17F75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BA8DB-EAE0-4832-83BF-E9E2197159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8657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 dir="vert"/>
      </p:transition>
    </mc:Choice>
    <mc:Fallback>
      <p:transition spd="slow">
        <p:checker dir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EE4052-BEC9-4491-9DE6-4DD3B67431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A256E3-5E52-4A14-BBD6-BFA832A34B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CBFAF2-2B62-4205-BC1F-81A126E979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C9976-723F-4DC9-A36D-3EA635B1327F}" type="datetimeFigureOut">
              <a:rPr lang="en-US" smtClean="0"/>
              <a:t>1/13/2022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13DCB6-EE2A-4C46-8794-FEB61856F8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AFB587-F24E-4E5F-9D8A-ECE4F63AF2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BA8DB-EAE0-4832-83BF-E9E2197159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7908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 dir="vert"/>
      </p:transition>
    </mc:Choice>
    <mc:Fallback>
      <p:transition spd="slow">
        <p:checker dir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6F8988-D413-4E27-9BE9-8ACA7612FD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AD70F2-684C-4982-97C7-7B402A79AB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6A7A94-E49D-41D1-940B-A9EC0BFB85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C9976-723F-4DC9-A36D-3EA635B1327F}" type="datetimeFigureOut">
              <a:rPr lang="en-US" smtClean="0"/>
              <a:t>1/13/2022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595B1C-2772-4C7A-A872-5BFEBBBAEF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57F09D-455F-49CC-AC8E-637580490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BA8DB-EAE0-4832-83BF-E9E2197159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8404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 dir="vert"/>
      </p:transition>
    </mc:Choice>
    <mc:Fallback>
      <p:transition spd="slow">
        <p:checker dir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B6EDE-CCA6-4DC3-8DE2-B8D5079CD0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66A5C4-5D5B-45EE-9461-6B3CDD963A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6523A3-30F1-41A7-BCEE-4462A4DE13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EFEECB-EFC5-4821-8D85-2152EADB75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C9976-723F-4DC9-A36D-3EA635B1327F}" type="datetimeFigureOut">
              <a:rPr lang="en-US" smtClean="0"/>
              <a:t>1/13/2022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9C9EAB-B38B-4265-B17B-2F20803B87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EAA737-DB45-4637-A039-8BFAB03BC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BA8DB-EAE0-4832-83BF-E9E2197159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983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 dir="vert"/>
      </p:transition>
    </mc:Choice>
    <mc:Fallback>
      <p:transition spd="slow">
        <p:checker dir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768507-B9E7-45ED-AFAF-C72EDA8A6E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0E7E9E-4074-414A-A040-89988299BC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83D232-3DC5-4A68-83F9-6AE9D604A8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ECC9D7D-3F46-4CBD-9C94-2CD64A2748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06F7681-ED33-4983-91B1-7213DE3838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B82CCFD-C220-41C4-AE14-CE4F23A7B2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C9976-723F-4DC9-A36D-3EA635B1327F}" type="datetimeFigureOut">
              <a:rPr lang="en-US" smtClean="0"/>
              <a:t>1/13/2022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561D2F2-F713-4411-9408-83DF260D4E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67C68C4-523E-4F53-A083-F92B287684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BA8DB-EAE0-4832-83BF-E9E2197159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3338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 dir="vert"/>
      </p:transition>
    </mc:Choice>
    <mc:Fallback>
      <p:transition spd="slow">
        <p:checker dir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3EB60B-C3C2-44C9-A7D5-BD639599B6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4DC120E-15D8-4EB9-B240-62754D3FE0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C9976-723F-4DC9-A36D-3EA635B1327F}" type="datetimeFigureOut">
              <a:rPr lang="en-US" smtClean="0"/>
              <a:t>1/13/2022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40D649-83C8-47C9-8F04-0A1A0EA844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747CCEC-F93F-4911-8008-80AE0532A5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BA8DB-EAE0-4832-83BF-E9E2197159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073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 dir="vert"/>
      </p:transition>
    </mc:Choice>
    <mc:Fallback>
      <p:transition spd="slow">
        <p:checker dir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16587C9-E509-4914-A096-26D0A80D62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C9976-723F-4DC9-A36D-3EA635B1327F}" type="datetimeFigureOut">
              <a:rPr lang="en-US" smtClean="0"/>
              <a:t>1/13/2022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4173B82-DCDC-49CB-8E86-A2C1BCA9B0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D37EF0-75B2-4DA2-8406-AB2CFA4F63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BA8DB-EAE0-4832-83BF-E9E2197159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3952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 dir="vert"/>
      </p:transition>
    </mc:Choice>
    <mc:Fallback>
      <p:transition spd="slow">
        <p:checker dir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265FA8-FC77-4ABF-87B7-1EE853F101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17FB97-68FC-4431-82B7-12F4FF8928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148F22-C025-403A-BCA3-754CCE97AC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1949D7-DA05-436D-B646-736623A4FA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C9976-723F-4DC9-A36D-3EA635B1327F}" type="datetimeFigureOut">
              <a:rPr lang="en-US" smtClean="0"/>
              <a:t>1/13/2022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C97E6C-AA49-4976-8818-7512337732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73BF17-2986-4365-B998-8103D8D15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BA8DB-EAE0-4832-83BF-E9E2197159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5946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 dir="vert"/>
      </p:transition>
    </mc:Choice>
    <mc:Fallback>
      <p:transition spd="slow">
        <p:checker dir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D63AA1-2508-4849-B635-68171C4DDE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CC7C227-DBE3-4779-8684-35F06963924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497CFA-94EF-435E-BCC2-EFD8BF22E9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66E6EF-443B-4BFA-ADED-A4D8B42D4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C9976-723F-4DC9-A36D-3EA635B1327F}" type="datetimeFigureOut">
              <a:rPr lang="en-US" smtClean="0"/>
              <a:t>1/13/2022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40092E-B683-4D16-A862-A230FB6693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892D75-AFC7-4E90-878A-9DA23CB665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BA8DB-EAE0-4832-83BF-E9E2197159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0892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 dir="vert"/>
      </p:transition>
    </mc:Choice>
    <mc:Fallback>
      <p:transition spd="slow">
        <p:checker dir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5AC2E56-BFE9-4263-8791-1F77572486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F0839C-C09D-471C-8288-CAE05EBB64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582350-D610-4AE9-A9F7-D044AA6E74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0C9976-723F-4DC9-A36D-3EA635B1327F}" type="datetimeFigureOut">
              <a:rPr lang="en-US" smtClean="0"/>
              <a:t>1/13/2022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32CD14-2757-4E42-A580-8178C0BAA9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9B1837-F745-4353-BE34-8F5782D64D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3BA8DB-EAE0-4832-83BF-E9E2197159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811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500">
        <p:checker dir="vert"/>
      </p:transition>
    </mc:Choice>
    <mc:Fallback>
      <p:transition spd="slow">
        <p:checker dir="vert"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BA9B60E-CFE8-4229-B948-49E983F1C0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643" y="35117"/>
            <a:ext cx="10270435" cy="667578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94C0EAB-09C9-442C-9E45-88474EB852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08035" y="461193"/>
            <a:ext cx="4837043" cy="1893135"/>
          </a:xfrm>
        </p:spPr>
        <p:txBody>
          <a:bodyPr/>
          <a:lstStyle/>
          <a:p>
            <a:r>
              <a:rPr lang="en-US" dirty="0">
                <a:latin typeface="Arial Black" panose="020B0A04020102020204" pitchFamily="34" charset="0"/>
              </a:rPr>
              <a:t>Mystery of the Gospel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FAC413-1C60-4EC8-A1DF-2EE3E6A0D1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86261" y="2780403"/>
            <a:ext cx="3458817" cy="797683"/>
          </a:xfrm>
        </p:spPr>
        <p:txBody>
          <a:bodyPr/>
          <a:lstStyle/>
          <a:p>
            <a:r>
              <a:rPr lang="en-US" dirty="0">
                <a:latin typeface="Arial Black" panose="020B0A04020102020204" pitchFamily="34" charset="0"/>
              </a:rPr>
              <a:t>Ephesians 3:1-5</a:t>
            </a:r>
          </a:p>
        </p:txBody>
      </p:sp>
    </p:spTree>
    <p:extLst>
      <p:ext uri="{BB962C8B-B14F-4D97-AF65-F5344CB8AC3E}">
        <p14:creationId xmlns:p14="http://schemas.microsoft.com/office/powerpoint/2010/main" val="15839866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 dir="vert"/>
      </p:transition>
    </mc:Choice>
    <mc:Fallback>
      <p:transition spd="slow">
        <p:checker dir="vert"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EE432A-BBE1-4974-96C4-6E7C9DFE5F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Elephant" panose="02020904090505020303" pitchFamily="18" charset="0"/>
              </a:rPr>
              <a:t>4 – The Mystery is known to all in fellowship with God.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1005C1-1FB4-4DE9-96B2-CECB88C040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R="0" algn="l" rtl="0"/>
            <a:r>
              <a:rPr lang="en-US" b="1" i="0" u="none" strike="noStrike" baseline="0" dirty="0">
                <a:latin typeface="Verdana" panose="020B0604030504040204" pitchFamily="34" charset="0"/>
              </a:rPr>
              <a:t>(Ephesians 3:9)  and to make all see what </a:t>
            </a:r>
            <a:r>
              <a:rPr lang="en-US" b="1" i="1" u="none" strike="noStrike" baseline="0" dirty="0">
                <a:latin typeface="Verdana" panose="020B0604030504040204" pitchFamily="34" charset="0"/>
              </a:rPr>
              <a:t>is</a:t>
            </a:r>
            <a:r>
              <a:rPr lang="en-US" b="1" i="0" u="none" strike="noStrike" baseline="0" dirty="0">
                <a:latin typeface="Verdana" panose="020B0604030504040204" pitchFamily="34" charset="0"/>
              </a:rPr>
              <a:t> </a:t>
            </a:r>
            <a:r>
              <a:rPr lang="en-US" b="1" i="0" u="sng" strike="noStrike" baseline="0" dirty="0">
                <a:latin typeface="Verdana" panose="020B0604030504040204" pitchFamily="34" charset="0"/>
              </a:rPr>
              <a:t>the fellowship of the mystery</a:t>
            </a:r>
            <a:r>
              <a:rPr lang="en-US" b="1" i="0" u="none" strike="noStrike" baseline="0" dirty="0">
                <a:latin typeface="Verdana" panose="020B0604030504040204" pitchFamily="34" charset="0"/>
              </a:rPr>
              <a:t>, which from the beginning of the ages has been hidden in God who created all things through Jesus Christ;</a:t>
            </a:r>
          </a:p>
          <a:p>
            <a:pPr marR="0" algn="l" rtl="0"/>
            <a:r>
              <a:rPr lang="en-US" b="1" i="0" u="none" strike="noStrike" baseline="0" dirty="0">
                <a:latin typeface="Verdana" panose="020B0604030504040204" pitchFamily="34" charset="0"/>
              </a:rPr>
              <a:t>(Ephesians 3:10)  to the intent that now the manifold wisdom of God might be made known by the church to the principalities and powers in the heavenly </a:t>
            </a:r>
            <a:r>
              <a:rPr lang="en-US" b="1" i="1" u="none" strike="noStrike" baseline="0" dirty="0">
                <a:latin typeface="Verdana" panose="020B0604030504040204" pitchFamily="34" charset="0"/>
              </a:rPr>
              <a:t>places,</a:t>
            </a:r>
            <a:endParaRPr lang="en-US" b="1" i="0" u="none" strike="noStrike" baseline="0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68805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 dir="vert"/>
      </p:transition>
    </mc:Choice>
    <mc:Fallback>
      <p:transition spd="slow">
        <p:checker dir="vert"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EE432A-BBE1-4974-96C4-6E7C9DFE5F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Elephant" panose="02020904090505020303" pitchFamily="18" charset="0"/>
              </a:rPr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1005C1-1FB4-4DE9-96B2-CECB88C040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R="0" algn="ctr" rtl="0"/>
            <a:r>
              <a:rPr lang="en-US" sz="3600" b="1" i="0" u="none" strike="noStrike" baseline="0" dirty="0">
                <a:latin typeface="Verdana" panose="020B0604030504040204" pitchFamily="34" charset="0"/>
              </a:rPr>
              <a:t>It </a:t>
            </a:r>
            <a:r>
              <a:rPr lang="en-US" sz="3600" b="1" dirty="0">
                <a:latin typeface="Verdana" panose="020B0604030504040204" pitchFamily="34" charset="0"/>
              </a:rPr>
              <a:t>WAS a mystery.</a:t>
            </a:r>
          </a:p>
          <a:p>
            <a:pPr marR="0" algn="ctr" rtl="0"/>
            <a:r>
              <a:rPr lang="en-US" sz="3600" b="1" i="0" u="none" strike="noStrike" baseline="0" dirty="0">
                <a:latin typeface="Verdana" panose="020B0604030504040204" pitchFamily="34" charset="0"/>
              </a:rPr>
              <a:t>NOW it is not a mystery.</a:t>
            </a:r>
          </a:p>
        </p:txBody>
      </p:sp>
    </p:spTree>
    <p:extLst>
      <p:ext uri="{BB962C8B-B14F-4D97-AF65-F5344CB8AC3E}">
        <p14:creationId xmlns:p14="http://schemas.microsoft.com/office/powerpoint/2010/main" val="36741188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 dir="vert"/>
      </p:transition>
    </mc:Choice>
    <mc:Fallback>
      <p:transition spd="slow">
        <p:checker dir="vert"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EE432A-BBE1-4974-96C4-6E7C9DFE5F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Elephant" panose="02020904090505020303" pitchFamily="18" charset="0"/>
              </a:rPr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1005C1-1FB4-4DE9-96B2-CECB88C040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R="0" algn="ctr" rtl="0"/>
            <a:r>
              <a:rPr lang="en-US" sz="3600" b="1" i="0" u="none" strike="noStrike" baseline="0" dirty="0">
                <a:latin typeface="Verdana" panose="020B0604030504040204" pitchFamily="34" charset="0"/>
              </a:rPr>
              <a:t>It </a:t>
            </a:r>
            <a:r>
              <a:rPr lang="en-US" sz="3600" b="1" dirty="0">
                <a:latin typeface="Verdana" panose="020B0604030504040204" pitchFamily="34" charset="0"/>
              </a:rPr>
              <a:t>WAS a mystery.</a:t>
            </a:r>
          </a:p>
          <a:p>
            <a:pPr marR="0" algn="ctr" rtl="0"/>
            <a:r>
              <a:rPr lang="en-US" sz="3600" b="1" i="0" u="none" strike="noStrike" baseline="0" dirty="0">
                <a:latin typeface="Verdana" panose="020B0604030504040204" pitchFamily="34" charset="0"/>
              </a:rPr>
              <a:t>NOW it is not a mystery.</a:t>
            </a:r>
          </a:p>
          <a:p>
            <a:pPr marR="0" algn="ctr" rtl="0"/>
            <a:endParaRPr lang="en-US" sz="3600" b="1" i="0" u="none" strike="noStrike" baseline="0" dirty="0">
              <a:latin typeface="Verdana" panose="020B0604030504040204" pitchFamily="34" charset="0"/>
            </a:endParaRPr>
          </a:p>
          <a:p>
            <a:pPr marR="0" algn="ctr" rtl="0"/>
            <a:r>
              <a:rPr lang="en-US" sz="3600" b="1" dirty="0">
                <a:latin typeface="Verdana" panose="020B0604030504040204" pitchFamily="34" charset="0"/>
              </a:rPr>
              <a:t>We have God’s plan - - -</a:t>
            </a:r>
            <a:br>
              <a:rPr lang="en-US" sz="3600" b="1" dirty="0">
                <a:latin typeface="Verdana" panose="020B0604030504040204" pitchFamily="34" charset="0"/>
              </a:rPr>
            </a:br>
            <a:r>
              <a:rPr lang="en-US" sz="3600" b="1" dirty="0">
                <a:latin typeface="Verdana" panose="020B0604030504040204" pitchFamily="34" charset="0"/>
              </a:rPr>
              <a:t>revealed</a:t>
            </a:r>
            <a:br>
              <a:rPr lang="en-US" sz="3600" b="1" dirty="0">
                <a:latin typeface="Verdana" panose="020B0604030504040204" pitchFamily="34" charset="0"/>
              </a:rPr>
            </a:br>
            <a:r>
              <a:rPr lang="en-US" sz="3600" b="1" dirty="0">
                <a:latin typeface="Verdana" panose="020B0604030504040204" pitchFamily="34" charset="0"/>
              </a:rPr>
              <a:t>inspired</a:t>
            </a:r>
            <a:br>
              <a:rPr lang="en-US" sz="3600" b="1" dirty="0">
                <a:latin typeface="Verdana" panose="020B0604030504040204" pitchFamily="34" charset="0"/>
              </a:rPr>
            </a:br>
            <a:r>
              <a:rPr lang="en-US" sz="3600" b="1" dirty="0">
                <a:latin typeface="Verdana" panose="020B0604030504040204" pitchFamily="34" charset="0"/>
              </a:rPr>
              <a:t>recorded</a:t>
            </a:r>
            <a:br>
              <a:rPr lang="en-US" sz="3600" b="1" dirty="0">
                <a:latin typeface="Verdana" panose="020B0604030504040204" pitchFamily="34" charset="0"/>
              </a:rPr>
            </a:br>
            <a:r>
              <a:rPr lang="en-US" sz="3600" b="1" dirty="0">
                <a:latin typeface="Verdana" panose="020B0604030504040204" pitchFamily="34" charset="0"/>
              </a:rPr>
              <a:t>preserved.</a:t>
            </a:r>
          </a:p>
        </p:txBody>
      </p:sp>
    </p:spTree>
    <p:extLst>
      <p:ext uri="{BB962C8B-B14F-4D97-AF65-F5344CB8AC3E}">
        <p14:creationId xmlns:p14="http://schemas.microsoft.com/office/powerpoint/2010/main" val="3507391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 dir="vert"/>
      </p:transition>
    </mc:Choice>
    <mc:Fallback>
      <p:transition spd="slow">
        <p:checker dir="vert"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EE432A-BBE1-4974-96C4-6E7C9DFE5F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Elephant" panose="02020904090505020303" pitchFamily="18" charset="0"/>
              </a:rPr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1005C1-1FB4-4DE9-96B2-CECB88C040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R="0" algn="ctr" rtl="0"/>
            <a:endParaRPr lang="en-US" sz="4400" b="1" i="0" u="sng" strike="noStrike" baseline="0" dirty="0">
              <a:latin typeface="Verdana" panose="020B0604030504040204" pitchFamily="34" charset="0"/>
            </a:endParaRPr>
          </a:p>
          <a:p>
            <a:pPr marR="0" algn="ctr" rtl="0"/>
            <a:endParaRPr lang="en-US" sz="4400" b="1" u="sng" dirty="0">
              <a:latin typeface="Verdana" panose="020B0604030504040204" pitchFamily="34" charset="0"/>
            </a:endParaRPr>
          </a:p>
          <a:p>
            <a:pPr marR="0" algn="ctr" rtl="0"/>
            <a:r>
              <a:rPr lang="en-US" sz="4400" b="1" i="0" u="sng" strike="noStrike" baseline="0" dirty="0">
                <a:latin typeface="Verdana" panose="020B0604030504040204" pitchFamily="34" charset="0"/>
              </a:rPr>
              <a:t>It is clear what we must do </a:t>
            </a:r>
            <a:br>
              <a:rPr lang="en-US" sz="4400" b="1" i="0" u="sng" strike="noStrike" baseline="0" dirty="0">
                <a:latin typeface="Verdana" panose="020B0604030504040204" pitchFamily="34" charset="0"/>
              </a:rPr>
            </a:br>
            <a:br>
              <a:rPr lang="en-US" sz="4400" b="1" i="0" u="sng" strike="noStrike" baseline="0" dirty="0">
                <a:latin typeface="Verdana" panose="020B0604030504040204" pitchFamily="34" charset="0"/>
              </a:rPr>
            </a:br>
            <a:r>
              <a:rPr lang="en-US" sz="4400" b="1" i="0" u="sng" strike="noStrike" baseline="0" dirty="0">
                <a:latin typeface="Verdana" panose="020B0604030504040204" pitchFamily="34" charset="0"/>
              </a:rPr>
              <a:t>to have salvation.</a:t>
            </a:r>
          </a:p>
        </p:txBody>
      </p:sp>
    </p:spTree>
    <p:extLst>
      <p:ext uri="{BB962C8B-B14F-4D97-AF65-F5344CB8AC3E}">
        <p14:creationId xmlns:p14="http://schemas.microsoft.com/office/powerpoint/2010/main" val="15144876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 dir="vert"/>
      </p:transition>
    </mc:Choice>
    <mc:Fallback>
      <p:transition spd="slow">
        <p:checker dir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EE432A-BBE1-4974-96C4-6E7C9DFE5F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Elephant" panose="02020904090505020303" pitchFamily="18" charset="0"/>
              </a:rPr>
              <a:t>Ephesians 3:1-5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1005C1-1FB4-4DE9-96B2-CECB88C040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R="0" algn="l" rtl="0"/>
            <a:r>
              <a:rPr lang="en-US" sz="2400" b="1" i="0" u="none" strike="noStrike" baseline="0" dirty="0">
                <a:latin typeface="Verdana" panose="020B0604030504040204" pitchFamily="34" charset="0"/>
              </a:rPr>
              <a:t>(1)  For this reason I, Paul, the prisoner of Christ Jesus for you Gentiles—</a:t>
            </a:r>
          </a:p>
          <a:p>
            <a:pPr marR="0" algn="l" rtl="0"/>
            <a:r>
              <a:rPr lang="en-US" sz="2400" b="1" i="0" u="none" strike="noStrike" baseline="0" dirty="0">
                <a:latin typeface="Verdana" panose="020B0604030504040204" pitchFamily="34" charset="0"/>
              </a:rPr>
              <a:t>(2)  if indeed you have heard of the dispensation of the grace of God which was given to me for you,</a:t>
            </a:r>
          </a:p>
          <a:p>
            <a:pPr marR="0" algn="l" rtl="0"/>
            <a:r>
              <a:rPr lang="en-US" sz="2400" b="1" i="0" u="none" strike="noStrike" baseline="0" dirty="0">
                <a:latin typeface="Verdana" panose="020B0604030504040204" pitchFamily="34" charset="0"/>
              </a:rPr>
              <a:t>(3)  how that by revelation He made known to me the mystery (as I have briefly written already,</a:t>
            </a:r>
          </a:p>
          <a:p>
            <a:pPr marR="0" algn="l" rtl="0"/>
            <a:r>
              <a:rPr lang="en-US" sz="2400" b="1" i="0" u="none" strike="noStrike" baseline="0" dirty="0">
                <a:latin typeface="Verdana" panose="020B0604030504040204" pitchFamily="34" charset="0"/>
              </a:rPr>
              <a:t>(4)  by which, when you read, you may understand my knowledge in the mystery of Christ),</a:t>
            </a:r>
          </a:p>
          <a:p>
            <a:pPr marR="0" algn="l" rtl="0"/>
            <a:r>
              <a:rPr lang="en-US" sz="2400" b="1" i="0" u="none" strike="noStrike" baseline="0" dirty="0">
                <a:latin typeface="Verdana" panose="020B0604030504040204" pitchFamily="34" charset="0"/>
              </a:rPr>
              <a:t>(5)  which in other ages was not made known to the sons of men, as it has now been revealed by the Spirit to His holy apostles and prophets:</a:t>
            </a:r>
          </a:p>
        </p:txBody>
      </p:sp>
    </p:spTree>
    <p:extLst>
      <p:ext uri="{BB962C8B-B14F-4D97-AF65-F5344CB8AC3E}">
        <p14:creationId xmlns:p14="http://schemas.microsoft.com/office/powerpoint/2010/main" val="37020562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 dir="vert"/>
      </p:transition>
    </mc:Choice>
    <mc:Fallback>
      <p:transition spd="slow">
        <p:checker dir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EE432A-BBE1-4974-96C4-6E7C9DFE5F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Elephant" panose="02020904090505020303" pitchFamily="18" charset="0"/>
              </a:rPr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1005C1-1FB4-4DE9-96B2-CECB88C040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R="0" algn="l" rtl="0"/>
            <a:r>
              <a:rPr lang="en-US" b="1" i="0" u="none" strike="noStrike" baseline="0" dirty="0">
                <a:latin typeface="Verdana" panose="020B0604030504040204" pitchFamily="34" charset="0"/>
              </a:rPr>
              <a:t>Mystery = unknown, can’t figure it out, unable to solve</a:t>
            </a:r>
          </a:p>
          <a:p>
            <a:pPr marR="0" algn="l" rtl="0"/>
            <a:r>
              <a:rPr lang="en-US" b="1" dirty="0">
                <a:latin typeface="Verdana" panose="020B0604030504040204" pitchFamily="34" charset="0"/>
              </a:rPr>
              <a:t>Many today say, “The Gospel is a mystery. Everything is beyond our ability to know or understand.”</a:t>
            </a:r>
          </a:p>
          <a:p>
            <a:pPr marR="0" algn="l" rtl="0"/>
            <a:r>
              <a:rPr lang="en-US" b="1" i="0" u="none" strike="noStrike" baseline="0" dirty="0">
                <a:latin typeface="Verdana" panose="020B0604030504040204" pitchFamily="34" charset="0"/>
              </a:rPr>
              <a:t>They claim that sin</a:t>
            </a:r>
            <a:r>
              <a:rPr lang="en-US" b="1" dirty="0">
                <a:latin typeface="Verdana" panose="020B0604030504040204" pitchFamily="34" charset="0"/>
              </a:rPr>
              <a:t>ce we are incapable of fully knowing God and His will because it is described as a mystery.</a:t>
            </a:r>
          </a:p>
          <a:p>
            <a:pPr marR="0" algn="l" rtl="0"/>
            <a:r>
              <a:rPr lang="en-US" b="1" dirty="0">
                <a:latin typeface="Verdana" panose="020B0604030504040204" pitchFamily="34" charset="0"/>
              </a:rPr>
              <a:t> They teach that because it is a mystery, there can be no objective standard or law.</a:t>
            </a:r>
            <a:endParaRPr lang="en-US" b="1" i="0" u="none" strike="noStrike" baseline="0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14383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 dir="vert"/>
      </p:transition>
    </mc:Choice>
    <mc:Fallback>
      <p:transition spd="slow">
        <p:checker dir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EE432A-BBE1-4974-96C4-6E7C9DFE5F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Elephant" panose="02020904090505020303" pitchFamily="18" charset="0"/>
              </a:rPr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1005C1-1FB4-4DE9-96B2-CECB88C040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R="0" algn="l" rtl="0"/>
            <a:r>
              <a:rPr lang="en-US" b="1" i="0" u="none" strike="noStrike" baseline="0" dirty="0">
                <a:latin typeface="Verdana" panose="020B0604030504040204" pitchFamily="34" charset="0"/>
              </a:rPr>
              <a:t>It is true – There are things that we do not know or understand.</a:t>
            </a:r>
          </a:p>
          <a:p>
            <a:pPr marR="0" algn="l" rtl="0"/>
            <a:r>
              <a:rPr lang="en-US" b="1" i="0" u="none" strike="noStrike" baseline="0" dirty="0">
                <a:latin typeface="Verdana" panose="020B0604030504040204" pitchFamily="34" charset="0"/>
              </a:rPr>
              <a:t>God has revealed all that “pertains to life and godliness.” </a:t>
            </a:r>
            <a:r>
              <a:rPr lang="en-US" b="1" dirty="0">
                <a:latin typeface="Verdana" panose="020B0604030504040204" pitchFamily="34" charset="0"/>
              </a:rPr>
              <a:t>(2 Peter 1:3)</a:t>
            </a:r>
          </a:p>
          <a:p>
            <a:pPr marR="0" algn="l" rtl="0"/>
            <a:r>
              <a:rPr lang="en-US" b="1" i="0" u="none" strike="noStrike" baseline="0" dirty="0">
                <a:latin typeface="Verdana" panose="020B0604030504040204" pitchFamily="34" charset="0"/>
              </a:rPr>
              <a:t>Everything we need to know to please God have been revealed.</a:t>
            </a:r>
          </a:p>
          <a:p>
            <a:pPr marR="0" algn="l" rtl="0"/>
            <a:r>
              <a:rPr lang="en-US" b="1" dirty="0">
                <a:latin typeface="Verdana" panose="020B0604030504040204" pitchFamily="34" charset="0"/>
              </a:rPr>
              <a:t>God has given us what we need to be saved.</a:t>
            </a:r>
          </a:p>
          <a:p>
            <a:pPr marR="0" algn="l" rtl="0"/>
            <a:endParaRPr lang="en-US" b="1" dirty="0">
              <a:latin typeface="Verdana" panose="020B0604030504040204" pitchFamily="34" charset="0"/>
            </a:endParaRPr>
          </a:p>
          <a:p>
            <a:pPr marR="0" algn="l" rtl="0"/>
            <a:r>
              <a:rPr lang="en-US" b="1" i="0" u="none" strike="noStrike" baseline="0" dirty="0">
                <a:latin typeface="Verdana" panose="020B0604030504040204" pitchFamily="34" charset="0"/>
              </a:rPr>
              <a:t>Notice 4 things about the “mystery”.</a:t>
            </a:r>
          </a:p>
        </p:txBody>
      </p:sp>
    </p:spTree>
    <p:extLst>
      <p:ext uri="{BB962C8B-B14F-4D97-AF65-F5344CB8AC3E}">
        <p14:creationId xmlns:p14="http://schemas.microsoft.com/office/powerpoint/2010/main" val="7192216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 dir="vert"/>
      </p:transition>
    </mc:Choice>
    <mc:Fallback>
      <p:transition spd="slow">
        <p:checker dir="vert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EE432A-BBE1-4974-96C4-6E7C9DFE5F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Elephant" panose="02020904090505020303" pitchFamily="18" charset="0"/>
              </a:rPr>
              <a:t>1 – The Mystery is Revealed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1005C1-1FB4-4DE9-96B2-CECB88C040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i="0" u="none" strike="noStrike" baseline="0" dirty="0">
                <a:latin typeface="Verdana" panose="020B0604030504040204" pitchFamily="34" charset="0"/>
              </a:rPr>
              <a:t>(Ephesians 3:5)  which in other ages was not made known to the sons of men, as it </a:t>
            </a:r>
            <a:r>
              <a:rPr lang="en-US" sz="2400" b="1" i="0" u="sng" strike="noStrike" baseline="0" dirty="0">
                <a:latin typeface="Verdana" panose="020B0604030504040204" pitchFamily="34" charset="0"/>
              </a:rPr>
              <a:t>has now been revealed </a:t>
            </a:r>
            <a:r>
              <a:rPr lang="en-US" sz="2400" b="1" i="0" u="none" strike="noStrike" baseline="0" dirty="0">
                <a:latin typeface="Verdana" panose="020B0604030504040204" pitchFamily="34" charset="0"/>
              </a:rPr>
              <a:t>by the Spirit to His holy apostles and prophets:</a:t>
            </a:r>
          </a:p>
          <a:p>
            <a:pPr marR="0" algn="l" rtl="0"/>
            <a:endParaRPr lang="en-US" sz="2400" b="1" i="0" u="none" strike="noStrike" baseline="0" dirty="0">
              <a:latin typeface="Verdana" panose="020B0604030504040204" pitchFamily="34" charset="0"/>
            </a:endParaRPr>
          </a:p>
          <a:p>
            <a:pPr marR="0" algn="l" rtl="0"/>
            <a:endParaRPr lang="en-US" sz="2400" b="1" i="0" u="none" strike="noStrike" baseline="0" dirty="0">
              <a:latin typeface="Verdana" panose="020B0604030504040204" pitchFamily="34" charset="0"/>
            </a:endParaRPr>
          </a:p>
          <a:p>
            <a:pPr marR="0" algn="l" rtl="0"/>
            <a:r>
              <a:rPr lang="en-US" sz="2400" b="1" i="0" u="none" strike="noStrike" baseline="0" dirty="0">
                <a:latin typeface="Verdana" panose="020B0604030504040204" pitchFamily="34" charset="0"/>
              </a:rPr>
              <a:t>(Mark 4:10)  But when He was alone, those around Him with the twelve asked Him about the parable.</a:t>
            </a:r>
          </a:p>
          <a:p>
            <a:pPr marR="0" algn="l" rtl="0"/>
            <a:r>
              <a:rPr lang="en-US" sz="2400" b="1" i="0" u="none" strike="noStrike" baseline="0" dirty="0">
                <a:latin typeface="Verdana" panose="020B0604030504040204" pitchFamily="34" charset="0"/>
              </a:rPr>
              <a:t>(Mark 4:11)  And He said to them, "</a:t>
            </a:r>
            <a:r>
              <a:rPr lang="en-US" sz="2400" b="1" i="0" u="sng" strike="noStrike" baseline="0" dirty="0">
                <a:latin typeface="Verdana" panose="020B0604030504040204" pitchFamily="34" charset="0"/>
              </a:rPr>
              <a:t>To you it has been given to know the mystery</a:t>
            </a:r>
            <a:r>
              <a:rPr lang="en-US" sz="2400" b="1" i="0" u="none" strike="noStrike" baseline="0" dirty="0">
                <a:latin typeface="Verdana" panose="020B0604030504040204" pitchFamily="34" charset="0"/>
              </a:rPr>
              <a:t> of the kingdom of God; but to those who are outside, all things come in parables,</a:t>
            </a:r>
          </a:p>
        </p:txBody>
      </p:sp>
    </p:spTree>
    <p:extLst>
      <p:ext uri="{BB962C8B-B14F-4D97-AF65-F5344CB8AC3E}">
        <p14:creationId xmlns:p14="http://schemas.microsoft.com/office/powerpoint/2010/main" val="7685023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 dir="vert"/>
      </p:transition>
    </mc:Choice>
    <mc:Fallback>
      <p:transition spd="slow">
        <p:checker dir="vert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EE432A-BBE1-4974-96C4-6E7C9DFE5F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Elephant" panose="02020904090505020303" pitchFamily="18" charset="0"/>
              </a:rPr>
              <a:t>1 – The Mystery is Revealed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1005C1-1FB4-4DE9-96B2-CECB88C040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R="0" algn="l" rtl="0"/>
            <a:r>
              <a:rPr lang="en-US" sz="2400" b="1" i="0" u="none" strike="noStrike" baseline="0" dirty="0">
                <a:latin typeface="Verdana" panose="020B0604030504040204" pitchFamily="34" charset="0"/>
              </a:rPr>
              <a:t>(Romans 16:25)  Now to Him who is able to establish you according to my gospel and the preaching of Jesus Christ, according to </a:t>
            </a:r>
            <a:r>
              <a:rPr lang="en-US" sz="2400" b="1" i="0" u="sng" strike="noStrike" baseline="0" dirty="0">
                <a:latin typeface="Verdana" panose="020B0604030504040204" pitchFamily="34" charset="0"/>
              </a:rPr>
              <a:t>the revelation of the mystery </a:t>
            </a:r>
            <a:r>
              <a:rPr lang="en-US" sz="2400" b="1" i="0" u="none" strike="noStrike" baseline="0" dirty="0">
                <a:latin typeface="Verdana" panose="020B0604030504040204" pitchFamily="34" charset="0"/>
              </a:rPr>
              <a:t>kept secret since the world began</a:t>
            </a:r>
          </a:p>
          <a:p>
            <a:pPr marR="0" algn="l" rtl="0"/>
            <a:r>
              <a:rPr lang="en-US" sz="2400" b="1" i="0" u="none" strike="noStrike" baseline="0" dirty="0">
                <a:latin typeface="Verdana" panose="020B0604030504040204" pitchFamily="34" charset="0"/>
              </a:rPr>
              <a:t>(Romans 16:26)  but </a:t>
            </a:r>
            <a:r>
              <a:rPr lang="en-US" sz="2400" b="1" i="0" u="sng" strike="noStrike" baseline="0" dirty="0">
                <a:latin typeface="Verdana" panose="020B0604030504040204" pitchFamily="34" charset="0"/>
              </a:rPr>
              <a:t>now made manifest</a:t>
            </a:r>
            <a:r>
              <a:rPr lang="en-US" sz="2400" b="1" i="0" u="none" strike="noStrike" baseline="0" dirty="0">
                <a:latin typeface="Verdana" panose="020B0604030504040204" pitchFamily="34" charset="0"/>
              </a:rPr>
              <a:t>, and by the prophetic Scriptures made known to all nations, according to the commandment of the everlasting God, for obedience to the faith—</a:t>
            </a:r>
          </a:p>
          <a:p>
            <a:pPr marR="0" algn="l" rtl="0"/>
            <a:endParaRPr lang="en-US" sz="2400" b="1" dirty="0">
              <a:latin typeface="Verdana" panose="020B0604030504040204" pitchFamily="34" charset="0"/>
            </a:endParaRPr>
          </a:p>
          <a:p>
            <a:r>
              <a:rPr lang="en-US" sz="2400" b="1" i="0" u="none" strike="noStrike" baseline="0" dirty="0">
                <a:latin typeface="Verdana" panose="020B0604030504040204" pitchFamily="34" charset="0"/>
              </a:rPr>
              <a:t>(1 Corinthians 15:51)  Behold, </a:t>
            </a:r>
            <a:r>
              <a:rPr lang="en-US" sz="2400" b="1" i="0" u="sng" strike="noStrike" baseline="0" dirty="0">
                <a:latin typeface="Verdana" panose="020B0604030504040204" pitchFamily="34" charset="0"/>
              </a:rPr>
              <a:t>I tell you a mystery</a:t>
            </a:r>
            <a:r>
              <a:rPr lang="en-US" sz="2400" b="1" i="0" u="none" strike="noStrike" baseline="0" dirty="0">
                <a:latin typeface="Verdana" panose="020B0604030504040204" pitchFamily="34" charset="0"/>
              </a:rPr>
              <a:t>: We shall not all sleep, but we shall all be changed—</a:t>
            </a:r>
          </a:p>
        </p:txBody>
      </p:sp>
    </p:spTree>
    <p:extLst>
      <p:ext uri="{BB962C8B-B14F-4D97-AF65-F5344CB8AC3E}">
        <p14:creationId xmlns:p14="http://schemas.microsoft.com/office/powerpoint/2010/main" val="35341330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 dir="vert"/>
      </p:transition>
    </mc:Choice>
    <mc:Fallback>
      <p:transition spd="slow">
        <p:checker dir="vert"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EE432A-BBE1-4974-96C4-6E7C9DFE5F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Elephant" panose="02020904090505020303" pitchFamily="18" charset="0"/>
              </a:rPr>
              <a:t>1 – The Mystery is Revealed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1005C1-1FB4-4DE9-96B2-CECB88C040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R="0" algn="l" rtl="0"/>
            <a:r>
              <a:rPr lang="en-US" sz="2400" b="1" i="0" u="none" strike="noStrike" baseline="0" dirty="0">
                <a:latin typeface="Verdana" panose="020B0604030504040204" pitchFamily="34" charset="0"/>
              </a:rPr>
              <a:t>(Ephesians 1:7)  In Him we have redemption through His blood, the forgiveness of sins, according to the riches of His grace</a:t>
            </a:r>
          </a:p>
          <a:p>
            <a:pPr marR="0" algn="l" rtl="0"/>
            <a:r>
              <a:rPr lang="en-US" sz="2400" b="1" i="0" u="none" strike="noStrike" baseline="0" dirty="0">
                <a:latin typeface="Verdana" panose="020B0604030504040204" pitchFamily="34" charset="0"/>
              </a:rPr>
              <a:t>(Ephesians 1:8)  which He made to abound toward us in all wisdom and prudence,</a:t>
            </a:r>
          </a:p>
          <a:p>
            <a:pPr marR="0" algn="l" rtl="0"/>
            <a:r>
              <a:rPr lang="en-US" sz="2400" b="1" i="0" u="none" strike="noStrike" baseline="0" dirty="0">
                <a:latin typeface="Verdana" panose="020B0604030504040204" pitchFamily="34" charset="0"/>
              </a:rPr>
              <a:t>(Ephesians 1:9)  </a:t>
            </a:r>
            <a:r>
              <a:rPr lang="en-US" sz="2400" b="1" i="0" u="sng" strike="noStrike" baseline="0" dirty="0">
                <a:latin typeface="Verdana" panose="020B0604030504040204" pitchFamily="34" charset="0"/>
              </a:rPr>
              <a:t>having made known to us the mystery </a:t>
            </a:r>
            <a:r>
              <a:rPr lang="en-US" sz="2400" b="1" i="0" u="none" strike="noStrike" baseline="0" dirty="0">
                <a:latin typeface="Verdana" panose="020B0604030504040204" pitchFamily="34" charset="0"/>
              </a:rPr>
              <a:t>of His will, according to His good pleasure which He purposed in Himself,</a:t>
            </a:r>
          </a:p>
          <a:p>
            <a:pPr marR="0" algn="l" rtl="0"/>
            <a:endParaRPr lang="en-US" sz="2400" b="1" dirty="0">
              <a:latin typeface="Verdana" panose="020B0604030504040204" pitchFamily="34" charset="0"/>
            </a:endParaRPr>
          </a:p>
          <a:p>
            <a:r>
              <a:rPr lang="en-US" sz="2400" b="1" i="0" u="none" strike="noStrike" baseline="0" dirty="0">
                <a:latin typeface="Verdana" panose="020B0604030504040204" pitchFamily="34" charset="0"/>
              </a:rPr>
              <a:t>(Colossians 1:26)  </a:t>
            </a:r>
            <a:r>
              <a:rPr lang="en-US" sz="2400" b="1" i="0" u="sng" strike="noStrike" baseline="0" dirty="0">
                <a:latin typeface="Verdana" panose="020B0604030504040204" pitchFamily="34" charset="0"/>
              </a:rPr>
              <a:t>the mystery</a:t>
            </a:r>
            <a:r>
              <a:rPr lang="en-US" sz="2400" b="1" i="0" u="none" strike="noStrike" baseline="0" dirty="0">
                <a:latin typeface="Verdana" panose="020B0604030504040204" pitchFamily="34" charset="0"/>
              </a:rPr>
              <a:t> which has been hidden from ages and from generations, but </a:t>
            </a:r>
            <a:r>
              <a:rPr lang="en-US" sz="2400" b="1" i="0" u="sng" strike="noStrike" baseline="0" dirty="0">
                <a:latin typeface="Verdana" panose="020B0604030504040204" pitchFamily="34" charset="0"/>
              </a:rPr>
              <a:t>now has been revealed</a:t>
            </a:r>
            <a:r>
              <a:rPr lang="en-US" sz="2400" b="1" i="0" u="none" strike="noStrike" baseline="0" dirty="0">
                <a:latin typeface="Verdana" panose="020B0604030504040204" pitchFamily="34" charset="0"/>
              </a:rPr>
              <a:t> to His saints.</a:t>
            </a:r>
          </a:p>
        </p:txBody>
      </p:sp>
    </p:spTree>
    <p:extLst>
      <p:ext uri="{BB962C8B-B14F-4D97-AF65-F5344CB8AC3E}">
        <p14:creationId xmlns:p14="http://schemas.microsoft.com/office/powerpoint/2010/main" val="18672741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 dir="vert"/>
      </p:transition>
    </mc:Choice>
    <mc:Fallback>
      <p:transition spd="slow">
        <p:checker dir="vert"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EE432A-BBE1-4974-96C4-6E7C9DFE5F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Elephant" panose="02020904090505020303" pitchFamily="18" charset="0"/>
              </a:rPr>
              <a:t>2 – The Mystery is Understandable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1005C1-1FB4-4DE9-96B2-CECB88C040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R="0" algn="l" rtl="0"/>
            <a:r>
              <a:rPr lang="en-US" b="1" i="0" u="none" strike="noStrike" baseline="0" dirty="0">
                <a:latin typeface="Verdana" panose="020B0604030504040204" pitchFamily="34" charset="0"/>
              </a:rPr>
              <a:t>(Ephesians 3:3)  how that by revelation </a:t>
            </a:r>
            <a:r>
              <a:rPr lang="en-US" b="1" i="0" u="sng" strike="noStrike" baseline="0" dirty="0">
                <a:latin typeface="Verdana" panose="020B0604030504040204" pitchFamily="34" charset="0"/>
              </a:rPr>
              <a:t>He made known to me the mystery </a:t>
            </a:r>
            <a:r>
              <a:rPr lang="en-US" b="1" i="0" u="none" strike="noStrike" baseline="0" dirty="0">
                <a:latin typeface="Verdana" panose="020B0604030504040204" pitchFamily="34" charset="0"/>
              </a:rPr>
              <a:t>(as I have briefly written already,</a:t>
            </a:r>
          </a:p>
          <a:p>
            <a:pPr marR="0" algn="l" rtl="0"/>
            <a:r>
              <a:rPr lang="en-US" b="1" i="0" u="none" strike="noStrike" baseline="0" dirty="0">
                <a:latin typeface="Verdana" panose="020B0604030504040204" pitchFamily="34" charset="0"/>
              </a:rPr>
              <a:t>(Ephesians 3:4)  by which, when you read, </a:t>
            </a:r>
            <a:r>
              <a:rPr lang="en-US" b="1" i="0" u="sng" strike="noStrike" baseline="0" dirty="0">
                <a:latin typeface="Verdana" panose="020B0604030504040204" pitchFamily="34" charset="0"/>
              </a:rPr>
              <a:t>you may understand</a:t>
            </a:r>
            <a:r>
              <a:rPr lang="en-US" b="1" i="0" u="none" strike="noStrike" baseline="0" dirty="0">
                <a:latin typeface="Verdana" panose="020B0604030504040204" pitchFamily="34" charset="0"/>
              </a:rPr>
              <a:t> my knowledge in the mystery of Christ),</a:t>
            </a:r>
          </a:p>
          <a:p>
            <a:pPr marR="0" algn="l" rtl="0"/>
            <a:r>
              <a:rPr lang="en-US" b="1" i="0" u="none" strike="noStrike" baseline="0" dirty="0">
                <a:latin typeface="Verdana" panose="020B0604030504040204" pitchFamily="34" charset="0"/>
              </a:rPr>
              <a:t>(Ephesians 3:5)  which in other ages was not made known to the sons of men, as </a:t>
            </a:r>
            <a:r>
              <a:rPr lang="en-US" b="1" i="0" u="sng" strike="noStrike" baseline="0" dirty="0">
                <a:latin typeface="Verdana" panose="020B0604030504040204" pitchFamily="34" charset="0"/>
              </a:rPr>
              <a:t>it has now been revealed </a:t>
            </a:r>
            <a:r>
              <a:rPr lang="en-US" b="1" i="0" u="none" strike="noStrike" baseline="0" dirty="0">
                <a:latin typeface="Verdana" panose="020B0604030504040204" pitchFamily="34" charset="0"/>
              </a:rPr>
              <a:t>by the Spirit to His holy apostles and prophets:</a:t>
            </a:r>
          </a:p>
        </p:txBody>
      </p:sp>
    </p:spTree>
    <p:extLst>
      <p:ext uri="{BB962C8B-B14F-4D97-AF65-F5344CB8AC3E}">
        <p14:creationId xmlns:p14="http://schemas.microsoft.com/office/powerpoint/2010/main" val="3482952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 dir="vert"/>
      </p:transition>
    </mc:Choice>
    <mc:Fallback>
      <p:transition spd="slow">
        <p:checker dir="vert"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EE432A-BBE1-4974-96C4-6E7C9DFE5F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Elephant" panose="02020904090505020303" pitchFamily="18" charset="0"/>
              </a:rPr>
              <a:t>3 – The Mystery Unites 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1005C1-1FB4-4DE9-96B2-CECB88C040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R="0" algn="l" rtl="0"/>
            <a:r>
              <a:rPr lang="en-US" b="1" i="0" u="none" strike="noStrike" baseline="0" dirty="0">
                <a:latin typeface="Verdana" panose="020B0604030504040204" pitchFamily="34" charset="0"/>
              </a:rPr>
              <a:t>(Ephesians 3:6)  that the Gentiles should be fellow heirs, of the same body, and partakers of His promise in Christ through the gospel,</a:t>
            </a:r>
          </a:p>
          <a:p>
            <a:pPr marR="0" algn="l" rtl="0"/>
            <a:endParaRPr lang="en-US" sz="2400" b="1" dirty="0">
              <a:latin typeface="Verdana" panose="020B0604030504040204" pitchFamily="34" charset="0"/>
            </a:endParaRPr>
          </a:p>
          <a:p>
            <a:pPr marR="0" algn="l" rtl="0"/>
            <a:r>
              <a:rPr lang="en-US" sz="2400" b="1" i="0" u="none" strike="noStrike" baseline="0" dirty="0">
                <a:latin typeface="Verdana" panose="020B0604030504040204" pitchFamily="34" charset="0"/>
              </a:rPr>
              <a:t>The gospel is not for some special group, nation, or race.</a:t>
            </a:r>
          </a:p>
          <a:p>
            <a:pPr marR="0" algn="l" rtl="0"/>
            <a:endParaRPr lang="en-US" sz="2400" b="1" i="0" u="none" strike="noStrike" baseline="0" dirty="0">
              <a:latin typeface="Verdana" panose="020B0604030504040204" pitchFamily="34" charset="0"/>
            </a:endParaRPr>
          </a:p>
          <a:p>
            <a:pPr marR="0" algn="l" rtl="0"/>
            <a:r>
              <a:rPr lang="en-US" sz="2400" b="1" dirty="0">
                <a:latin typeface="Verdana" panose="020B0604030504040204" pitchFamily="34" charset="0"/>
              </a:rPr>
              <a:t>Gentiles (everyone not Jewish) are:</a:t>
            </a:r>
          </a:p>
          <a:p>
            <a:pPr lvl="1"/>
            <a:r>
              <a:rPr lang="en-US" b="1" i="0" u="none" strike="noStrike" baseline="0" dirty="0">
                <a:latin typeface="Verdana" panose="020B0604030504040204" pitchFamily="34" charset="0"/>
              </a:rPr>
              <a:t>Fellow heirs of the same body (the church)</a:t>
            </a:r>
          </a:p>
          <a:p>
            <a:pPr lvl="1"/>
            <a:r>
              <a:rPr lang="en-US" b="1" dirty="0">
                <a:latin typeface="Verdana" panose="020B0604030504040204" pitchFamily="34" charset="0"/>
              </a:rPr>
              <a:t>Partakers of His promise </a:t>
            </a:r>
            <a:endParaRPr lang="en-US" b="1" i="0" u="none" strike="noStrike" baseline="0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45139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 dir="vert"/>
      </p:transition>
    </mc:Choice>
    <mc:Fallback>
      <p:transition spd="slow">
        <p:checker dir="vert"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863</Words>
  <Application>Microsoft Office PowerPoint</Application>
  <PresentationFormat>Widescreen</PresentationFormat>
  <Paragraphs>64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Arial Black</vt:lpstr>
      <vt:lpstr>Calibri</vt:lpstr>
      <vt:lpstr>Calibri Light</vt:lpstr>
      <vt:lpstr>Elephant</vt:lpstr>
      <vt:lpstr>Verdana</vt:lpstr>
      <vt:lpstr>Office Theme</vt:lpstr>
      <vt:lpstr>Mystery of the Gospel</vt:lpstr>
      <vt:lpstr>Ephesians 3:1-5</vt:lpstr>
      <vt:lpstr>Introduction</vt:lpstr>
      <vt:lpstr>Introduction</vt:lpstr>
      <vt:lpstr>1 – The Mystery is Revealed</vt:lpstr>
      <vt:lpstr>1 – The Mystery is Revealed</vt:lpstr>
      <vt:lpstr>1 – The Mystery is Revealed</vt:lpstr>
      <vt:lpstr>2 – The Mystery is Understandable</vt:lpstr>
      <vt:lpstr>3 – The Mystery Unites Us</vt:lpstr>
      <vt:lpstr>4 – The Mystery is known to all in fellowship with God.</vt:lpstr>
      <vt:lpstr>Conclusion</vt:lpstr>
      <vt:lpstr>Conclusion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Mystery of the Gospel</dc:title>
  <dc:creator>Manly Luscombe</dc:creator>
  <cp:lastModifiedBy>Manly Luscombe</cp:lastModifiedBy>
  <cp:revision>1</cp:revision>
  <dcterms:created xsi:type="dcterms:W3CDTF">2022-01-14T00:02:33Z</dcterms:created>
  <dcterms:modified xsi:type="dcterms:W3CDTF">2022-01-14T00:50:50Z</dcterms:modified>
</cp:coreProperties>
</file>