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75" r:id="rId4"/>
    <p:sldId id="258" r:id="rId5"/>
    <p:sldId id="272" r:id="rId6"/>
    <p:sldId id="260" r:id="rId7"/>
    <p:sldId id="263" r:id="rId8"/>
    <p:sldId id="264" r:id="rId9"/>
    <p:sldId id="261" r:id="rId10"/>
    <p:sldId id="265" r:id="rId11"/>
    <p:sldId id="266" r:id="rId12"/>
    <p:sldId id="267" r:id="rId13"/>
    <p:sldId id="268" r:id="rId14"/>
    <p:sldId id="273" r:id="rId15"/>
    <p:sldId id="262" r:id="rId16"/>
    <p:sldId id="271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845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A87AC6-74F3-4F7F-A2BA-DFA943F4C783}" type="datetimeFigureOut">
              <a:rPr lang="en-US" smtClean="0"/>
              <a:t>2/7/2011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30EE18-B52F-41B5-AFC0-9222471B0A9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30EE18-B52F-41B5-AFC0-9222471B0A94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474CD-CAAA-47E9-8EAC-D5F539144FCE}" type="datetimeFigureOut">
              <a:rPr lang="en-US" smtClean="0"/>
              <a:pPr/>
              <a:t>2/7/2011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F360D-910C-455C-92ED-835FF29494C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 thruBlk="1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Biondi" pitchFamily="2" charset="0"/>
              </a:rPr>
              <a:t>THE TABERNACLE</a:t>
            </a:r>
            <a:br>
              <a:rPr lang="en-US" dirty="0" smtClean="0">
                <a:latin typeface="Biondi" pitchFamily="2" charset="0"/>
              </a:rPr>
            </a:br>
            <a:r>
              <a:rPr lang="en-US" dirty="0" smtClean="0">
                <a:latin typeface="Biondi" pitchFamily="2" charset="0"/>
              </a:rPr>
              <a:t>A TYPE OF THE CHURCH</a:t>
            </a:r>
            <a:endParaRPr lang="en-US" dirty="0">
              <a:latin typeface="Biondi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15636" y="2057400"/>
            <a:ext cx="6905152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LAMPSTAND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– LAMPSTAND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Light for those in the Holy Place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524000"/>
            <a:ext cx="4343400" cy="5181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ANTITYPE – BIBLE</a:t>
            </a:r>
          </a:p>
          <a:p>
            <a:r>
              <a:rPr lang="en-US" sz="3600" dirty="0" smtClean="0">
                <a:latin typeface="Arial Rounded MT Bold" pitchFamily="34" charset="0"/>
              </a:rPr>
              <a:t>Your word </a:t>
            </a:r>
            <a:r>
              <a:rPr lang="en-US" sz="3600" i="1" dirty="0" smtClean="0">
                <a:latin typeface="Arial Rounded MT Bold" pitchFamily="34" charset="0"/>
              </a:rPr>
              <a:t>is</a:t>
            </a:r>
            <a:r>
              <a:rPr lang="en-US" sz="3600" dirty="0" smtClean="0">
                <a:latin typeface="Arial Rounded MT Bold" pitchFamily="34" charset="0"/>
              </a:rPr>
              <a:t> a lamp to my feet And a light to my path. </a:t>
            </a:r>
            <a:br>
              <a:rPr lang="en-US" sz="3600" dirty="0" smtClean="0">
                <a:latin typeface="Arial Rounded MT Bold" pitchFamily="34" charset="0"/>
              </a:rPr>
            </a:br>
            <a:r>
              <a:rPr lang="en-US" sz="3600" dirty="0" smtClean="0">
                <a:latin typeface="Arial Rounded MT Bold" pitchFamily="34" charset="0"/>
              </a:rPr>
              <a:t>Psalms 119:105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200400"/>
            <a:ext cx="3505200" cy="32205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TABLE OF SHOWBREAD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3657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– TABLE OF SHOWBREAD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Unleavened bread for those in the tabernacle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0" y="1143000"/>
            <a:ext cx="52578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ANTITYPE – LORD’S SUPPER</a:t>
            </a:r>
          </a:p>
          <a:p>
            <a:r>
              <a:rPr lang="en-US" b="1" baseline="30000" dirty="0">
                <a:latin typeface="Arial Rounded MT Bold" pitchFamily="34" charset="0"/>
              </a:rPr>
              <a:t>26</a:t>
            </a:r>
            <a:r>
              <a:rPr lang="en-US" dirty="0" smtClean="0">
                <a:latin typeface="Arial Rounded MT Bold" pitchFamily="34" charset="0"/>
              </a:rPr>
              <a:t> And as they were eating, Jesus took bread, blessed and broke </a:t>
            </a:r>
            <a:r>
              <a:rPr lang="en-US" i="1" dirty="0" smtClean="0">
                <a:latin typeface="Arial Rounded MT Bold" pitchFamily="34" charset="0"/>
              </a:rPr>
              <a:t>it,</a:t>
            </a:r>
            <a:r>
              <a:rPr lang="en-US" dirty="0" smtClean="0">
                <a:latin typeface="Arial Rounded MT Bold" pitchFamily="34" charset="0"/>
              </a:rPr>
              <a:t> and gave </a:t>
            </a:r>
            <a:r>
              <a:rPr lang="en-US" i="1" dirty="0" smtClean="0">
                <a:latin typeface="Arial Rounded MT Bold" pitchFamily="34" charset="0"/>
              </a:rPr>
              <a:t>it</a:t>
            </a:r>
            <a:r>
              <a:rPr lang="en-US" dirty="0" smtClean="0">
                <a:latin typeface="Arial Rounded MT Bold" pitchFamily="34" charset="0"/>
              </a:rPr>
              <a:t> to the disciples and said, </a:t>
            </a:r>
            <a:r>
              <a:rPr lang="en-US" dirty="0">
                <a:latin typeface="Arial Rounded MT Bold" pitchFamily="34" charset="0"/>
              </a:rPr>
              <a:t>"Take, eat; this is My body."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b="1" baseline="30000" dirty="0">
                <a:latin typeface="Arial Rounded MT Bold" pitchFamily="34" charset="0"/>
              </a:rPr>
              <a:t>27</a:t>
            </a:r>
            <a:r>
              <a:rPr lang="en-US" dirty="0" smtClean="0">
                <a:latin typeface="Arial Rounded MT Bold" pitchFamily="34" charset="0"/>
              </a:rPr>
              <a:t> Then He took the cup, and gave thanks, and gave </a:t>
            </a:r>
            <a:r>
              <a:rPr lang="en-US" i="1" dirty="0" smtClean="0">
                <a:latin typeface="Arial Rounded MT Bold" pitchFamily="34" charset="0"/>
              </a:rPr>
              <a:t>it</a:t>
            </a:r>
            <a:r>
              <a:rPr lang="en-US" dirty="0" smtClean="0">
                <a:latin typeface="Arial Rounded MT Bold" pitchFamily="34" charset="0"/>
              </a:rPr>
              <a:t> to them, saying, </a:t>
            </a:r>
            <a:r>
              <a:rPr lang="en-US" dirty="0">
                <a:latin typeface="Arial Rounded MT Bold" pitchFamily="34" charset="0"/>
              </a:rPr>
              <a:t>"Drink from it, all of you.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b="1" baseline="30000" dirty="0">
                <a:latin typeface="Arial Rounded MT Bold" pitchFamily="34" charset="0"/>
              </a:rPr>
              <a:t>28</a:t>
            </a:r>
            <a:r>
              <a:rPr lang="en-US" dirty="0" smtClean="0">
                <a:latin typeface="Arial Rounded MT Bold" pitchFamily="34" charset="0"/>
              </a:rPr>
              <a:t> </a:t>
            </a:r>
            <a:r>
              <a:rPr lang="en-US" dirty="0">
                <a:latin typeface="Arial Rounded MT Bold" pitchFamily="34" charset="0"/>
              </a:rPr>
              <a:t>For this is My blood of the new</a:t>
            </a:r>
            <a:r>
              <a:rPr lang="en-US" dirty="0" smtClean="0">
                <a:latin typeface="Arial Rounded MT Bold" pitchFamily="34" charset="0"/>
              </a:rPr>
              <a:t> </a:t>
            </a:r>
            <a:r>
              <a:rPr lang="en-US" dirty="0">
                <a:latin typeface="Arial Rounded MT Bold" pitchFamily="34" charset="0"/>
              </a:rPr>
              <a:t>covenant, which is shed for many for the remission of sins.</a:t>
            </a:r>
            <a:r>
              <a:rPr lang="en-US" dirty="0" smtClean="0">
                <a:latin typeface="Arial Rounded MT Bold" pitchFamily="34" charset="0"/>
              </a:rPr>
              <a:t> </a:t>
            </a:r>
            <a:br>
              <a:rPr lang="en-US" dirty="0" smtClean="0">
                <a:latin typeface="Arial Rounded MT Bold" pitchFamily="34" charset="0"/>
              </a:rPr>
            </a:br>
            <a:r>
              <a:rPr lang="en-US" dirty="0" smtClean="0">
                <a:latin typeface="Arial Rounded MT Bold" pitchFamily="34" charset="0"/>
              </a:rPr>
              <a:t>Matthew 26:26-28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733800"/>
            <a:ext cx="3662313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INCENSE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– INCENSE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Sweet smelling aroma – through the veil – into Most Holy Place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600200"/>
            <a:ext cx="4800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ANTITYPE – PRAYER</a:t>
            </a:r>
          </a:p>
          <a:p>
            <a:r>
              <a:rPr lang="en-US" dirty="0" smtClean="0">
                <a:latin typeface="Arial Rounded MT Bold" pitchFamily="34" charset="0"/>
              </a:rPr>
              <a:t>Now when He had taken the scroll, the four living creatures and the twenty-four elders fell down before the Lamb, each having a harp, and golden bowls full of incense, which are the prayers of the saints. </a:t>
            </a:r>
            <a:br>
              <a:rPr lang="en-US" dirty="0" smtClean="0">
                <a:latin typeface="Arial Rounded MT Bold" pitchFamily="34" charset="0"/>
              </a:rPr>
            </a:br>
            <a:r>
              <a:rPr lang="en-US" dirty="0" smtClean="0">
                <a:latin typeface="Arial Rounded MT Bold" pitchFamily="34" charset="0"/>
              </a:rPr>
              <a:t>Revelation 5:8</a:t>
            </a:r>
            <a:endParaRPr lang="en-US" dirty="0" smtClean="0"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962400"/>
            <a:ext cx="4031588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VEIL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– VEIL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Separates church from presence of God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600200"/>
            <a:ext cx="4800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ANTITYPE – WAY TO HEAVEN</a:t>
            </a:r>
          </a:p>
          <a:p>
            <a:r>
              <a:rPr lang="en-US" b="1" baseline="30000" dirty="0">
                <a:latin typeface="Arial Rounded MT Bold" pitchFamily="34" charset="0"/>
              </a:rPr>
              <a:t>19</a:t>
            </a:r>
            <a:r>
              <a:rPr lang="en-US" dirty="0" smtClean="0">
                <a:latin typeface="Arial Rounded MT Bold" pitchFamily="34" charset="0"/>
              </a:rPr>
              <a:t> Therefore, brethren, having boldness to enter the Holiest by the blood of Jesus, </a:t>
            </a:r>
            <a:r>
              <a:rPr lang="en-US" b="1" baseline="30000" dirty="0">
                <a:latin typeface="Arial Rounded MT Bold" pitchFamily="34" charset="0"/>
              </a:rPr>
              <a:t>20</a:t>
            </a:r>
            <a:r>
              <a:rPr lang="en-US" dirty="0" smtClean="0">
                <a:latin typeface="Arial Rounded MT Bold" pitchFamily="34" charset="0"/>
              </a:rPr>
              <a:t> by a new and living way which He consecrated for us, through the veil, that is, His flesh, </a:t>
            </a:r>
            <a:br>
              <a:rPr lang="en-US" dirty="0" smtClean="0">
                <a:latin typeface="Arial Rounded MT Bold" pitchFamily="34" charset="0"/>
              </a:rPr>
            </a:br>
            <a:r>
              <a:rPr lang="en-US" dirty="0" smtClean="0">
                <a:latin typeface="Arial Rounded MT Bold" pitchFamily="34" charset="0"/>
              </a:rPr>
              <a:t>Hebrews 10:19-20</a:t>
            </a: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429000"/>
            <a:ext cx="2590800" cy="3264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HOLY OF HOLIES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– HOLY OF HOLIES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Dwelling place of God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43400" y="1600200"/>
            <a:ext cx="4800600" cy="52578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ANTITYPE – HEAVEN ITSELF</a:t>
            </a:r>
          </a:p>
          <a:p>
            <a:r>
              <a:rPr lang="en-US" dirty="0" smtClean="0">
                <a:latin typeface="Arial Rounded MT Bold" pitchFamily="34" charset="0"/>
              </a:rPr>
              <a:t>For Christ has not entered the holy places made with hands, </a:t>
            </a:r>
            <a:r>
              <a:rPr lang="en-US" i="1" dirty="0" smtClean="0">
                <a:latin typeface="Arial Rounded MT Bold" pitchFamily="34" charset="0"/>
              </a:rPr>
              <a:t>which are</a:t>
            </a:r>
            <a:r>
              <a:rPr lang="en-US" dirty="0" smtClean="0">
                <a:latin typeface="Arial Rounded MT Bold" pitchFamily="34" charset="0"/>
              </a:rPr>
              <a:t> copies of the true, but into heaven itself, now to appear in the presence of God for us; </a:t>
            </a:r>
            <a:br>
              <a:rPr lang="en-US" dirty="0" smtClean="0">
                <a:latin typeface="Arial Rounded MT Bold" pitchFamily="34" charset="0"/>
              </a:rPr>
            </a:br>
            <a:r>
              <a:rPr lang="en-US" dirty="0" smtClean="0">
                <a:latin typeface="Arial Rounded MT Bold" pitchFamily="34" charset="0"/>
              </a:rPr>
              <a:t>Hebrews 9:24</a:t>
            </a:r>
            <a:endParaRPr lang="en-US" dirty="0">
              <a:latin typeface="Arial Rounded MT Bold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810000"/>
            <a:ext cx="3588798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ARK OF THE COVENANT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– ARK OF THE COVENANT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Presence of God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2400" y="1600200"/>
            <a:ext cx="5181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ANTITYPE – CHRIST IS OUR COVENANT</a:t>
            </a:r>
          </a:p>
          <a:p>
            <a:r>
              <a:rPr lang="en-US" b="1" baseline="30000" dirty="0"/>
              <a:t>7</a:t>
            </a:r>
            <a:r>
              <a:rPr lang="en-US" dirty="0" smtClean="0"/>
              <a:t> For if that first </a:t>
            </a:r>
            <a:r>
              <a:rPr lang="en-US" i="1" dirty="0" smtClean="0"/>
              <a:t>covenant</a:t>
            </a:r>
            <a:r>
              <a:rPr lang="en-US" dirty="0" smtClean="0"/>
              <a:t> had been faultless, then no place would have been sought for a second. </a:t>
            </a:r>
            <a:r>
              <a:rPr lang="en-US" b="1" baseline="30000" dirty="0"/>
              <a:t>8</a:t>
            </a:r>
            <a:r>
              <a:rPr lang="en-US" dirty="0" smtClean="0"/>
              <a:t> Because finding fault with them, He says: </a:t>
            </a:r>
            <a:r>
              <a:rPr lang="en-US" i="1" dirty="0" smtClean="0"/>
              <a:t>"Behold, the days are coming, says the </a:t>
            </a:r>
            <a:r>
              <a:rPr lang="en-US" i="1" cap="small" dirty="0" smtClean="0"/>
              <a:t>Lord</a:t>
            </a:r>
            <a:r>
              <a:rPr lang="en-US" i="1" dirty="0" smtClean="0"/>
              <a:t>, when I will make a new covenant with the house of Israel and with the house of Judah–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Hebrews 8:7-8</a:t>
            </a: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276600"/>
            <a:ext cx="3153658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MERCY SEAT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8100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– MERCY SEAT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Presence of God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1000" y="1295400"/>
            <a:ext cx="4953000" cy="5562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ANTITYPE – CHRIST IS AT RIGHT HAND OF GOD</a:t>
            </a:r>
          </a:p>
          <a:p>
            <a:r>
              <a:rPr lang="en-US" dirty="0" smtClean="0">
                <a:latin typeface="Arial Rounded MT Bold" pitchFamily="34" charset="0"/>
              </a:rPr>
              <a:t>And there I will meet with you, and I will speak with you from above the mercy seat, from between the two cherubim which </a:t>
            </a:r>
            <a:r>
              <a:rPr lang="en-US" i="1" dirty="0" smtClean="0">
                <a:latin typeface="Arial Rounded MT Bold" pitchFamily="34" charset="0"/>
              </a:rPr>
              <a:t>are</a:t>
            </a:r>
            <a:r>
              <a:rPr lang="en-US" dirty="0" smtClean="0">
                <a:latin typeface="Arial Rounded MT Bold" pitchFamily="34" charset="0"/>
              </a:rPr>
              <a:t> on the ark of the Testimony, about everything which I will give you in commandment to the children of Israel. </a:t>
            </a:r>
            <a:br>
              <a:rPr lang="en-US" dirty="0" smtClean="0">
                <a:latin typeface="Arial Rounded MT Bold" pitchFamily="34" charset="0"/>
              </a:rPr>
            </a:br>
            <a:r>
              <a:rPr lang="en-US" dirty="0" smtClean="0">
                <a:latin typeface="Arial Rounded MT Bold" pitchFamily="34" charset="0"/>
              </a:rPr>
              <a:t>Exodus 25:22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048000"/>
            <a:ext cx="3918857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Biondi" pitchFamily="2" charset="0"/>
              </a:rPr>
              <a:t>THE SHADOW / SUBSTANCE?</a:t>
            </a:r>
            <a:endParaRPr lang="en-US" dirty="0">
              <a:latin typeface="Biondi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91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 Rounded MT Bold" pitchFamily="34" charset="0"/>
              </a:rPr>
              <a:t>For the law, having a shadow of the good things to come, </a:t>
            </a:r>
            <a:r>
              <a:rPr lang="en-US" i="1" dirty="0" smtClean="0">
                <a:latin typeface="Arial Rounded MT Bold" pitchFamily="34" charset="0"/>
              </a:rPr>
              <a:t>and</a:t>
            </a:r>
            <a:r>
              <a:rPr lang="en-US" dirty="0" smtClean="0">
                <a:latin typeface="Arial Rounded MT Bold" pitchFamily="34" charset="0"/>
              </a:rPr>
              <a:t> not the very image of the things, can never with these same sacrifices, which they offer continually year by year, make those who approach perfect</a:t>
            </a:r>
            <a:r>
              <a:rPr lang="en-US" smtClean="0">
                <a:latin typeface="Arial Rounded MT Bold" pitchFamily="34" charset="0"/>
              </a:rPr>
              <a:t>. </a:t>
            </a:r>
            <a:br>
              <a:rPr lang="en-US" smtClean="0">
                <a:latin typeface="Arial Rounded MT Bold" pitchFamily="34" charset="0"/>
              </a:rPr>
            </a:br>
            <a:r>
              <a:rPr lang="en-US" b="1" smtClean="0">
                <a:latin typeface="Arial Rounded MT Bold" pitchFamily="34" charset="0"/>
              </a:rPr>
              <a:t>Hebrews </a:t>
            </a:r>
            <a:r>
              <a:rPr lang="en-US" b="1" dirty="0" smtClean="0">
                <a:latin typeface="Arial Rounded MT Bold" pitchFamily="34" charset="0"/>
              </a:rPr>
              <a:t>10:1</a:t>
            </a:r>
          </a:p>
          <a:p>
            <a:r>
              <a:rPr lang="en-US" b="1" baseline="30000" dirty="0">
                <a:latin typeface="Arial Rounded MT Bold" pitchFamily="34" charset="0"/>
              </a:rPr>
              <a:t>16</a:t>
            </a:r>
            <a:r>
              <a:rPr lang="en-US" dirty="0" smtClean="0">
                <a:latin typeface="Arial Rounded MT Bold" pitchFamily="34" charset="0"/>
              </a:rPr>
              <a:t> So let no one judge you in food or in drink, or regarding a festival or a new moon or </a:t>
            </a:r>
            <a:r>
              <a:rPr lang="en-US" dirty="0" err="1" smtClean="0">
                <a:latin typeface="Arial Rounded MT Bold" pitchFamily="34" charset="0"/>
              </a:rPr>
              <a:t>sabbaths</a:t>
            </a:r>
            <a:r>
              <a:rPr lang="en-US" dirty="0" smtClean="0">
                <a:latin typeface="Arial Rounded MT Bold" pitchFamily="34" charset="0"/>
              </a:rPr>
              <a:t>, </a:t>
            </a:r>
            <a:r>
              <a:rPr lang="en-US" b="1" baseline="30000" dirty="0">
                <a:latin typeface="Arial Rounded MT Bold" pitchFamily="34" charset="0"/>
              </a:rPr>
              <a:t>17</a:t>
            </a:r>
            <a:r>
              <a:rPr lang="en-US" dirty="0" smtClean="0">
                <a:latin typeface="Arial Rounded MT Bold" pitchFamily="34" charset="0"/>
              </a:rPr>
              <a:t> which are a shadow of things to come, but the substance is of Christ. </a:t>
            </a:r>
            <a:r>
              <a:rPr lang="en-US" b="1" dirty="0" smtClean="0">
                <a:latin typeface="Arial Rounded MT Bold" pitchFamily="34" charset="0"/>
              </a:rPr>
              <a:t>Colossians 2:16-17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AND ANTITYPE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Many things in the Old Testament are a shadow or type of things in the New Testament</a:t>
            </a:r>
          </a:p>
          <a:p>
            <a:r>
              <a:rPr lang="en-US" b="1" dirty="0" smtClean="0">
                <a:latin typeface="Arial Rounded MT Bold" pitchFamily="34" charset="0"/>
                <a:cs typeface="Aharoni" pitchFamily="2" charset="-79"/>
              </a:rPr>
              <a:t>Type</a:t>
            </a:r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 = prefigure some event in the New Testament</a:t>
            </a:r>
          </a:p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From the perspective of the Bible, a </a:t>
            </a:r>
            <a:r>
              <a:rPr lang="en-US" b="1" u="sng" dirty="0" smtClean="0">
                <a:latin typeface="Arial Rounded MT Bold" pitchFamily="34" charset="0"/>
                <a:cs typeface="Aharoni" pitchFamily="2" charset="-79"/>
              </a:rPr>
              <a:t>type</a:t>
            </a:r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 was a model or symbol of something or someone that would exist at a future time. 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AND ANTITYPE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latin typeface="Arial Rounded MT Bold" pitchFamily="34" charset="0"/>
                <a:cs typeface="Aharoni" pitchFamily="2" charset="-79"/>
              </a:rPr>
              <a:t>Dr. John </a:t>
            </a:r>
            <a:r>
              <a:rPr lang="en-US" sz="4000" dirty="0" err="1" smtClean="0">
                <a:latin typeface="Arial Rounded MT Bold" pitchFamily="34" charset="0"/>
                <a:cs typeface="Aharoni" pitchFamily="2" charset="-79"/>
              </a:rPr>
              <a:t>Sampley</a:t>
            </a:r>
            <a:r>
              <a:rPr lang="en-US" sz="4000" dirty="0" smtClean="0">
                <a:latin typeface="Arial Rounded MT Bold" pitchFamily="34" charset="0"/>
                <a:cs typeface="Aharoni" pitchFamily="2" charset="-79"/>
              </a:rPr>
              <a:t>, “A type may properly be defined as a person, institution, or event in the old dispensation which was designed to prefigure a corresponding person, institution or event in the New.”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AND ANTITYPE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Arial Rounded MT Bold" pitchFamily="34" charset="0"/>
                <a:cs typeface="Aharoni" pitchFamily="2" charset="-79"/>
              </a:rPr>
              <a:t>Antitype</a:t>
            </a:r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 = The later person or thing was called the </a:t>
            </a:r>
            <a:r>
              <a:rPr lang="en-US" b="1" u="sng" dirty="0" smtClean="0">
                <a:latin typeface="Arial Rounded MT Bold" pitchFamily="34" charset="0"/>
                <a:cs typeface="Aharoni" pitchFamily="2" charset="-79"/>
              </a:rPr>
              <a:t>antitype</a:t>
            </a:r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.</a:t>
            </a:r>
          </a:p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Nevertheless death reigned from Adam to Moses, even over those who had not sinned according to the likeness of the transgression of Adam, who is a type of Him who was to come. </a:t>
            </a:r>
            <a:r>
              <a:rPr lang="en-US" b="1" dirty="0" smtClean="0">
                <a:latin typeface="Arial Rounded MT Bold" pitchFamily="34" charset="0"/>
                <a:cs typeface="Aharoni" pitchFamily="2" charset="-79"/>
              </a:rPr>
              <a:t>Romans 5:14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THE TABERNACLE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b="1" dirty="0" smtClean="0">
              <a:latin typeface="Arial Rounded MT Bold" pitchFamily="34" charset="0"/>
              <a:cs typeface="Aharoni" pitchFamily="2" charset="-79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1295400"/>
            <a:ext cx="5562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THE TABERNACLE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– TABERNACLE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The place of worship for Israel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ANTITYPE – CHURCH</a:t>
            </a:r>
          </a:p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And I heard a loud voice from heaven saying, "Behold, the tabernacle of God </a:t>
            </a:r>
            <a:r>
              <a:rPr lang="en-US" i="1" dirty="0" smtClean="0">
                <a:latin typeface="Arial Rounded MT Bold" pitchFamily="34" charset="0"/>
                <a:cs typeface="Aharoni" pitchFamily="2" charset="-79"/>
              </a:rPr>
              <a:t>is</a:t>
            </a:r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 with men, and He will dwell with them, and they shall be His people. God Himself will be with them </a:t>
            </a:r>
            <a:r>
              <a:rPr lang="en-US" i="1" dirty="0" smtClean="0">
                <a:latin typeface="Arial Rounded MT Bold" pitchFamily="34" charset="0"/>
                <a:cs typeface="Aharoni" pitchFamily="2" charset="-79"/>
              </a:rPr>
              <a:t>and be</a:t>
            </a:r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 their God. </a:t>
            </a:r>
            <a:br>
              <a:rPr lang="en-US" dirty="0" smtClean="0">
                <a:latin typeface="Arial Rounded MT Bold" pitchFamily="34" charset="0"/>
                <a:cs typeface="Aharoni" pitchFamily="2" charset="-79"/>
              </a:rPr>
            </a:br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Rev elation 21:3</a:t>
            </a:r>
          </a:p>
          <a:p>
            <a:endParaRPr lang="en-US" dirty="0">
              <a:latin typeface="Arial Rounded MT Bold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3352800"/>
            <a:ext cx="4452438" cy="2898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BURNT OFFERING ALTAR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276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– BURNT OFFERING ALTAR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Sacrifice for sins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81400" y="1219200"/>
            <a:ext cx="5562600" cy="5486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ANTITYPE – CHRIST THE SACRIFICE</a:t>
            </a:r>
          </a:p>
          <a:p>
            <a:r>
              <a:rPr lang="en-US" b="1" baseline="30000" dirty="0">
                <a:latin typeface="Arial Rounded MT Bold" pitchFamily="34" charset="0"/>
              </a:rPr>
              <a:t>13</a:t>
            </a:r>
            <a:r>
              <a:rPr lang="en-US" dirty="0" smtClean="0">
                <a:latin typeface="Arial Rounded MT Bold" pitchFamily="34" charset="0"/>
              </a:rPr>
              <a:t> For if the blood of bulls and goats and the ashes of a heifer, sprinkling the unclean, sanctifies for the purifying of the flesh, </a:t>
            </a:r>
            <a:r>
              <a:rPr lang="en-US" b="1" baseline="30000" dirty="0">
                <a:latin typeface="Arial Rounded MT Bold" pitchFamily="34" charset="0"/>
              </a:rPr>
              <a:t>14</a:t>
            </a:r>
            <a:r>
              <a:rPr lang="en-US" dirty="0" smtClean="0">
                <a:latin typeface="Arial Rounded MT Bold" pitchFamily="34" charset="0"/>
              </a:rPr>
              <a:t> how much more shall the blood of Christ, who through the eternal Spirit offered Himself without spot to God, cleanse your conscience from dead works to serve the living God? </a:t>
            </a:r>
            <a:br>
              <a:rPr lang="en-US" dirty="0" smtClean="0">
                <a:latin typeface="Arial Rounded MT Bold" pitchFamily="34" charset="0"/>
              </a:rPr>
            </a:br>
            <a:r>
              <a:rPr lang="en-US" dirty="0" smtClean="0">
                <a:latin typeface="Arial Rounded MT Bold" pitchFamily="34" charset="0"/>
              </a:rPr>
              <a:t>Hebrews 9:13-14</a:t>
            </a:r>
            <a:endParaRPr lang="en-US" dirty="0">
              <a:latin typeface="Arial Rounded MT Bold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3733800"/>
            <a:ext cx="2895601" cy="1944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LAVER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9624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– LAVER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Cleansing before entering the tabernacle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219200"/>
            <a:ext cx="4648200" cy="54864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ANTITYPE – BAPTISM</a:t>
            </a:r>
          </a:p>
          <a:p>
            <a:r>
              <a:rPr lang="en-US" dirty="0" smtClean="0">
                <a:latin typeface="Arial Rounded MT Bold" pitchFamily="34" charset="0"/>
              </a:rPr>
              <a:t>through the washing of regeneration and renewing of the Holy Spirit, Titus 3:5b</a:t>
            </a:r>
          </a:p>
          <a:p>
            <a:r>
              <a:rPr lang="en-US" dirty="0" smtClean="0">
                <a:latin typeface="Arial Rounded MT Bold" pitchFamily="34" charset="0"/>
              </a:rPr>
              <a:t>And now why are you waiting? Arise and be baptized, and wash away your sins, calling on the name of the Lord.'  Acts 22:16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" y="3581400"/>
            <a:ext cx="3177224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HOLY PLACE</a:t>
            </a:r>
            <a:endParaRPr lang="en-US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TYPE – HOLY PLACE</a:t>
            </a:r>
          </a:p>
          <a:p>
            <a:r>
              <a:rPr lang="en-US" dirty="0" smtClean="0">
                <a:latin typeface="Aharoni" pitchFamily="2" charset="-79"/>
                <a:cs typeface="Aharoni" pitchFamily="2" charset="-79"/>
              </a:rPr>
              <a:t>Daily Worship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Arial Rounded MT Bold" pitchFamily="34" charset="0"/>
                <a:cs typeface="Aharoni" pitchFamily="2" charset="-79"/>
              </a:rPr>
              <a:t>ANTITYPE – CHURCH</a:t>
            </a:r>
          </a:p>
          <a:p>
            <a:r>
              <a:rPr lang="en-US" dirty="0" smtClean="0">
                <a:latin typeface="Arial Rounded MT Bold" pitchFamily="34" charset="0"/>
              </a:rPr>
              <a:t>but exhort one another daily, while it is called </a:t>
            </a:r>
            <a:r>
              <a:rPr lang="en-US" i="1" dirty="0" smtClean="0">
                <a:latin typeface="Arial Rounded MT Bold" pitchFamily="34" charset="0"/>
              </a:rPr>
              <a:t>"Today,"</a:t>
            </a:r>
            <a:r>
              <a:rPr lang="en-US" dirty="0" smtClean="0">
                <a:latin typeface="Arial Rounded MT Bold" pitchFamily="34" charset="0"/>
              </a:rPr>
              <a:t> lest any of you be hardened through the deceitfulness of sin. Hebrews 3:13</a:t>
            </a:r>
            <a:endParaRPr lang="en-US" dirty="0">
              <a:latin typeface="Arial Rounded MT Bold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3054350"/>
            <a:ext cx="4191000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654</Words>
  <Application>Microsoft Office PowerPoint</Application>
  <PresentationFormat>On-screen Show (4:3)</PresentationFormat>
  <Paragraphs>87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THE TABERNACLE A TYPE OF THE CHURCH</vt:lpstr>
      <vt:lpstr>TYPE AND ANTITYPE</vt:lpstr>
      <vt:lpstr>TYPE AND ANTITYPE</vt:lpstr>
      <vt:lpstr>TYPE AND ANTITYPE</vt:lpstr>
      <vt:lpstr>THE TABERNACLE</vt:lpstr>
      <vt:lpstr>THE TABERNACLE</vt:lpstr>
      <vt:lpstr>BURNT OFFERING ALTAR</vt:lpstr>
      <vt:lpstr>LAVER</vt:lpstr>
      <vt:lpstr>HOLY PLACE</vt:lpstr>
      <vt:lpstr>LAMPSTAND</vt:lpstr>
      <vt:lpstr>TABLE OF SHOWBREAD</vt:lpstr>
      <vt:lpstr>INCENSE</vt:lpstr>
      <vt:lpstr>VEIL</vt:lpstr>
      <vt:lpstr>HOLY OF HOLIES</vt:lpstr>
      <vt:lpstr>ARK OF THE COVENANT</vt:lpstr>
      <vt:lpstr>MERCY SEAT</vt:lpstr>
      <vt:lpstr>THE SHADOW / SUBSTANCE?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TABERNACLE A TYPE OF THE CHURCH</dc:title>
  <dc:creator>Manly Luscombe</dc:creator>
  <cp:lastModifiedBy>Manly Luscombe</cp:lastModifiedBy>
  <cp:revision>24</cp:revision>
  <dcterms:created xsi:type="dcterms:W3CDTF">2011-02-02T15:07:38Z</dcterms:created>
  <dcterms:modified xsi:type="dcterms:W3CDTF">2011-02-07T23:51:22Z</dcterms:modified>
</cp:coreProperties>
</file>