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5" r:id="rId5"/>
    <p:sldId id="287" r:id="rId6"/>
    <p:sldId id="288" r:id="rId7"/>
    <p:sldId id="290" r:id="rId8"/>
    <p:sldId id="289" r:id="rId9"/>
    <p:sldId id="291" r:id="rId10"/>
    <p:sldId id="292" r:id="rId11"/>
    <p:sldId id="293" r:id="rId12"/>
    <p:sldId id="294" r:id="rId13"/>
    <p:sldId id="295" r:id="rId14"/>
    <p:sldId id="296" r:id="rId15"/>
    <p:sldId id="299" r:id="rId16"/>
    <p:sldId id="297"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ly Luscombe" userId="d66a401e1e7a39bf" providerId="LiveId" clId="{96CB0776-EFB4-4E2D-B9E2-98E9331C2B9A}"/>
    <pc:docChg chg="custSel addSld modSld modMainMaster">
      <pc:chgData name="Manly Luscombe" userId="d66a401e1e7a39bf" providerId="LiveId" clId="{96CB0776-EFB4-4E2D-B9E2-98E9331C2B9A}" dt="2021-08-05T15:26:05.806" v="407" actId="20577"/>
      <pc:docMkLst>
        <pc:docMk/>
      </pc:docMkLst>
      <pc:sldChg chg="modTransition">
        <pc:chgData name="Manly Luscombe" userId="d66a401e1e7a39bf" providerId="LiveId" clId="{96CB0776-EFB4-4E2D-B9E2-98E9331C2B9A}" dt="2021-08-05T14:56:41.103" v="2"/>
        <pc:sldMkLst>
          <pc:docMk/>
          <pc:sldMk cId="355033872" sldId="265"/>
        </pc:sldMkLst>
      </pc:sldChg>
      <pc:sldChg chg="modTransition">
        <pc:chgData name="Manly Luscombe" userId="d66a401e1e7a39bf" providerId="LiveId" clId="{96CB0776-EFB4-4E2D-B9E2-98E9331C2B9A}" dt="2021-08-05T14:56:41.103" v="2"/>
        <pc:sldMkLst>
          <pc:docMk/>
          <pc:sldMk cId="4027940958" sldId="287"/>
        </pc:sldMkLst>
      </pc:sldChg>
      <pc:sldChg chg="modTransition">
        <pc:chgData name="Manly Luscombe" userId="d66a401e1e7a39bf" providerId="LiveId" clId="{96CB0776-EFB4-4E2D-B9E2-98E9331C2B9A}" dt="2021-08-05T14:56:41.103" v="2"/>
        <pc:sldMkLst>
          <pc:docMk/>
          <pc:sldMk cId="3382347769" sldId="288"/>
        </pc:sldMkLst>
      </pc:sldChg>
      <pc:sldChg chg="modSp mod modTransition">
        <pc:chgData name="Manly Luscombe" userId="d66a401e1e7a39bf" providerId="LiveId" clId="{96CB0776-EFB4-4E2D-B9E2-98E9331C2B9A}" dt="2021-08-05T15:12:17.866" v="331" actId="255"/>
        <pc:sldMkLst>
          <pc:docMk/>
          <pc:sldMk cId="3708098384" sldId="289"/>
        </pc:sldMkLst>
        <pc:spChg chg="mod">
          <ac:chgData name="Manly Luscombe" userId="d66a401e1e7a39bf" providerId="LiveId" clId="{96CB0776-EFB4-4E2D-B9E2-98E9331C2B9A}" dt="2021-08-05T15:12:17.866" v="331" actId="255"/>
          <ac:spMkLst>
            <pc:docMk/>
            <pc:sldMk cId="3708098384" sldId="289"/>
            <ac:spMk id="3" creationId="{B425A048-C712-4208-98B4-C88F060DBD8E}"/>
          </ac:spMkLst>
        </pc:spChg>
      </pc:sldChg>
      <pc:sldChg chg="modTransition">
        <pc:chgData name="Manly Luscombe" userId="d66a401e1e7a39bf" providerId="LiveId" clId="{96CB0776-EFB4-4E2D-B9E2-98E9331C2B9A}" dt="2021-08-05T14:56:41.103" v="2"/>
        <pc:sldMkLst>
          <pc:docMk/>
          <pc:sldMk cId="1213415685" sldId="290"/>
        </pc:sldMkLst>
      </pc:sldChg>
      <pc:sldChg chg="modSp mod modTransition">
        <pc:chgData name="Manly Luscombe" userId="d66a401e1e7a39bf" providerId="LiveId" clId="{96CB0776-EFB4-4E2D-B9E2-98E9331C2B9A}" dt="2021-08-05T15:17:46.943" v="360" actId="255"/>
        <pc:sldMkLst>
          <pc:docMk/>
          <pc:sldMk cId="3936719290" sldId="291"/>
        </pc:sldMkLst>
        <pc:spChg chg="mod">
          <ac:chgData name="Manly Luscombe" userId="d66a401e1e7a39bf" providerId="LiveId" clId="{96CB0776-EFB4-4E2D-B9E2-98E9331C2B9A}" dt="2021-08-05T15:17:46.943" v="360" actId="255"/>
          <ac:spMkLst>
            <pc:docMk/>
            <pc:sldMk cId="3936719290" sldId="291"/>
            <ac:spMk id="3" creationId="{B425A048-C712-4208-98B4-C88F060DBD8E}"/>
          </ac:spMkLst>
        </pc:spChg>
      </pc:sldChg>
      <pc:sldChg chg="modSp mod modTransition">
        <pc:chgData name="Manly Luscombe" userId="d66a401e1e7a39bf" providerId="LiveId" clId="{96CB0776-EFB4-4E2D-B9E2-98E9331C2B9A}" dt="2021-08-05T15:20:41.221" v="361" actId="113"/>
        <pc:sldMkLst>
          <pc:docMk/>
          <pc:sldMk cId="668711887" sldId="292"/>
        </pc:sldMkLst>
        <pc:spChg chg="mod">
          <ac:chgData name="Manly Luscombe" userId="d66a401e1e7a39bf" providerId="LiveId" clId="{96CB0776-EFB4-4E2D-B9E2-98E9331C2B9A}" dt="2021-08-05T15:20:41.221" v="361" actId="113"/>
          <ac:spMkLst>
            <pc:docMk/>
            <pc:sldMk cId="668711887" sldId="292"/>
            <ac:spMk id="3" creationId="{02E99BD7-CC64-466E-8D07-2C1D11FEAA90}"/>
          </ac:spMkLst>
        </pc:spChg>
      </pc:sldChg>
      <pc:sldChg chg="modTransition">
        <pc:chgData name="Manly Luscombe" userId="d66a401e1e7a39bf" providerId="LiveId" clId="{96CB0776-EFB4-4E2D-B9E2-98E9331C2B9A}" dt="2021-08-05T14:56:41.103" v="2"/>
        <pc:sldMkLst>
          <pc:docMk/>
          <pc:sldMk cId="1439008920" sldId="293"/>
        </pc:sldMkLst>
      </pc:sldChg>
      <pc:sldChg chg="modTransition">
        <pc:chgData name="Manly Luscombe" userId="d66a401e1e7a39bf" providerId="LiveId" clId="{96CB0776-EFB4-4E2D-B9E2-98E9331C2B9A}" dt="2021-08-05T14:56:41.103" v="2"/>
        <pc:sldMkLst>
          <pc:docMk/>
          <pc:sldMk cId="2613142991" sldId="294"/>
        </pc:sldMkLst>
      </pc:sldChg>
      <pc:sldChg chg="modTransition">
        <pc:chgData name="Manly Luscombe" userId="d66a401e1e7a39bf" providerId="LiveId" clId="{96CB0776-EFB4-4E2D-B9E2-98E9331C2B9A}" dt="2021-08-05T14:56:41.103" v="2"/>
        <pc:sldMkLst>
          <pc:docMk/>
          <pc:sldMk cId="2979719172" sldId="295"/>
        </pc:sldMkLst>
      </pc:sldChg>
      <pc:sldChg chg="modSp mod modTransition">
        <pc:chgData name="Manly Luscombe" userId="d66a401e1e7a39bf" providerId="LiveId" clId="{96CB0776-EFB4-4E2D-B9E2-98E9331C2B9A}" dt="2021-08-05T15:00:15.598" v="50" actId="20577"/>
        <pc:sldMkLst>
          <pc:docMk/>
          <pc:sldMk cId="3239457573" sldId="296"/>
        </pc:sldMkLst>
        <pc:spChg chg="mod">
          <ac:chgData name="Manly Luscombe" userId="d66a401e1e7a39bf" providerId="LiveId" clId="{96CB0776-EFB4-4E2D-B9E2-98E9331C2B9A}" dt="2021-08-05T15:00:15.598" v="50" actId="20577"/>
          <ac:spMkLst>
            <pc:docMk/>
            <pc:sldMk cId="3239457573" sldId="296"/>
            <ac:spMk id="3" creationId="{23A1632C-3318-4A9C-ACFC-A29D84222F79}"/>
          </ac:spMkLst>
        </pc:spChg>
      </pc:sldChg>
      <pc:sldChg chg="modTransition">
        <pc:chgData name="Manly Luscombe" userId="d66a401e1e7a39bf" providerId="LiveId" clId="{96CB0776-EFB4-4E2D-B9E2-98E9331C2B9A}" dt="2021-08-05T14:56:41.103" v="2"/>
        <pc:sldMkLst>
          <pc:docMk/>
          <pc:sldMk cId="1015709232" sldId="297"/>
        </pc:sldMkLst>
      </pc:sldChg>
      <pc:sldChg chg="modTransition">
        <pc:chgData name="Manly Luscombe" userId="d66a401e1e7a39bf" providerId="LiveId" clId="{96CB0776-EFB4-4E2D-B9E2-98E9331C2B9A}" dt="2021-08-05T14:56:41.103" v="2"/>
        <pc:sldMkLst>
          <pc:docMk/>
          <pc:sldMk cId="1145682890" sldId="298"/>
        </pc:sldMkLst>
      </pc:sldChg>
      <pc:sldChg chg="modSp add mod">
        <pc:chgData name="Manly Luscombe" userId="d66a401e1e7a39bf" providerId="LiveId" clId="{96CB0776-EFB4-4E2D-B9E2-98E9331C2B9A}" dt="2021-08-05T15:26:05.806" v="407" actId="20577"/>
        <pc:sldMkLst>
          <pc:docMk/>
          <pc:sldMk cId="3128319992" sldId="299"/>
        </pc:sldMkLst>
        <pc:spChg chg="mod">
          <ac:chgData name="Manly Luscombe" userId="d66a401e1e7a39bf" providerId="LiveId" clId="{96CB0776-EFB4-4E2D-B9E2-98E9331C2B9A}" dt="2021-08-05T15:26:05.806" v="407" actId="20577"/>
          <ac:spMkLst>
            <pc:docMk/>
            <pc:sldMk cId="3128319992" sldId="299"/>
            <ac:spMk id="3" creationId="{23A1632C-3318-4A9C-ACFC-A29D84222F79}"/>
          </ac:spMkLst>
        </pc:spChg>
      </pc:sldChg>
      <pc:sldMasterChg chg="modTransition modSldLayout">
        <pc:chgData name="Manly Luscombe" userId="d66a401e1e7a39bf" providerId="LiveId" clId="{96CB0776-EFB4-4E2D-B9E2-98E9331C2B9A}" dt="2021-08-05T14:56:41.103" v="2"/>
        <pc:sldMasterMkLst>
          <pc:docMk/>
          <pc:sldMasterMk cId="343127479" sldId="2147483660"/>
        </pc:sldMasterMkLst>
        <pc:sldLayoutChg chg="modTransition">
          <pc:chgData name="Manly Luscombe" userId="d66a401e1e7a39bf" providerId="LiveId" clId="{96CB0776-EFB4-4E2D-B9E2-98E9331C2B9A}" dt="2021-08-05T14:56:41.103" v="2"/>
          <pc:sldLayoutMkLst>
            <pc:docMk/>
            <pc:sldMasterMk cId="343127479" sldId="2147483660"/>
            <pc:sldLayoutMk cId="1984141494" sldId="2147483661"/>
          </pc:sldLayoutMkLst>
        </pc:sldLayoutChg>
        <pc:sldLayoutChg chg="modTransition">
          <pc:chgData name="Manly Luscombe" userId="d66a401e1e7a39bf" providerId="LiveId" clId="{96CB0776-EFB4-4E2D-B9E2-98E9331C2B9A}" dt="2021-08-05T14:56:41.103" v="2"/>
          <pc:sldLayoutMkLst>
            <pc:docMk/>
            <pc:sldMasterMk cId="343127479" sldId="2147483660"/>
            <pc:sldLayoutMk cId="3838705920" sldId="2147483662"/>
          </pc:sldLayoutMkLst>
        </pc:sldLayoutChg>
        <pc:sldLayoutChg chg="modTransition">
          <pc:chgData name="Manly Luscombe" userId="d66a401e1e7a39bf" providerId="LiveId" clId="{96CB0776-EFB4-4E2D-B9E2-98E9331C2B9A}" dt="2021-08-05T14:56:41.103" v="2"/>
          <pc:sldLayoutMkLst>
            <pc:docMk/>
            <pc:sldMasterMk cId="343127479" sldId="2147483660"/>
            <pc:sldLayoutMk cId="1420427702" sldId="2147483663"/>
          </pc:sldLayoutMkLst>
        </pc:sldLayoutChg>
        <pc:sldLayoutChg chg="modTransition">
          <pc:chgData name="Manly Luscombe" userId="d66a401e1e7a39bf" providerId="LiveId" clId="{96CB0776-EFB4-4E2D-B9E2-98E9331C2B9A}" dt="2021-08-05T14:56:41.103" v="2"/>
          <pc:sldLayoutMkLst>
            <pc:docMk/>
            <pc:sldMasterMk cId="343127479" sldId="2147483660"/>
            <pc:sldLayoutMk cId="1024905899" sldId="2147483664"/>
          </pc:sldLayoutMkLst>
        </pc:sldLayoutChg>
        <pc:sldLayoutChg chg="modTransition">
          <pc:chgData name="Manly Luscombe" userId="d66a401e1e7a39bf" providerId="LiveId" clId="{96CB0776-EFB4-4E2D-B9E2-98E9331C2B9A}" dt="2021-08-05T14:56:41.103" v="2"/>
          <pc:sldLayoutMkLst>
            <pc:docMk/>
            <pc:sldMasterMk cId="343127479" sldId="2147483660"/>
            <pc:sldLayoutMk cId="22423583" sldId="2147483665"/>
          </pc:sldLayoutMkLst>
        </pc:sldLayoutChg>
        <pc:sldLayoutChg chg="modTransition">
          <pc:chgData name="Manly Luscombe" userId="d66a401e1e7a39bf" providerId="LiveId" clId="{96CB0776-EFB4-4E2D-B9E2-98E9331C2B9A}" dt="2021-08-05T14:56:41.103" v="2"/>
          <pc:sldLayoutMkLst>
            <pc:docMk/>
            <pc:sldMasterMk cId="343127479" sldId="2147483660"/>
            <pc:sldLayoutMk cId="3494820349" sldId="2147483666"/>
          </pc:sldLayoutMkLst>
        </pc:sldLayoutChg>
        <pc:sldLayoutChg chg="modTransition">
          <pc:chgData name="Manly Luscombe" userId="d66a401e1e7a39bf" providerId="LiveId" clId="{96CB0776-EFB4-4E2D-B9E2-98E9331C2B9A}" dt="2021-08-05T14:56:41.103" v="2"/>
          <pc:sldLayoutMkLst>
            <pc:docMk/>
            <pc:sldMasterMk cId="343127479" sldId="2147483660"/>
            <pc:sldLayoutMk cId="462097823" sldId="2147483667"/>
          </pc:sldLayoutMkLst>
        </pc:sldLayoutChg>
        <pc:sldLayoutChg chg="modTransition">
          <pc:chgData name="Manly Luscombe" userId="d66a401e1e7a39bf" providerId="LiveId" clId="{96CB0776-EFB4-4E2D-B9E2-98E9331C2B9A}" dt="2021-08-05T14:56:41.103" v="2"/>
          <pc:sldLayoutMkLst>
            <pc:docMk/>
            <pc:sldMasterMk cId="343127479" sldId="2147483660"/>
            <pc:sldLayoutMk cId="3951615395" sldId="2147483668"/>
          </pc:sldLayoutMkLst>
        </pc:sldLayoutChg>
        <pc:sldLayoutChg chg="modTransition">
          <pc:chgData name="Manly Luscombe" userId="d66a401e1e7a39bf" providerId="LiveId" clId="{96CB0776-EFB4-4E2D-B9E2-98E9331C2B9A}" dt="2021-08-05T14:56:41.103" v="2"/>
          <pc:sldLayoutMkLst>
            <pc:docMk/>
            <pc:sldMasterMk cId="343127479" sldId="2147483660"/>
            <pc:sldLayoutMk cId="3060894235" sldId="214748366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8/5/2021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8/5/2021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8/5/2021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8/5/2021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8/5/2021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8/5/2021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8/5/2021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8/5/2021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8/5/2021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8/5/2021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a:solidFill>
                  <a:schemeClr val="tx1"/>
                </a:solidFill>
              </a:rPr>
              <a:t>Specialty Ministers?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Romans 12:4-8</a:t>
            </a:r>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7130-01E5-4B02-933A-4BE70ACDE33E}"/>
              </a:ext>
            </a:extLst>
          </p:cNvPr>
          <p:cNvSpPr>
            <a:spLocks noGrp="1"/>
          </p:cNvSpPr>
          <p:nvPr>
            <p:ph type="title"/>
          </p:nvPr>
        </p:nvSpPr>
        <p:spPr/>
        <p:txBody>
          <a:bodyPr/>
          <a:lstStyle/>
          <a:p>
            <a:r>
              <a:rPr lang="en-US" dirty="0"/>
              <a:t>2] Do they need titles?</a:t>
            </a:r>
          </a:p>
        </p:txBody>
      </p:sp>
      <p:sp>
        <p:nvSpPr>
          <p:cNvPr id="3" name="Content Placeholder 2">
            <a:extLst>
              <a:ext uri="{FF2B5EF4-FFF2-40B4-BE49-F238E27FC236}">
                <a16:creationId xmlns:a16="http://schemas.microsoft.com/office/drawing/2014/main" id="{23A1632C-3318-4A9C-ACFC-A29D84222F79}"/>
              </a:ext>
            </a:extLst>
          </p:cNvPr>
          <p:cNvSpPr>
            <a:spLocks noGrp="1"/>
          </p:cNvSpPr>
          <p:nvPr>
            <p:ph idx="1"/>
          </p:nvPr>
        </p:nvSpPr>
        <p:spPr/>
        <p:txBody>
          <a:bodyPr>
            <a:normAutofit fontScale="92500" lnSpcReduction="10000"/>
          </a:bodyPr>
          <a:lstStyle/>
          <a:p>
            <a:r>
              <a:rPr lang="en-US" sz="2800" b="1" dirty="0">
                <a:solidFill>
                  <a:schemeClr val="tx1"/>
                </a:solidFill>
              </a:rPr>
              <a:t>Titles often limit, hinder, are not helpful</a:t>
            </a:r>
          </a:p>
          <a:p>
            <a:pPr lvl="1"/>
            <a:r>
              <a:rPr lang="en-US" sz="2600" dirty="0">
                <a:solidFill>
                  <a:schemeClr val="tx1"/>
                </a:solidFill>
              </a:rPr>
              <a:t>Youth minister only deals with Jr. and Sr. High group.</a:t>
            </a:r>
          </a:p>
          <a:p>
            <a:pPr lvl="1"/>
            <a:r>
              <a:rPr lang="en-US" sz="2600" dirty="0">
                <a:solidFill>
                  <a:schemeClr val="tx1"/>
                </a:solidFill>
              </a:rPr>
              <a:t>Minister of music – plans the songs to sing each Sunday</a:t>
            </a:r>
          </a:p>
          <a:p>
            <a:pPr marR="0" algn="l" rtl="0"/>
            <a:r>
              <a:rPr lang="en-US" sz="2400" b="0" i="0" u="none" strike="noStrike" baseline="0" dirty="0">
                <a:solidFill>
                  <a:srgbClr val="218282"/>
                </a:solidFill>
                <a:latin typeface="Verdana" panose="020B0604030504040204" pitchFamily="34" charset="0"/>
              </a:rPr>
              <a:t>(</a:t>
            </a:r>
            <a:r>
              <a:rPr lang="en-US" sz="2400" b="0" i="0" u="none" strike="noStrike" baseline="0" dirty="0">
                <a:solidFill>
                  <a:schemeClr val="tx1"/>
                </a:solidFill>
                <a:latin typeface="Verdana" panose="020B0604030504040204" pitchFamily="34" charset="0"/>
              </a:rPr>
              <a:t>Matthew 23:6)  They love the best places at feasts, the best seats in the synagogues, (7)  greetings in the marketplaces, and to be called by men, 'Rabbi, Rabbi.’ (8)  But you, do not be called 'Rabbi'; for One is your Teacher, the Christ, and you are all brethren. (9)  Do not call anyone on earth your father; for One is your Father, He who is in heaven.</a:t>
            </a:r>
          </a:p>
        </p:txBody>
      </p:sp>
    </p:spTree>
    <p:extLst>
      <p:ext uri="{BB962C8B-B14F-4D97-AF65-F5344CB8AC3E}">
        <p14:creationId xmlns:p14="http://schemas.microsoft.com/office/powerpoint/2010/main" val="29797191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7130-01E5-4B02-933A-4BE70ACDE33E}"/>
              </a:ext>
            </a:extLst>
          </p:cNvPr>
          <p:cNvSpPr>
            <a:spLocks noGrp="1"/>
          </p:cNvSpPr>
          <p:nvPr>
            <p:ph type="title"/>
          </p:nvPr>
        </p:nvSpPr>
        <p:spPr/>
        <p:txBody>
          <a:bodyPr/>
          <a:lstStyle/>
          <a:p>
            <a:r>
              <a:rPr lang="en-US" dirty="0"/>
              <a:t>3] Are they helping / hurting?</a:t>
            </a:r>
          </a:p>
        </p:txBody>
      </p:sp>
      <p:sp>
        <p:nvSpPr>
          <p:cNvPr id="3" name="Content Placeholder 2">
            <a:extLst>
              <a:ext uri="{FF2B5EF4-FFF2-40B4-BE49-F238E27FC236}">
                <a16:creationId xmlns:a16="http://schemas.microsoft.com/office/drawing/2014/main" id="{23A1632C-3318-4A9C-ACFC-A29D84222F79}"/>
              </a:ext>
            </a:extLst>
          </p:cNvPr>
          <p:cNvSpPr>
            <a:spLocks noGrp="1"/>
          </p:cNvSpPr>
          <p:nvPr>
            <p:ph idx="1"/>
          </p:nvPr>
        </p:nvSpPr>
        <p:spPr/>
        <p:txBody>
          <a:bodyPr>
            <a:normAutofit/>
          </a:bodyPr>
          <a:lstStyle/>
          <a:p>
            <a:r>
              <a:rPr lang="en-US" sz="2800" b="1" dirty="0">
                <a:solidFill>
                  <a:schemeClr val="tx1"/>
                </a:solidFill>
              </a:rPr>
              <a:t>Titles often limit, hinder, are not helpful</a:t>
            </a:r>
          </a:p>
          <a:p>
            <a:pPr lvl="1"/>
            <a:r>
              <a:rPr lang="en-US" sz="2600" dirty="0">
                <a:solidFill>
                  <a:schemeClr val="tx1"/>
                </a:solidFill>
              </a:rPr>
              <a:t>Youth minister only deals with Jr. and Sr. High group.</a:t>
            </a:r>
          </a:p>
          <a:p>
            <a:pPr lvl="1"/>
            <a:r>
              <a:rPr lang="en-US" sz="2600" dirty="0">
                <a:solidFill>
                  <a:schemeClr val="tx1"/>
                </a:solidFill>
              </a:rPr>
              <a:t>Minister of music – plans the songs to sing each Sunday</a:t>
            </a:r>
          </a:p>
          <a:p>
            <a:r>
              <a:rPr lang="en-US" sz="2800" b="1" dirty="0">
                <a:solidFill>
                  <a:schemeClr val="tx1"/>
                </a:solidFill>
              </a:rPr>
              <a:t>Often not needed</a:t>
            </a:r>
          </a:p>
          <a:p>
            <a:pPr lvl="1"/>
            <a:r>
              <a:rPr lang="en-US" sz="2600" dirty="0">
                <a:solidFill>
                  <a:schemeClr val="tx1"/>
                </a:solidFill>
              </a:rPr>
              <a:t>Do the 8 teens need a special minister?</a:t>
            </a:r>
          </a:p>
          <a:p>
            <a:pPr lvl="1"/>
            <a:r>
              <a:rPr lang="en-US" sz="2600" dirty="0">
                <a:solidFill>
                  <a:schemeClr val="tx1"/>
                </a:solidFill>
              </a:rPr>
              <a:t>Are there not several who can lead singing?</a:t>
            </a:r>
          </a:p>
        </p:txBody>
      </p:sp>
    </p:spTree>
    <p:extLst>
      <p:ext uri="{BB962C8B-B14F-4D97-AF65-F5344CB8AC3E}">
        <p14:creationId xmlns:p14="http://schemas.microsoft.com/office/powerpoint/2010/main" val="32394575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7130-01E5-4B02-933A-4BE70ACDE33E}"/>
              </a:ext>
            </a:extLst>
          </p:cNvPr>
          <p:cNvSpPr>
            <a:spLocks noGrp="1"/>
          </p:cNvSpPr>
          <p:nvPr>
            <p:ph type="title"/>
          </p:nvPr>
        </p:nvSpPr>
        <p:spPr/>
        <p:txBody>
          <a:bodyPr/>
          <a:lstStyle/>
          <a:p>
            <a:r>
              <a:rPr lang="en-US" dirty="0"/>
              <a:t>3] Are they helping / hurting?</a:t>
            </a:r>
          </a:p>
        </p:txBody>
      </p:sp>
      <p:sp>
        <p:nvSpPr>
          <p:cNvPr id="3" name="Content Placeholder 2">
            <a:extLst>
              <a:ext uri="{FF2B5EF4-FFF2-40B4-BE49-F238E27FC236}">
                <a16:creationId xmlns:a16="http://schemas.microsoft.com/office/drawing/2014/main" id="{23A1632C-3318-4A9C-ACFC-A29D84222F79}"/>
              </a:ext>
            </a:extLst>
          </p:cNvPr>
          <p:cNvSpPr>
            <a:spLocks noGrp="1"/>
          </p:cNvSpPr>
          <p:nvPr>
            <p:ph idx="1"/>
          </p:nvPr>
        </p:nvSpPr>
        <p:spPr/>
        <p:txBody>
          <a:bodyPr>
            <a:normAutofit lnSpcReduction="10000"/>
          </a:bodyPr>
          <a:lstStyle/>
          <a:p>
            <a:r>
              <a:rPr lang="en-US" sz="2800" b="1" dirty="0">
                <a:solidFill>
                  <a:schemeClr val="tx1"/>
                </a:solidFill>
              </a:rPr>
              <a:t>Titles often limit, hinder, are not helpful</a:t>
            </a:r>
          </a:p>
          <a:p>
            <a:r>
              <a:rPr lang="en-US" sz="2800" b="1" dirty="0">
                <a:solidFill>
                  <a:schemeClr val="tx1"/>
                </a:solidFill>
              </a:rPr>
              <a:t>Often not needed</a:t>
            </a:r>
          </a:p>
          <a:p>
            <a:r>
              <a:rPr lang="en-US" sz="2800" b="1" dirty="0">
                <a:solidFill>
                  <a:schemeClr val="tx1"/>
                </a:solidFill>
              </a:rPr>
              <a:t>Clergy vs. Laity (division of the church)</a:t>
            </a:r>
          </a:p>
          <a:p>
            <a:pPr lvl="1"/>
            <a:r>
              <a:rPr lang="en-US" sz="2600" b="1" dirty="0">
                <a:solidFill>
                  <a:schemeClr val="tx1"/>
                </a:solidFill>
              </a:rPr>
              <a:t>Laity</a:t>
            </a:r>
            <a:r>
              <a:rPr lang="en-US" sz="2600" dirty="0">
                <a:solidFill>
                  <a:schemeClr val="tx1"/>
                </a:solidFill>
              </a:rPr>
              <a:t> – “ordinary people as distinct from the professional”</a:t>
            </a:r>
          </a:p>
          <a:p>
            <a:pPr lvl="1"/>
            <a:r>
              <a:rPr lang="en-US" sz="2600" dirty="0">
                <a:solidFill>
                  <a:schemeClr val="tx1"/>
                </a:solidFill>
              </a:rPr>
              <a:t>Denominations elevate the minister above others</a:t>
            </a:r>
          </a:p>
          <a:p>
            <a:pPr lvl="1"/>
            <a:r>
              <a:rPr lang="en-US" sz="2600" dirty="0">
                <a:solidFill>
                  <a:schemeClr val="tx1"/>
                </a:solidFill>
              </a:rPr>
              <a:t>Often the “pastor” is in total control of the church</a:t>
            </a:r>
          </a:p>
          <a:p>
            <a:pPr lvl="1"/>
            <a:r>
              <a:rPr lang="en-US" sz="2600" dirty="0">
                <a:solidFill>
                  <a:schemeClr val="tx1"/>
                </a:solidFill>
              </a:rPr>
              <a:t>Do not set anyone on a pedestal as higher than others</a:t>
            </a:r>
          </a:p>
          <a:p>
            <a:pPr lvl="1"/>
            <a:endParaRPr lang="en-US" sz="2600" dirty="0">
              <a:solidFill>
                <a:schemeClr val="tx1"/>
              </a:solidFill>
            </a:endParaRPr>
          </a:p>
        </p:txBody>
      </p:sp>
    </p:spTree>
    <p:extLst>
      <p:ext uri="{BB962C8B-B14F-4D97-AF65-F5344CB8AC3E}">
        <p14:creationId xmlns:p14="http://schemas.microsoft.com/office/powerpoint/2010/main" val="31283199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7130-01E5-4B02-933A-4BE70ACDE33E}"/>
              </a:ext>
            </a:extLst>
          </p:cNvPr>
          <p:cNvSpPr>
            <a:spLocks noGrp="1"/>
          </p:cNvSpPr>
          <p:nvPr>
            <p:ph type="title"/>
          </p:nvPr>
        </p:nvSpPr>
        <p:spPr/>
        <p:txBody>
          <a:bodyPr/>
          <a:lstStyle/>
          <a:p>
            <a:r>
              <a:rPr lang="en-US" dirty="0"/>
              <a:t>3] Are they helping / hurting?</a:t>
            </a:r>
          </a:p>
        </p:txBody>
      </p:sp>
      <p:sp>
        <p:nvSpPr>
          <p:cNvPr id="3" name="Content Placeholder 2">
            <a:extLst>
              <a:ext uri="{FF2B5EF4-FFF2-40B4-BE49-F238E27FC236}">
                <a16:creationId xmlns:a16="http://schemas.microsoft.com/office/drawing/2014/main" id="{23A1632C-3318-4A9C-ACFC-A29D84222F79}"/>
              </a:ext>
            </a:extLst>
          </p:cNvPr>
          <p:cNvSpPr>
            <a:spLocks noGrp="1"/>
          </p:cNvSpPr>
          <p:nvPr>
            <p:ph idx="1"/>
          </p:nvPr>
        </p:nvSpPr>
        <p:spPr/>
        <p:txBody>
          <a:bodyPr>
            <a:normAutofit/>
          </a:bodyPr>
          <a:lstStyle/>
          <a:p>
            <a:r>
              <a:rPr lang="en-US" sz="2800" b="1" dirty="0">
                <a:solidFill>
                  <a:schemeClr val="tx1"/>
                </a:solidFill>
              </a:rPr>
              <a:t>Titles often limit, hinder, are not helpful</a:t>
            </a:r>
          </a:p>
          <a:p>
            <a:r>
              <a:rPr lang="en-US" sz="2800" b="1" dirty="0">
                <a:solidFill>
                  <a:schemeClr val="tx1"/>
                </a:solidFill>
              </a:rPr>
              <a:t>Often not needed</a:t>
            </a:r>
          </a:p>
          <a:p>
            <a:r>
              <a:rPr lang="en-US" sz="2800" b="1" dirty="0">
                <a:solidFill>
                  <a:schemeClr val="tx1"/>
                </a:solidFill>
              </a:rPr>
              <a:t>Other problems arise:</a:t>
            </a:r>
          </a:p>
          <a:p>
            <a:pPr lvl="1"/>
            <a:r>
              <a:rPr lang="en-US" sz="2600" b="1" dirty="0">
                <a:solidFill>
                  <a:schemeClr val="tx1"/>
                </a:solidFill>
              </a:rPr>
              <a:t>Doctrinal issues</a:t>
            </a:r>
          </a:p>
          <a:p>
            <a:pPr lvl="1"/>
            <a:r>
              <a:rPr lang="en-US" sz="2600" b="1" dirty="0">
                <a:solidFill>
                  <a:schemeClr val="tx1"/>
                </a:solidFill>
              </a:rPr>
              <a:t>Lack of co-operation</a:t>
            </a:r>
          </a:p>
          <a:p>
            <a:pPr lvl="1"/>
            <a:r>
              <a:rPr lang="en-US" sz="2600" b="1" dirty="0">
                <a:solidFill>
                  <a:schemeClr val="tx1"/>
                </a:solidFill>
              </a:rPr>
              <a:t>Members depend on special minister to do their work</a:t>
            </a:r>
          </a:p>
          <a:p>
            <a:pPr lvl="1"/>
            <a:r>
              <a:rPr lang="en-US" sz="2600" b="1" dirty="0">
                <a:solidFill>
                  <a:schemeClr val="tx1"/>
                </a:solidFill>
              </a:rPr>
              <a:t>Hinders involvement of members</a:t>
            </a:r>
          </a:p>
        </p:txBody>
      </p:sp>
    </p:spTree>
    <p:extLst>
      <p:ext uri="{BB962C8B-B14F-4D97-AF65-F5344CB8AC3E}">
        <p14:creationId xmlns:p14="http://schemas.microsoft.com/office/powerpoint/2010/main" val="10157092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7130-01E5-4B02-933A-4BE70ACDE33E}"/>
              </a:ext>
            </a:extLst>
          </p:cNvPr>
          <p:cNvSpPr>
            <a:spLocks noGrp="1"/>
          </p:cNvSpPr>
          <p:nvPr>
            <p:ph type="title"/>
          </p:nvPr>
        </p:nvSpPr>
        <p:spPr/>
        <p:txBody>
          <a:bodyPr/>
          <a:lstStyle/>
          <a:p>
            <a:r>
              <a:rPr lang="en-US" dirty="0"/>
              <a:t>Back to the beginning</a:t>
            </a:r>
          </a:p>
        </p:txBody>
      </p:sp>
      <p:sp>
        <p:nvSpPr>
          <p:cNvPr id="3" name="Content Placeholder 2">
            <a:extLst>
              <a:ext uri="{FF2B5EF4-FFF2-40B4-BE49-F238E27FC236}">
                <a16:creationId xmlns:a16="http://schemas.microsoft.com/office/drawing/2014/main" id="{23A1632C-3318-4A9C-ACFC-A29D84222F79}"/>
              </a:ext>
            </a:extLst>
          </p:cNvPr>
          <p:cNvSpPr>
            <a:spLocks noGrp="1"/>
          </p:cNvSpPr>
          <p:nvPr>
            <p:ph idx="1"/>
          </p:nvPr>
        </p:nvSpPr>
        <p:spPr/>
        <p:txBody>
          <a:bodyPr>
            <a:normAutofit/>
          </a:bodyPr>
          <a:lstStyle/>
          <a:p>
            <a:r>
              <a:rPr lang="en-US" sz="3200" b="1" u="sng" dirty="0">
                <a:solidFill>
                  <a:schemeClr val="tx1"/>
                </a:solidFill>
              </a:rPr>
              <a:t>EVERY MEMBER IS TO BE A MINISTER</a:t>
            </a:r>
          </a:p>
          <a:p>
            <a:r>
              <a:rPr lang="en-US" sz="2800" b="0" i="0" u="none" strike="noStrike" baseline="0" dirty="0">
                <a:solidFill>
                  <a:schemeClr val="tx1"/>
                </a:solidFill>
                <a:latin typeface="Verdana" panose="020B0604030504040204" pitchFamily="34" charset="0"/>
              </a:rPr>
              <a:t>(Hebrews 6:10)  For God </a:t>
            </a:r>
            <a:r>
              <a:rPr lang="en-US" sz="2800" b="0" i="1" u="none" strike="noStrike" baseline="0" dirty="0">
                <a:solidFill>
                  <a:schemeClr val="tx1"/>
                </a:solidFill>
                <a:latin typeface="Verdana" panose="020B0604030504040204" pitchFamily="34" charset="0"/>
              </a:rPr>
              <a:t>is</a:t>
            </a:r>
            <a:r>
              <a:rPr lang="en-US" sz="2800" b="0" i="0" u="none" strike="noStrike" baseline="0" dirty="0">
                <a:solidFill>
                  <a:schemeClr val="tx1"/>
                </a:solidFill>
                <a:latin typeface="Verdana" panose="020B0604030504040204" pitchFamily="34" charset="0"/>
              </a:rPr>
              <a:t> not unjust to forget </a:t>
            </a:r>
            <a:r>
              <a:rPr lang="en-US" sz="2800" b="1" i="0" u="sng" strike="noStrike" baseline="0" dirty="0">
                <a:solidFill>
                  <a:schemeClr val="tx1"/>
                </a:solidFill>
                <a:latin typeface="Verdana" panose="020B0604030504040204" pitchFamily="34" charset="0"/>
              </a:rPr>
              <a:t>your work and labor of love</a:t>
            </a:r>
            <a:r>
              <a:rPr lang="en-US" sz="2800" b="1" i="0" strike="noStrike" baseline="0" dirty="0">
                <a:solidFill>
                  <a:schemeClr val="tx1"/>
                </a:solidFill>
                <a:latin typeface="Verdana" panose="020B0604030504040204" pitchFamily="34" charset="0"/>
              </a:rPr>
              <a:t> </a:t>
            </a:r>
            <a:r>
              <a:rPr lang="en-US" sz="2800" b="0" i="0" u="none" strike="noStrike" baseline="0" dirty="0">
                <a:solidFill>
                  <a:schemeClr val="tx1"/>
                </a:solidFill>
                <a:latin typeface="Verdana" panose="020B0604030504040204" pitchFamily="34" charset="0"/>
              </a:rPr>
              <a:t>which you have shown toward His name, </a:t>
            </a:r>
            <a:r>
              <a:rPr lang="en-US" sz="2800" b="0" i="1" u="none" strike="noStrike" baseline="0" dirty="0">
                <a:solidFill>
                  <a:schemeClr val="tx1"/>
                </a:solidFill>
                <a:latin typeface="Verdana" panose="020B0604030504040204" pitchFamily="34" charset="0"/>
              </a:rPr>
              <a:t>in that</a:t>
            </a:r>
            <a:r>
              <a:rPr lang="en-US" sz="2800" b="0" i="0" u="none" strike="noStrike" baseline="0" dirty="0">
                <a:solidFill>
                  <a:schemeClr val="tx1"/>
                </a:solidFill>
                <a:latin typeface="Verdana" panose="020B0604030504040204" pitchFamily="34" charset="0"/>
              </a:rPr>
              <a:t> </a:t>
            </a:r>
            <a:r>
              <a:rPr lang="en-US" sz="2800" b="1" i="0" u="sng" strike="noStrike" baseline="0" dirty="0">
                <a:solidFill>
                  <a:schemeClr val="tx1"/>
                </a:solidFill>
                <a:latin typeface="Verdana" panose="020B0604030504040204" pitchFamily="34" charset="0"/>
              </a:rPr>
              <a:t>you have ministered to the saints, and do minister.</a:t>
            </a:r>
          </a:p>
          <a:p>
            <a:endParaRPr lang="en-US" sz="2600" i="0"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11456828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737BA-853B-4431-8A52-12CEDC5CC611}"/>
              </a:ext>
            </a:extLst>
          </p:cNvPr>
          <p:cNvSpPr>
            <a:spLocks noGrp="1"/>
          </p:cNvSpPr>
          <p:nvPr>
            <p:ph type="title"/>
          </p:nvPr>
        </p:nvSpPr>
        <p:spPr/>
        <p:txBody>
          <a:bodyPr/>
          <a:lstStyle/>
          <a:p>
            <a:r>
              <a:rPr lang="en-US" dirty="0"/>
              <a:t>Romans 12:4-8</a:t>
            </a:r>
          </a:p>
        </p:txBody>
      </p:sp>
      <p:sp>
        <p:nvSpPr>
          <p:cNvPr id="3" name="Content Placeholder 2">
            <a:extLst>
              <a:ext uri="{FF2B5EF4-FFF2-40B4-BE49-F238E27FC236}">
                <a16:creationId xmlns:a16="http://schemas.microsoft.com/office/drawing/2014/main" id="{C3BE9868-FC96-4518-8344-F438C43E4956}"/>
              </a:ext>
            </a:extLst>
          </p:cNvPr>
          <p:cNvSpPr>
            <a:spLocks noGrp="1"/>
          </p:cNvSpPr>
          <p:nvPr>
            <p:ph idx="1"/>
          </p:nvPr>
        </p:nvSpPr>
        <p:spPr/>
        <p:txBody>
          <a:bodyPr>
            <a:noAutofit/>
          </a:bodyPr>
          <a:lstStyle/>
          <a:p>
            <a:pPr marR="0" algn="l" rtl="0"/>
            <a:r>
              <a:rPr lang="en-US" sz="2400" b="1" i="0" u="none" strike="noStrike" baseline="0" dirty="0">
                <a:solidFill>
                  <a:schemeClr val="tx1"/>
                </a:solidFill>
                <a:latin typeface="Verdana" panose="020B0604030504040204" pitchFamily="34" charset="0"/>
              </a:rPr>
              <a:t>(4)  For as we have many members in one body, but all the members do not have the same function, (5)  so we, </a:t>
            </a:r>
            <a:r>
              <a:rPr lang="en-US" sz="2400" b="1" i="1" u="none" strike="noStrike" baseline="0" dirty="0">
                <a:solidFill>
                  <a:schemeClr val="tx1"/>
                </a:solidFill>
                <a:latin typeface="Verdana" panose="020B0604030504040204" pitchFamily="34" charset="0"/>
              </a:rPr>
              <a:t>being</a:t>
            </a:r>
            <a:r>
              <a:rPr lang="en-US" sz="2400" b="1" i="0" u="none" strike="noStrike" baseline="0" dirty="0">
                <a:solidFill>
                  <a:schemeClr val="tx1"/>
                </a:solidFill>
                <a:latin typeface="Verdana" panose="020B0604030504040204" pitchFamily="34" charset="0"/>
              </a:rPr>
              <a:t> many, are one body in Christ, and individually members of one another. (6)  Having then gifts differing according to the grace that is given to us, </a:t>
            </a:r>
            <a:r>
              <a:rPr lang="en-US" sz="2400" b="1" i="1" u="none" strike="noStrike" baseline="0" dirty="0">
                <a:solidFill>
                  <a:schemeClr val="tx1"/>
                </a:solidFill>
                <a:latin typeface="Verdana" panose="020B0604030504040204" pitchFamily="34" charset="0"/>
              </a:rPr>
              <a:t>let us use them:</a:t>
            </a:r>
            <a:r>
              <a:rPr lang="en-US" sz="2400" b="1" i="0" u="none" strike="noStrike" baseline="0" dirty="0">
                <a:solidFill>
                  <a:schemeClr val="tx1"/>
                </a:solidFill>
                <a:latin typeface="Verdana" panose="020B0604030504040204" pitchFamily="34" charset="0"/>
              </a:rPr>
              <a:t> if prophecy, </a:t>
            </a:r>
            <a:r>
              <a:rPr lang="en-US" sz="2400" b="1" i="1" u="none" strike="noStrike" baseline="0" dirty="0">
                <a:solidFill>
                  <a:schemeClr val="tx1"/>
                </a:solidFill>
                <a:latin typeface="Verdana" panose="020B0604030504040204" pitchFamily="34" charset="0"/>
              </a:rPr>
              <a:t>let us prophesy</a:t>
            </a:r>
            <a:r>
              <a:rPr lang="en-US" sz="2400" b="1" i="0" u="none" strike="noStrike" baseline="0" dirty="0">
                <a:solidFill>
                  <a:schemeClr val="tx1"/>
                </a:solidFill>
                <a:latin typeface="Verdana" panose="020B0604030504040204" pitchFamily="34" charset="0"/>
              </a:rPr>
              <a:t> in proportion to our faith; (7)  or ministry, </a:t>
            </a:r>
            <a:r>
              <a:rPr lang="en-US" sz="2400" b="1" i="1" u="none" strike="noStrike" baseline="0" dirty="0">
                <a:solidFill>
                  <a:schemeClr val="tx1"/>
                </a:solidFill>
                <a:latin typeface="Verdana" panose="020B0604030504040204" pitchFamily="34" charset="0"/>
              </a:rPr>
              <a:t>let us use it</a:t>
            </a:r>
            <a:r>
              <a:rPr lang="en-US" sz="2400" b="1" i="0" u="none" strike="noStrike" baseline="0" dirty="0">
                <a:solidFill>
                  <a:schemeClr val="tx1"/>
                </a:solidFill>
                <a:latin typeface="Verdana" panose="020B0604030504040204" pitchFamily="34" charset="0"/>
              </a:rPr>
              <a:t> in </a:t>
            </a:r>
            <a:r>
              <a:rPr lang="en-US" sz="2400" b="1" i="1" u="none" strike="noStrike" baseline="0" dirty="0">
                <a:solidFill>
                  <a:schemeClr val="tx1"/>
                </a:solidFill>
                <a:latin typeface="Verdana" panose="020B0604030504040204" pitchFamily="34" charset="0"/>
              </a:rPr>
              <a:t>our</a:t>
            </a:r>
            <a:r>
              <a:rPr lang="en-US" sz="2400" b="1" i="0" u="none" strike="noStrike" baseline="0" dirty="0">
                <a:solidFill>
                  <a:schemeClr val="tx1"/>
                </a:solidFill>
                <a:latin typeface="Verdana" panose="020B0604030504040204" pitchFamily="34" charset="0"/>
              </a:rPr>
              <a:t> ministering; he who teaches, in teaching; (8)  he who exhorts, in exhortation; he who gives, with liberality; he who leads, with diligence; he who shows mercy, with cheerfulness.</a:t>
            </a:r>
          </a:p>
          <a:p>
            <a:endParaRPr lang="en-US" sz="2400" b="1" dirty="0"/>
          </a:p>
        </p:txBody>
      </p:sp>
    </p:spTree>
    <p:extLst>
      <p:ext uri="{BB962C8B-B14F-4D97-AF65-F5344CB8AC3E}">
        <p14:creationId xmlns:p14="http://schemas.microsoft.com/office/powerpoint/2010/main" val="40279409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9027-FC0F-4C1C-A40B-4C5C3DE864DB}"/>
              </a:ext>
            </a:extLst>
          </p:cNvPr>
          <p:cNvSpPr>
            <a:spLocks noGrp="1"/>
          </p:cNvSpPr>
          <p:nvPr>
            <p:ph type="title"/>
          </p:nvPr>
        </p:nvSpPr>
        <p:spPr/>
        <p:txBody>
          <a:bodyPr/>
          <a:lstStyle/>
          <a:p>
            <a:r>
              <a:rPr lang="en-US" dirty="0"/>
              <a:t>Minister = servant</a:t>
            </a:r>
          </a:p>
        </p:txBody>
      </p:sp>
      <p:sp>
        <p:nvSpPr>
          <p:cNvPr id="3" name="Content Placeholder 2">
            <a:extLst>
              <a:ext uri="{FF2B5EF4-FFF2-40B4-BE49-F238E27FC236}">
                <a16:creationId xmlns:a16="http://schemas.microsoft.com/office/drawing/2014/main" id="{B425A048-C712-4208-98B4-C88F060DBD8E}"/>
              </a:ext>
            </a:extLst>
          </p:cNvPr>
          <p:cNvSpPr>
            <a:spLocks noGrp="1"/>
          </p:cNvSpPr>
          <p:nvPr>
            <p:ph idx="1"/>
          </p:nvPr>
        </p:nvSpPr>
        <p:spPr/>
        <p:txBody>
          <a:bodyPr>
            <a:normAutofit/>
          </a:bodyPr>
          <a:lstStyle/>
          <a:p>
            <a:r>
              <a:rPr lang="en-US" sz="2800" dirty="0">
                <a:solidFill>
                  <a:schemeClr val="tx1"/>
                </a:solidFill>
              </a:rPr>
              <a:t>Greek word = to serve, wait tables, to serve others</a:t>
            </a:r>
          </a:p>
          <a:p>
            <a:r>
              <a:rPr lang="en-US" sz="2800" dirty="0" err="1">
                <a:solidFill>
                  <a:schemeClr val="tx1"/>
                </a:solidFill>
              </a:rPr>
              <a:t>Deaconos</a:t>
            </a:r>
            <a:r>
              <a:rPr lang="en-US" sz="2800" dirty="0">
                <a:solidFill>
                  <a:schemeClr val="tx1"/>
                </a:solidFill>
              </a:rPr>
              <a:t> – Greek word gives us the English word – deacon</a:t>
            </a:r>
          </a:p>
          <a:p>
            <a:r>
              <a:rPr lang="en-US" sz="2800" b="1" dirty="0">
                <a:solidFill>
                  <a:schemeClr val="tx1"/>
                </a:solidFill>
              </a:rPr>
              <a:t>This word is applied to:</a:t>
            </a:r>
          </a:p>
          <a:p>
            <a:pPr lvl="1"/>
            <a:r>
              <a:rPr lang="en-US" sz="2800" b="1" dirty="0">
                <a:solidFill>
                  <a:schemeClr val="tx1"/>
                </a:solidFill>
              </a:rPr>
              <a:t>Deacons</a:t>
            </a:r>
            <a:r>
              <a:rPr lang="en-US" sz="2800" dirty="0">
                <a:solidFill>
                  <a:schemeClr val="tx1"/>
                </a:solidFill>
              </a:rPr>
              <a:t> – </a:t>
            </a:r>
            <a:r>
              <a:rPr lang="en-US" sz="2800" b="0" i="0" u="none" strike="noStrike" baseline="0" dirty="0">
                <a:solidFill>
                  <a:schemeClr val="tx1"/>
                </a:solidFill>
                <a:latin typeface="Verdana" panose="020B0604030504040204" pitchFamily="34" charset="0"/>
              </a:rPr>
              <a:t>(1 Timothy 3:8)  Likewise deacons </a:t>
            </a:r>
            <a:r>
              <a:rPr lang="en-US" sz="2800" b="0" i="1" u="none" strike="noStrike" baseline="0" dirty="0">
                <a:solidFill>
                  <a:schemeClr val="tx1"/>
                </a:solidFill>
                <a:latin typeface="Verdana" panose="020B0604030504040204" pitchFamily="34" charset="0"/>
              </a:rPr>
              <a:t>must be</a:t>
            </a:r>
            <a:r>
              <a:rPr lang="en-US" sz="2800" b="0" i="0" u="none" strike="noStrike" baseline="0" dirty="0">
                <a:solidFill>
                  <a:schemeClr val="tx1"/>
                </a:solidFill>
                <a:latin typeface="Verdana" panose="020B0604030504040204" pitchFamily="34" charset="0"/>
              </a:rPr>
              <a:t> reverent, not double-tongued, not given to much wine, not greedy for money,</a:t>
            </a:r>
          </a:p>
          <a:p>
            <a:pPr lvl="1"/>
            <a:endParaRPr lang="en-US" sz="2800" dirty="0">
              <a:solidFill>
                <a:schemeClr val="tx1"/>
              </a:solidFill>
            </a:endParaRPr>
          </a:p>
        </p:txBody>
      </p:sp>
    </p:spTree>
    <p:extLst>
      <p:ext uri="{BB962C8B-B14F-4D97-AF65-F5344CB8AC3E}">
        <p14:creationId xmlns:p14="http://schemas.microsoft.com/office/powerpoint/2010/main" val="33823477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9027-FC0F-4C1C-A40B-4C5C3DE864DB}"/>
              </a:ext>
            </a:extLst>
          </p:cNvPr>
          <p:cNvSpPr>
            <a:spLocks noGrp="1"/>
          </p:cNvSpPr>
          <p:nvPr>
            <p:ph type="title"/>
          </p:nvPr>
        </p:nvSpPr>
        <p:spPr/>
        <p:txBody>
          <a:bodyPr/>
          <a:lstStyle/>
          <a:p>
            <a:r>
              <a:rPr lang="en-US" dirty="0"/>
              <a:t>Minister = servant</a:t>
            </a:r>
          </a:p>
        </p:txBody>
      </p:sp>
      <p:sp>
        <p:nvSpPr>
          <p:cNvPr id="3" name="Content Placeholder 2">
            <a:extLst>
              <a:ext uri="{FF2B5EF4-FFF2-40B4-BE49-F238E27FC236}">
                <a16:creationId xmlns:a16="http://schemas.microsoft.com/office/drawing/2014/main" id="{B425A048-C712-4208-98B4-C88F060DBD8E}"/>
              </a:ext>
            </a:extLst>
          </p:cNvPr>
          <p:cNvSpPr>
            <a:spLocks noGrp="1"/>
          </p:cNvSpPr>
          <p:nvPr>
            <p:ph idx="1"/>
          </p:nvPr>
        </p:nvSpPr>
        <p:spPr/>
        <p:txBody>
          <a:bodyPr>
            <a:normAutofit/>
          </a:bodyPr>
          <a:lstStyle/>
          <a:p>
            <a:r>
              <a:rPr lang="en-US" sz="2800" dirty="0">
                <a:solidFill>
                  <a:schemeClr val="tx1"/>
                </a:solidFill>
              </a:rPr>
              <a:t>Greek word = to serve, wait tables, to serve others</a:t>
            </a:r>
          </a:p>
          <a:p>
            <a:r>
              <a:rPr lang="en-US" sz="2800" dirty="0" err="1">
                <a:solidFill>
                  <a:schemeClr val="tx1"/>
                </a:solidFill>
              </a:rPr>
              <a:t>Deaconos</a:t>
            </a:r>
            <a:r>
              <a:rPr lang="en-US" sz="2800" dirty="0">
                <a:solidFill>
                  <a:schemeClr val="tx1"/>
                </a:solidFill>
              </a:rPr>
              <a:t> – Greek word gives us the English word – deacon</a:t>
            </a:r>
          </a:p>
          <a:p>
            <a:r>
              <a:rPr lang="en-US" sz="2800" b="1" dirty="0">
                <a:solidFill>
                  <a:schemeClr val="tx1"/>
                </a:solidFill>
              </a:rPr>
              <a:t>This word is applied to:</a:t>
            </a:r>
          </a:p>
          <a:p>
            <a:pPr lvl="1"/>
            <a:r>
              <a:rPr lang="en-US" sz="2800" b="1" dirty="0">
                <a:solidFill>
                  <a:schemeClr val="tx1"/>
                </a:solidFill>
              </a:rPr>
              <a:t>Preachers </a:t>
            </a:r>
            <a:r>
              <a:rPr lang="en-US" sz="2800" dirty="0">
                <a:solidFill>
                  <a:schemeClr val="tx1"/>
                </a:solidFill>
              </a:rPr>
              <a:t>- </a:t>
            </a:r>
            <a:r>
              <a:rPr lang="en-US" sz="2800" b="0" i="0" u="none" strike="noStrike" baseline="0" dirty="0">
                <a:solidFill>
                  <a:schemeClr val="tx1"/>
                </a:solidFill>
                <a:latin typeface="Verdana" panose="020B0604030504040204" pitchFamily="34" charset="0"/>
              </a:rPr>
              <a:t>(Romans 15:16)  that I might be a minister of Jesus Christ to the Gentiles, ministering the gospel of God, that the offering of the Gentiles might be acceptable, sanctified by the Holy Spirit.</a:t>
            </a:r>
          </a:p>
          <a:p>
            <a:pPr lvl="1"/>
            <a:endParaRPr lang="en-US" sz="2800" dirty="0">
              <a:solidFill>
                <a:schemeClr val="tx1"/>
              </a:solidFill>
            </a:endParaRPr>
          </a:p>
        </p:txBody>
      </p:sp>
    </p:spTree>
    <p:extLst>
      <p:ext uri="{BB962C8B-B14F-4D97-AF65-F5344CB8AC3E}">
        <p14:creationId xmlns:p14="http://schemas.microsoft.com/office/powerpoint/2010/main" val="12134156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9027-FC0F-4C1C-A40B-4C5C3DE864DB}"/>
              </a:ext>
            </a:extLst>
          </p:cNvPr>
          <p:cNvSpPr>
            <a:spLocks noGrp="1"/>
          </p:cNvSpPr>
          <p:nvPr>
            <p:ph type="title"/>
          </p:nvPr>
        </p:nvSpPr>
        <p:spPr/>
        <p:txBody>
          <a:bodyPr/>
          <a:lstStyle/>
          <a:p>
            <a:r>
              <a:rPr lang="en-US" dirty="0"/>
              <a:t>Minister = servant</a:t>
            </a:r>
          </a:p>
        </p:txBody>
      </p:sp>
      <p:sp>
        <p:nvSpPr>
          <p:cNvPr id="3" name="Content Placeholder 2">
            <a:extLst>
              <a:ext uri="{FF2B5EF4-FFF2-40B4-BE49-F238E27FC236}">
                <a16:creationId xmlns:a16="http://schemas.microsoft.com/office/drawing/2014/main" id="{B425A048-C712-4208-98B4-C88F060DBD8E}"/>
              </a:ext>
            </a:extLst>
          </p:cNvPr>
          <p:cNvSpPr>
            <a:spLocks noGrp="1"/>
          </p:cNvSpPr>
          <p:nvPr>
            <p:ph idx="1"/>
          </p:nvPr>
        </p:nvSpPr>
        <p:spPr>
          <a:xfrm>
            <a:off x="649357" y="2108201"/>
            <a:ext cx="11039060" cy="4107069"/>
          </a:xfrm>
        </p:spPr>
        <p:txBody>
          <a:bodyPr>
            <a:normAutofit/>
          </a:bodyPr>
          <a:lstStyle/>
          <a:p>
            <a:r>
              <a:rPr lang="en-US" sz="2800" b="1" dirty="0">
                <a:solidFill>
                  <a:schemeClr val="tx1"/>
                </a:solidFill>
              </a:rPr>
              <a:t>This word is applied to: </a:t>
            </a:r>
            <a:r>
              <a:rPr lang="en-US" sz="2800" dirty="0">
                <a:solidFill>
                  <a:schemeClr val="tx1"/>
                </a:solidFill>
              </a:rPr>
              <a:t>Deacons   Preachers / ministers</a:t>
            </a:r>
          </a:p>
          <a:p>
            <a:pPr lvl="1"/>
            <a:r>
              <a:rPr lang="en-US" sz="2800" b="1" dirty="0">
                <a:solidFill>
                  <a:schemeClr val="tx1"/>
                </a:solidFill>
              </a:rPr>
              <a:t>Women</a:t>
            </a:r>
            <a:r>
              <a:rPr lang="en-US" sz="2800" dirty="0">
                <a:solidFill>
                  <a:schemeClr val="tx1"/>
                </a:solidFill>
              </a:rPr>
              <a:t> </a:t>
            </a:r>
          </a:p>
          <a:p>
            <a:pPr lvl="2"/>
            <a:r>
              <a:rPr lang="en-US" sz="2400" b="1" dirty="0">
                <a:solidFill>
                  <a:schemeClr val="tx1"/>
                </a:solidFill>
              </a:rPr>
              <a:t>Widow indeed </a:t>
            </a:r>
            <a:r>
              <a:rPr lang="en-US" sz="2400" dirty="0">
                <a:solidFill>
                  <a:schemeClr val="tx1"/>
                </a:solidFill>
              </a:rPr>
              <a:t>– </a:t>
            </a:r>
            <a:r>
              <a:rPr lang="en-US" sz="2400" b="0" i="0" u="none" strike="noStrike" baseline="0" dirty="0">
                <a:solidFill>
                  <a:schemeClr val="tx1"/>
                </a:solidFill>
                <a:latin typeface="Verdana" panose="020B0604030504040204" pitchFamily="34" charset="0"/>
              </a:rPr>
              <a:t>(1 Timothy 5:10)  well reported for good works: if she has brought up children, if she has lodged strangers, if she has washed the saints' feet, if she has relieved the afflicted, if she has diligently followed every good work.</a:t>
            </a:r>
          </a:p>
          <a:p>
            <a:pPr lvl="2"/>
            <a:r>
              <a:rPr lang="en-US" sz="2400" b="1" dirty="0">
                <a:solidFill>
                  <a:schemeClr val="tx1"/>
                </a:solidFill>
              </a:rPr>
              <a:t>Phoebe</a:t>
            </a:r>
            <a:r>
              <a:rPr lang="en-US" sz="2400" dirty="0">
                <a:solidFill>
                  <a:schemeClr val="tx1"/>
                </a:solidFill>
              </a:rPr>
              <a:t> - </a:t>
            </a:r>
            <a:r>
              <a:rPr lang="en-US" sz="2400" b="0" i="0" u="none" strike="noStrike" baseline="0" dirty="0">
                <a:solidFill>
                  <a:schemeClr val="tx1"/>
                </a:solidFill>
                <a:latin typeface="Verdana" panose="020B0604030504040204" pitchFamily="34" charset="0"/>
              </a:rPr>
              <a:t>(Romans 16:1)  I commend to you Phoebe our sister, who is a servant of the church in </a:t>
            </a:r>
            <a:r>
              <a:rPr lang="en-US" sz="2400" b="0" i="0" u="none" strike="noStrike" baseline="0" dirty="0" err="1">
                <a:solidFill>
                  <a:schemeClr val="tx1"/>
                </a:solidFill>
                <a:latin typeface="Verdana" panose="020B0604030504040204" pitchFamily="34" charset="0"/>
              </a:rPr>
              <a:t>Cenchrea</a:t>
            </a:r>
            <a:r>
              <a:rPr lang="en-US" sz="2400" b="0" i="0" u="none" strike="noStrike" baseline="0" dirty="0">
                <a:solidFill>
                  <a:schemeClr val="tx1"/>
                </a:solidFill>
                <a:latin typeface="Verdana" panose="020B0604030504040204" pitchFamily="34" charset="0"/>
              </a:rPr>
              <a:t>,</a:t>
            </a:r>
          </a:p>
          <a:p>
            <a:pPr lvl="2"/>
            <a:endParaRPr lang="en-US" sz="2400" dirty="0">
              <a:solidFill>
                <a:schemeClr val="tx1"/>
              </a:solidFill>
            </a:endParaRPr>
          </a:p>
          <a:p>
            <a:pPr lvl="2"/>
            <a:endParaRPr lang="en-US" sz="2400" dirty="0">
              <a:solidFill>
                <a:schemeClr val="tx1"/>
              </a:solidFill>
            </a:endParaRPr>
          </a:p>
        </p:txBody>
      </p:sp>
    </p:spTree>
    <p:extLst>
      <p:ext uri="{BB962C8B-B14F-4D97-AF65-F5344CB8AC3E}">
        <p14:creationId xmlns:p14="http://schemas.microsoft.com/office/powerpoint/2010/main" val="37080983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9027-FC0F-4C1C-A40B-4C5C3DE864DB}"/>
              </a:ext>
            </a:extLst>
          </p:cNvPr>
          <p:cNvSpPr>
            <a:spLocks noGrp="1"/>
          </p:cNvSpPr>
          <p:nvPr>
            <p:ph type="title"/>
          </p:nvPr>
        </p:nvSpPr>
        <p:spPr/>
        <p:txBody>
          <a:bodyPr/>
          <a:lstStyle/>
          <a:p>
            <a:r>
              <a:rPr lang="en-US" dirty="0"/>
              <a:t>Minister = servant</a:t>
            </a:r>
          </a:p>
        </p:txBody>
      </p:sp>
      <p:sp>
        <p:nvSpPr>
          <p:cNvPr id="3" name="Content Placeholder 2">
            <a:extLst>
              <a:ext uri="{FF2B5EF4-FFF2-40B4-BE49-F238E27FC236}">
                <a16:creationId xmlns:a16="http://schemas.microsoft.com/office/drawing/2014/main" id="{B425A048-C712-4208-98B4-C88F060DBD8E}"/>
              </a:ext>
            </a:extLst>
          </p:cNvPr>
          <p:cNvSpPr>
            <a:spLocks noGrp="1"/>
          </p:cNvSpPr>
          <p:nvPr>
            <p:ph idx="1"/>
          </p:nvPr>
        </p:nvSpPr>
        <p:spPr/>
        <p:txBody>
          <a:bodyPr>
            <a:normAutofit/>
          </a:bodyPr>
          <a:lstStyle/>
          <a:p>
            <a:r>
              <a:rPr lang="en-US" sz="2800" b="1" dirty="0">
                <a:solidFill>
                  <a:schemeClr val="tx1"/>
                </a:solidFill>
              </a:rPr>
              <a:t>This word is applied to: </a:t>
            </a:r>
            <a:r>
              <a:rPr lang="en-US" sz="2800" dirty="0">
                <a:solidFill>
                  <a:schemeClr val="tx1"/>
                </a:solidFill>
              </a:rPr>
              <a:t>Deacons, Preachers, Women </a:t>
            </a:r>
          </a:p>
          <a:p>
            <a:endParaRPr lang="en-US" sz="2800" dirty="0">
              <a:solidFill>
                <a:schemeClr val="tx1"/>
              </a:solidFill>
            </a:endParaRPr>
          </a:p>
          <a:p>
            <a:pPr lvl="1"/>
            <a:r>
              <a:rPr lang="en-US" sz="2800" b="1" dirty="0">
                <a:solidFill>
                  <a:schemeClr val="tx1"/>
                </a:solidFill>
              </a:rPr>
              <a:t>ALL Christians - </a:t>
            </a:r>
            <a:r>
              <a:rPr lang="en-US" sz="2800" b="1" i="0" u="none" strike="noStrike" baseline="0" dirty="0">
                <a:solidFill>
                  <a:schemeClr val="tx1"/>
                </a:solidFill>
                <a:latin typeface="Verdana" panose="020B0604030504040204" pitchFamily="34" charset="0"/>
              </a:rPr>
              <a:t>(Hebrews 6:10)  For God </a:t>
            </a:r>
            <a:r>
              <a:rPr lang="en-US" sz="2800" b="1" i="1" u="none" strike="noStrike" baseline="0" dirty="0">
                <a:solidFill>
                  <a:schemeClr val="tx1"/>
                </a:solidFill>
                <a:latin typeface="Verdana" panose="020B0604030504040204" pitchFamily="34" charset="0"/>
              </a:rPr>
              <a:t>is</a:t>
            </a:r>
            <a:r>
              <a:rPr lang="en-US" sz="2800" b="1" i="0" u="none" strike="noStrike" baseline="0" dirty="0">
                <a:solidFill>
                  <a:schemeClr val="tx1"/>
                </a:solidFill>
                <a:latin typeface="Verdana" panose="020B0604030504040204" pitchFamily="34" charset="0"/>
              </a:rPr>
              <a:t> not unjust to forget your work and labor of love which you have shown toward His name, </a:t>
            </a:r>
            <a:r>
              <a:rPr lang="en-US" sz="2800" b="1" i="1" u="none" strike="noStrike" baseline="0" dirty="0">
                <a:solidFill>
                  <a:schemeClr val="tx1"/>
                </a:solidFill>
                <a:latin typeface="Verdana" panose="020B0604030504040204" pitchFamily="34" charset="0"/>
              </a:rPr>
              <a:t>in that</a:t>
            </a:r>
            <a:r>
              <a:rPr lang="en-US" sz="2800" b="1" i="0" u="none" strike="noStrike" baseline="0" dirty="0">
                <a:solidFill>
                  <a:schemeClr val="tx1"/>
                </a:solidFill>
                <a:latin typeface="Verdana" panose="020B0604030504040204" pitchFamily="34" charset="0"/>
              </a:rPr>
              <a:t> you have ministered to the saints, and do minister.</a:t>
            </a:r>
            <a:endParaRPr lang="en-US" sz="2800" b="1" dirty="0">
              <a:solidFill>
                <a:schemeClr val="tx1"/>
              </a:solidFill>
            </a:endParaRPr>
          </a:p>
        </p:txBody>
      </p:sp>
    </p:spTree>
    <p:extLst>
      <p:ext uri="{BB962C8B-B14F-4D97-AF65-F5344CB8AC3E}">
        <p14:creationId xmlns:p14="http://schemas.microsoft.com/office/powerpoint/2010/main" val="39367192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CFE7-356D-4341-BB5B-4828CEA6F039}"/>
              </a:ext>
            </a:extLst>
          </p:cNvPr>
          <p:cNvSpPr>
            <a:spLocks noGrp="1"/>
          </p:cNvSpPr>
          <p:nvPr>
            <p:ph type="title"/>
          </p:nvPr>
        </p:nvSpPr>
        <p:spPr/>
        <p:txBody>
          <a:bodyPr/>
          <a:lstStyle/>
          <a:p>
            <a:r>
              <a:rPr lang="en-US" dirty="0"/>
              <a:t>Usage today</a:t>
            </a:r>
          </a:p>
        </p:txBody>
      </p:sp>
      <p:sp>
        <p:nvSpPr>
          <p:cNvPr id="3" name="Content Placeholder 2">
            <a:extLst>
              <a:ext uri="{FF2B5EF4-FFF2-40B4-BE49-F238E27FC236}">
                <a16:creationId xmlns:a16="http://schemas.microsoft.com/office/drawing/2014/main" id="{02E99BD7-CC64-466E-8D07-2C1D11FEAA90}"/>
              </a:ext>
            </a:extLst>
          </p:cNvPr>
          <p:cNvSpPr>
            <a:spLocks noGrp="1"/>
          </p:cNvSpPr>
          <p:nvPr>
            <p:ph idx="1"/>
          </p:nvPr>
        </p:nvSpPr>
        <p:spPr/>
        <p:txBody>
          <a:bodyPr>
            <a:noAutofit/>
          </a:bodyPr>
          <a:lstStyle/>
          <a:p>
            <a:r>
              <a:rPr lang="en-US" sz="3200" b="1" dirty="0">
                <a:solidFill>
                  <a:schemeClr val="tx1"/>
                </a:solidFill>
              </a:rPr>
              <a:t>Many churches have multiple “ministers” with various titles</a:t>
            </a:r>
          </a:p>
          <a:p>
            <a:r>
              <a:rPr lang="en-US" sz="3200" b="1" dirty="0">
                <a:solidFill>
                  <a:schemeClr val="tx1"/>
                </a:solidFill>
              </a:rPr>
              <a:t>Pulpit minister, family minister, minister of music, youth minister, education minister, involvement minister</a:t>
            </a:r>
          </a:p>
          <a:p>
            <a:r>
              <a:rPr lang="en-US" sz="3200" b="1" u="sng" dirty="0">
                <a:solidFill>
                  <a:schemeClr val="tx1"/>
                </a:solidFill>
              </a:rPr>
              <a:t>Here are some questions to think about.</a:t>
            </a:r>
          </a:p>
        </p:txBody>
      </p:sp>
    </p:spTree>
    <p:extLst>
      <p:ext uri="{BB962C8B-B14F-4D97-AF65-F5344CB8AC3E}">
        <p14:creationId xmlns:p14="http://schemas.microsoft.com/office/powerpoint/2010/main" val="6687118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83636-AEFA-4B77-A05E-F268EC8E2239}"/>
              </a:ext>
            </a:extLst>
          </p:cNvPr>
          <p:cNvSpPr>
            <a:spLocks noGrp="1"/>
          </p:cNvSpPr>
          <p:nvPr>
            <p:ph type="title"/>
          </p:nvPr>
        </p:nvSpPr>
        <p:spPr/>
        <p:txBody>
          <a:bodyPr/>
          <a:lstStyle/>
          <a:p>
            <a:r>
              <a:rPr lang="en-US" dirty="0"/>
              <a:t>1] Are special ministers needed?</a:t>
            </a:r>
          </a:p>
        </p:txBody>
      </p:sp>
      <p:sp>
        <p:nvSpPr>
          <p:cNvPr id="3" name="Content Placeholder 2">
            <a:extLst>
              <a:ext uri="{FF2B5EF4-FFF2-40B4-BE49-F238E27FC236}">
                <a16:creationId xmlns:a16="http://schemas.microsoft.com/office/drawing/2014/main" id="{09C0D2B7-22B2-45C1-B110-0CA6AF213159}"/>
              </a:ext>
            </a:extLst>
          </p:cNvPr>
          <p:cNvSpPr>
            <a:spLocks noGrp="1"/>
          </p:cNvSpPr>
          <p:nvPr>
            <p:ph idx="1"/>
          </p:nvPr>
        </p:nvSpPr>
        <p:spPr/>
        <p:txBody>
          <a:bodyPr>
            <a:normAutofit lnSpcReduction="10000"/>
          </a:bodyPr>
          <a:lstStyle/>
          <a:p>
            <a:r>
              <a:rPr lang="en-US" sz="2800" b="1" dirty="0"/>
              <a:t>In smaller churches </a:t>
            </a:r>
            <a:r>
              <a:rPr lang="en-US" sz="2800" dirty="0"/>
              <a:t>– NO!</a:t>
            </a:r>
            <a:br>
              <a:rPr lang="en-US" sz="2800" dirty="0"/>
            </a:br>
            <a:r>
              <a:rPr lang="en-US" sz="2800" b="1" dirty="0"/>
              <a:t>In larger churches </a:t>
            </a:r>
            <a:r>
              <a:rPr lang="en-US" sz="2800" dirty="0"/>
              <a:t>– there can be a need for more than one</a:t>
            </a:r>
          </a:p>
          <a:p>
            <a:pPr lvl="1"/>
            <a:r>
              <a:rPr lang="en-US" sz="2600" dirty="0"/>
              <a:t>I preached for a church of 150 – grew to 300</a:t>
            </a:r>
          </a:p>
          <a:p>
            <a:pPr lvl="2"/>
            <a:r>
              <a:rPr lang="en-US" sz="2200" dirty="0"/>
              <a:t>At the hospital every day</a:t>
            </a:r>
          </a:p>
          <a:p>
            <a:pPr lvl="2"/>
            <a:r>
              <a:rPr lang="en-US" sz="2200" dirty="0"/>
              <a:t>Preached 2 sermons, taught 2 classes, spoke on a 15 minute daily radio program</a:t>
            </a:r>
          </a:p>
          <a:p>
            <a:pPr lvl="2"/>
            <a:r>
              <a:rPr lang="en-US" sz="2200" dirty="0"/>
              <a:t>Along with all the other tasks – bulletin, visit elderly, funerals, etc.</a:t>
            </a:r>
          </a:p>
          <a:p>
            <a:pPr lvl="2"/>
            <a:r>
              <a:rPr lang="en-US" sz="2200" dirty="0"/>
              <a:t>I had to make a date to see my wife and children.</a:t>
            </a:r>
          </a:p>
          <a:p>
            <a:pPr lvl="2"/>
            <a:r>
              <a:rPr lang="en-US" sz="2200" dirty="0"/>
              <a:t>There was a high demand on my time – leading to stress.</a:t>
            </a:r>
          </a:p>
        </p:txBody>
      </p:sp>
    </p:spTree>
    <p:extLst>
      <p:ext uri="{BB962C8B-B14F-4D97-AF65-F5344CB8AC3E}">
        <p14:creationId xmlns:p14="http://schemas.microsoft.com/office/powerpoint/2010/main" val="14390089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83636-AEFA-4B77-A05E-F268EC8E2239}"/>
              </a:ext>
            </a:extLst>
          </p:cNvPr>
          <p:cNvSpPr>
            <a:spLocks noGrp="1"/>
          </p:cNvSpPr>
          <p:nvPr>
            <p:ph type="title"/>
          </p:nvPr>
        </p:nvSpPr>
        <p:spPr/>
        <p:txBody>
          <a:bodyPr/>
          <a:lstStyle/>
          <a:p>
            <a:r>
              <a:rPr lang="en-US" dirty="0"/>
              <a:t>1] Are special ministers needed?</a:t>
            </a:r>
          </a:p>
        </p:txBody>
      </p:sp>
      <p:sp>
        <p:nvSpPr>
          <p:cNvPr id="3" name="Content Placeholder 2">
            <a:extLst>
              <a:ext uri="{FF2B5EF4-FFF2-40B4-BE49-F238E27FC236}">
                <a16:creationId xmlns:a16="http://schemas.microsoft.com/office/drawing/2014/main" id="{09C0D2B7-22B2-45C1-B110-0CA6AF213159}"/>
              </a:ext>
            </a:extLst>
          </p:cNvPr>
          <p:cNvSpPr>
            <a:spLocks noGrp="1"/>
          </p:cNvSpPr>
          <p:nvPr>
            <p:ph idx="1"/>
          </p:nvPr>
        </p:nvSpPr>
        <p:spPr/>
        <p:txBody>
          <a:bodyPr>
            <a:normAutofit/>
          </a:bodyPr>
          <a:lstStyle/>
          <a:p>
            <a:r>
              <a:rPr lang="en-US" sz="2800" b="1" dirty="0"/>
              <a:t>In smaller churches </a:t>
            </a:r>
            <a:r>
              <a:rPr lang="en-US" sz="2800" dirty="0"/>
              <a:t>– NO!</a:t>
            </a:r>
            <a:br>
              <a:rPr lang="en-US" sz="2800" dirty="0"/>
            </a:br>
            <a:r>
              <a:rPr lang="en-US" sz="2800" b="1" dirty="0"/>
              <a:t>In larger churches </a:t>
            </a:r>
            <a:r>
              <a:rPr lang="en-US" sz="2800" dirty="0"/>
              <a:t>– there can be a need for more than one</a:t>
            </a:r>
          </a:p>
          <a:p>
            <a:pPr lvl="1"/>
            <a:r>
              <a:rPr lang="en-US" sz="2600" dirty="0"/>
              <a:t>The elders brought in another man – Associate Minister</a:t>
            </a:r>
          </a:p>
          <a:p>
            <a:pPr lvl="1"/>
            <a:r>
              <a:rPr lang="en-US" sz="2600" dirty="0"/>
              <a:t>Garland Basford and I were a team – discussed the work every morning, shared news and information, planned who would do what that day</a:t>
            </a:r>
          </a:p>
          <a:p>
            <a:pPr lvl="1"/>
            <a:r>
              <a:rPr lang="en-US" sz="2600" dirty="0"/>
              <a:t>During that period – the church of 300 became about 550</a:t>
            </a:r>
            <a:endParaRPr lang="en-US" sz="2200" dirty="0"/>
          </a:p>
        </p:txBody>
      </p:sp>
    </p:spTree>
    <p:extLst>
      <p:ext uri="{BB962C8B-B14F-4D97-AF65-F5344CB8AC3E}">
        <p14:creationId xmlns:p14="http://schemas.microsoft.com/office/powerpoint/2010/main" val="26131429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F503EC-3FFF-4193-A86F-39150E2BAC7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E5ECA37-C458-4BA2-A090-D7A19E07B434}">
  <ds:schemaRefs>
    <ds:schemaRef ds:uri="http://schemas.microsoft.com/sharepoint/v3/contenttype/forms"/>
  </ds:schemaRefs>
</ds:datastoreItem>
</file>

<file path=customXml/itemProps3.xml><?xml version="1.0" encoding="utf-8"?>
<ds:datastoreItem xmlns:ds="http://schemas.openxmlformats.org/officeDocument/2006/customXml" ds:itemID="{7A26AAF5-6CFC-4C52-B7DF-08410EDE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{71ED6534-3F9B-4B6A-8D6A-1FBD7EADD299}tf11429527_win32</Template>
  <TotalTime>86</TotalTime>
  <Words>981</Words>
  <Application>Microsoft Office PowerPoint</Application>
  <PresentationFormat>Widescreen</PresentationFormat>
  <Paragraphs>71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Bookman Old Style</vt:lpstr>
      <vt:lpstr>Calibri</vt:lpstr>
      <vt:lpstr>Franklin Gothic Book</vt:lpstr>
      <vt:lpstr>Verdana</vt:lpstr>
      <vt:lpstr>1_RetrospectVTI</vt:lpstr>
      <vt:lpstr>Specialty Ministers?</vt:lpstr>
      <vt:lpstr>Romans 12:4-8</vt:lpstr>
      <vt:lpstr>Minister = servant</vt:lpstr>
      <vt:lpstr>Minister = servant</vt:lpstr>
      <vt:lpstr>Minister = servant</vt:lpstr>
      <vt:lpstr>Minister = servant</vt:lpstr>
      <vt:lpstr>Usage today</vt:lpstr>
      <vt:lpstr>1] Are special ministers needed?</vt:lpstr>
      <vt:lpstr>1] Are special ministers needed?</vt:lpstr>
      <vt:lpstr>2] Do they need titles?</vt:lpstr>
      <vt:lpstr>3] Are they helping / hurting?</vt:lpstr>
      <vt:lpstr>3] Are they helping / hurting?</vt:lpstr>
      <vt:lpstr>3] Are they helping / hurting?</vt:lpstr>
      <vt:lpstr>Back to the beginning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Specialty Ministers?</dc:title>
  <dc:creator>Manly Luscombe</dc:creator>
  <cp:lastModifiedBy>Manly Luscombe</cp:lastModifiedBy>
  <cp:revision>2</cp:revision>
  <dcterms:created xsi:type="dcterms:W3CDTF">2021-08-05T13:59:49Z</dcterms:created>
  <dcterms:modified xsi:type="dcterms:W3CDTF">2021-08-05T15:26:26Z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