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40"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Espace réservé de la date 3"/>
          <p:cNvSpPr>
            <a:spLocks noGrp="1"/>
          </p:cNvSpPr>
          <p:nvPr>
            <p:ph type="dt" sz="half" idx="10"/>
          </p:nvPr>
        </p:nvSpPr>
        <p:spPr/>
        <p:txBody>
          <a:bodyPr/>
          <a:lstStyle>
            <a:lvl1pPr>
              <a:defRPr/>
            </a:lvl1pPr>
          </a:lstStyle>
          <a:p>
            <a:pPr>
              <a:defRPr/>
            </a:pPr>
            <a:fld id="{4D370A5E-CA43-48E6-95DA-41501FD8F35B}" type="datetimeFigureOut">
              <a:rPr lang="fr-FR"/>
              <a:pPr>
                <a:defRPr/>
              </a:pPr>
              <a:t>27/09/2010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9E4EA0C-2ED1-4E3E-AE4B-978F692BEA45}" type="slidenum">
              <a:rPr lang="fr-FR"/>
              <a:pPr>
                <a:defRPr/>
              </a:pPr>
              <a:t>‹#›</a:t>
            </a:fld>
            <a:endParaRPr lang="fr-FR"/>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38D22D3C-4609-4FC1-A7D2-208EB790C4F2}" type="datetimeFigureOut">
              <a:rPr lang="fr-FR"/>
              <a:pPr>
                <a:defRPr/>
              </a:pPr>
              <a:t>27/09/2010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E042BE0-BA06-40E6-8E00-DCF31059F744}" type="slidenum">
              <a:rPr lang="fr-FR"/>
              <a:pPr>
                <a:defRPr/>
              </a:pPr>
              <a:t>‹#›</a:t>
            </a:fld>
            <a:endParaRPr lang="fr-FR"/>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0033795A-882C-4CE5-BD12-45FBD5B4A70B}" type="datetimeFigureOut">
              <a:rPr lang="fr-FR"/>
              <a:pPr>
                <a:defRPr/>
              </a:pPr>
              <a:t>27/09/2010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B026303-0A9D-4DB4-895E-371517905BB6}" type="slidenum">
              <a:rPr lang="fr-FR"/>
              <a:pPr>
                <a:defRPr/>
              </a:pPr>
              <a:t>‹#›</a:t>
            </a:fld>
            <a:endParaRPr lang="fr-FR"/>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176C1047-A820-4021-9DAC-A340D8B8526E}" type="datetimeFigureOut">
              <a:rPr lang="fr-FR"/>
              <a:pPr>
                <a:defRPr/>
              </a:pPr>
              <a:t>27/09/2010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13483A2-563C-4BA8-929B-FB0BB050204B}" type="slidenum">
              <a:rPr lang="fr-FR"/>
              <a:pPr>
                <a:defRPr/>
              </a:pPr>
              <a:t>‹#›</a:t>
            </a:fld>
            <a:endParaRPr lang="fr-FR"/>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E6FE05DA-B767-405E-841E-D1C7A6AA59EF}" type="datetimeFigureOut">
              <a:rPr lang="fr-FR"/>
              <a:pPr>
                <a:defRPr/>
              </a:pPr>
              <a:t>27/09/2010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DCC8A61-655F-4787-98AC-905B46FABFFA}" type="slidenum">
              <a:rPr lang="fr-FR"/>
              <a:pPr>
                <a:defRPr/>
              </a:pPr>
              <a:t>‹#›</a:t>
            </a:fld>
            <a:endParaRPr lang="fr-FR"/>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e la date 3"/>
          <p:cNvSpPr>
            <a:spLocks noGrp="1"/>
          </p:cNvSpPr>
          <p:nvPr>
            <p:ph type="dt" sz="half" idx="10"/>
          </p:nvPr>
        </p:nvSpPr>
        <p:spPr/>
        <p:txBody>
          <a:bodyPr/>
          <a:lstStyle>
            <a:lvl1pPr>
              <a:defRPr/>
            </a:lvl1pPr>
          </a:lstStyle>
          <a:p>
            <a:pPr>
              <a:defRPr/>
            </a:pPr>
            <a:fld id="{A1E25818-44C9-4A43-BB0F-652129A268AC}" type="datetimeFigureOut">
              <a:rPr lang="fr-FR"/>
              <a:pPr>
                <a:defRPr/>
              </a:pPr>
              <a:t>27/09/2010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F7DD242-77E9-4ACD-AE48-0D6217C3C6E0}" type="slidenum">
              <a:rPr lang="fr-FR"/>
              <a:pPr>
                <a:defRPr/>
              </a:pPr>
              <a:t>‹#›</a:t>
            </a:fld>
            <a:endParaRPr lang="fr-FR"/>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Espace réservé de la date 3"/>
          <p:cNvSpPr>
            <a:spLocks noGrp="1"/>
          </p:cNvSpPr>
          <p:nvPr>
            <p:ph type="dt" sz="half" idx="10"/>
          </p:nvPr>
        </p:nvSpPr>
        <p:spPr/>
        <p:txBody>
          <a:bodyPr/>
          <a:lstStyle>
            <a:lvl1pPr>
              <a:defRPr/>
            </a:lvl1pPr>
          </a:lstStyle>
          <a:p>
            <a:pPr>
              <a:defRPr/>
            </a:pPr>
            <a:fld id="{FA06C40E-7219-4EA6-8C0E-2A5081C7CDE5}" type="datetimeFigureOut">
              <a:rPr lang="fr-FR"/>
              <a:pPr>
                <a:defRPr/>
              </a:pPr>
              <a:t>27/09/2010</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03444E44-705C-42ED-9A60-010521C6E695}" type="slidenum">
              <a:rPr lang="fr-FR"/>
              <a:pPr>
                <a:defRPr/>
              </a:pPr>
              <a:t>‹#›</a:t>
            </a:fld>
            <a:endParaRPr lang="fr-F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e la date 3"/>
          <p:cNvSpPr>
            <a:spLocks noGrp="1"/>
          </p:cNvSpPr>
          <p:nvPr>
            <p:ph type="dt" sz="half" idx="10"/>
          </p:nvPr>
        </p:nvSpPr>
        <p:spPr/>
        <p:txBody>
          <a:bodyPr/>
          <a:lstStyle>
            <a:lvl1pPr>
              <a:defRPr/>
            </a:lvl1pPr>
          </a:lstStyle>
          <a:p>
            <a:pPr>
              <a:defRPr/>
            </a:pPr>
            <a:fld id="{57ED1B9E-D6D9-4E91-BD48-C25D8F873A15}" type="datetimeFigureOut">
              <a:rPr lang="fr-FR"/>
              <a:pPr>
                <a:defRPr/>
              </a:pPr>
              <a:t>27/09/2010</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51B84827-0682-4F7E-8B51-3F3B51031C4F}" type="slidenum">
              <a:rPr lang="fr-FR"/>
              <a:pPr>
                <a:defRPr/>
              </a:pPr>
              <a:t>‹#›</a:t>
            </a:fld>
            <a:endParaRPr lang="fr-FR"/>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EEADD2FD-2430-4A60-A047-07AFAB1DA3C9}" type="datetimeFigureOut">
              <a:rPr lang="fr-FR"/>
              <a:pPr>
                <a:defRPr/>
              </a:pPr>
              <a:t>27/09/2010</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6C8170D5-1ECD-4286-90CA-EE56EF9D4CBF}" type="slidenum">
              <a:rPr lang="fr-FR"/>
              <a:pPr>
                <a:defRPr/>
              </a:pPr>
              <a:t>‹#›</a:t>
            </a:fld>
            <a:endParaRPr lang="fr-F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63E06397-90DB-4F7B-9DED-843E68D31236}" type="datetimeFigureOut">
              <a:rPr lang="fr-FR"/>
              <a:pPr>
                <a:defRPr/>
              </a:pPr>
              <a:t>27/09/2010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1FED7D8-DF6E-404B-8AF3-D269596F7FC5}" type="slidenum">
              <a:rPr lang="fr-FR"/>
              <a:pPr>
                <a:defRPr/>
              </a:pPr>
              <a:t>‹#›</a:t>
            </a:fld>
            <a:endParaRPr lang="fr-FR"/>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EA43EFD6-D00A-4F1E-87A6-52F65902AA57}" type="datetimeFigureOut">
              <a:rPr lang="fr-FR"/>
              <a:pPr>
                <a:defRPr/>
              </a:pPr>
              <a:t>27/09/2010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8C74B98-E369-43F8-9B9C-4E968BDF617F}" type="slidenum">
              <a:rPr lang="fr-FR"/>
              <a:pPr>
                <a:defRPr/>
              </a:pPr>
              <a:t>‹#›</a:t>
            </a:fld>
            <a:endParaRPr lang="fr-F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111A98F-6394-49AC-A5AB-59547D9D76F0}" type="datetimeFigureOut">
              <a:rPr lang="fr-FR"/>
              <a:pPr>
                <a:defRPr/>
              </a:pPr>
              <a:t>27/09/2010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A9555AA-DB05-4820-89C7-794AC62ECA7B}"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685800" y="1130300"/>
            <a:ext cx="7772400" cy="1470025"/>
          </a:xfrm>
        </p:spPr>
        <p:txBody>
          <a:bodyPr/>
          <a:lstStyle/>
          <a:p>
            <a:r>
              <a:rPr lang="fr-CA" dirty="0" smtClean="0">
                <a:solidFill>
                  <a:schemeClr val="bg1"/>
                </a:solidFill>
              </a:rPr>
              <a:t>SITUATION ETHICS</a:t>
            </a:r>
            <a:endParaRPr lang="fr-FR" dirty="0" smtClean="0">
              <a:solidFill>
                <a:schemeClr val="bg1"/>
              </a:solidFill>
            </a:endParaRPr>
          </a:p>
        </p:txBody>
      </p:sp>
      <p:sp>
        <p:nvSpPr>
          <p:cNvPr id="2051" name="Sous-titre 2"/>
          <p:cNvSpPr>
            <a:spLocks noGrp="1"/>
          </p:cNvSpPr>
          <p:nvPr>
            <p:ph type="subTitle" idx="1"/>
          </p:nvPr>
        </p:nvSpPr>
        <p:spPr>
          <a:xfrm>
            <a:off x="1371600" y="2105025"/>
            <a:ext cx="6400800" cy="1752600"/>
          </a:xfrm>
        </p:spPr>
        <p:txBody>
          <a:bodyPr/>
          <a:lstStyle/>
          <a:p>
            <a:r>
              <a:rPr lang="fr-CA" dirty="0" smtClean="0">
                <a:solidFill>
                  <a:schemeClr val="bg1"/>
                </a:solidFill>
              </a:rPr>
              <a:t>Does the Bible support the idea of</a:t>
            </a:r>
            <a:br>
              <a:rPr lang="fr-CA" dirty="0" smtClean="0">
                <a:solidFill>
                  <a:schemeClr val="bg1"/>
                </a:solidFill>
              </a:rPr>
            </a:br>
            <a:r>
              <a:rPr lang="fr-CA" dirty="0" smtClean="0">
                <a:solidFill>
                  <a:schemeClr val="bg1"/>
                </a:solidFill>
              </a:rPr>
              <a:t>situaiton ethics?</a:t>
            </a:r>
            <a:endParaRPr lang="fr-FR" dirty="0" smtClean="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Is Situational Ethics Biblical?</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4525963"/>
          </a:xfrm>
        </p:spPr>
        <p:txBody>
          <a:bodyPr rtlCol="0">
            <a:normAutofit/>
          </a:bodyPr>
          <a:lstStyle/>
          <a:p>
            <a:pPr fontAlgn="auto">
              <a:spcAft>
                <a:spcPts val="0"/>
              </a:spcAft>
              <a:buNone/>
              <a:defRPr/>
            </a:pPr>
            <a:r>
              <a:rPr lang="fr-FR" b="1" dirty="0" err="1" smtClean="0">
                <a:solidFill>
                  <a:schemeClr val="tx1">
                    <a:lumMod val="65000"/>
                    <a:lumOff val="35000"/>
                  </a:schemeClr>
                </a:solidFill>
              </a:rPr>
              <a:t>Here</a:t>
            </a:r>
            <a:r>
              <a:rPr lang="fr-FR" b="1" dirty="0" smtClean="0">
                <a:solidFill>
                  <a:schemeClr val="tx1">
                    <a:lumMod val="65000"/>
                    <a:lumOff val="35000"/>
                  </a:schemeClr>
                </a:solidFill>
              </a:rPr>
              <a:t> </a:t>
            </a:r>
            <a:r>
              <a:rPr lang="fr-FR" b="1" dirty="0" err="1" smtClean="0">
                <a:solidFill>
                  <a:schemeClr val="tx1">
                    <a:lumMod val="65000"/>
                    <a:lumOff val="35000"/>
                  </a:schemeClr>
                </a:solidFill>
              </a:rPr>
              <a:t>is</a:t>
            </a:r>
            <a:r>
              <a:rPr lang="fr-FR" b="1" dirty="0" smtClean="0">
                <a:solidFill>
                  <a:schemeClr val="tx1">
                    <a:lumMod val="65000"/>
                    <a:lumOff val="35000"/>
                  </a:schemeClr>
                </a:solidFill>
              </a:rPr>
              <a:t> the argument of </a:t>
            </a:r>
            <a:r>
              <a:rPr lang="fr-FR" b="1" dirty="0" err="1" smtClean="0">
                <a:solidFill>
                  <a:schemeClr val="tx1">
                    <a:lumMod val="65000"/>
                    <a:lumOff val="35000"/>
                  </a:schemeClr>
                </a:solidFill>
              </a:rPr>
              <a:t>Jesus</a:t>
            </a:r>
            <a:r>
              <a:rPr lang="fr-FR" b="1" dirty="0" smtClean="0">
                <a:solidFill>
                  <a:schemeClr val="tx1">
                    <a:lumMod val="65000"/>
                    <a:lumOff val="35000"/>
                  </a:schemeClr>
                </a:solidFill>
              </a:rPr>
              <a:t>:</a:t>
            </a:r>
          </a:p>
          <a:p>
            <a:pPr marL="514350" indent="-514350" fontAlgn="auto">
              <a:spcAft>
                <a:spcPts val="0"/>
              </a:spcAft>
              <a:buFont typeface="+mj-lt"/>
              <a:buAutoNum type="arabicPeriod"/>
              <a:defRPr/>
            </a:pPr>
            <a:r>
              <a:rPr lang="fr-FR" dirty="0" smtClean="0">
                <a:solidFill>
                  <a:schemeClr val="tx1">
                    <a:lumMod val="65000"/>
                    <a:lumOff val="35000"/>
                  </a:schemeClr>
                </a:solidFill>
              </a:rPr>
              <a:t>You </a:t>
            </a:r>
            <a:r>
              <a:rPr lang="fr-FR" dirty="0" err="1" smtClean="0">
                <a:solidFill>
                  <a:schemeClr val="tx1">
                    <a:lumMod val="65000"/>
                    <a:lumOff val="35000"/>
                  </a:schemeClr>
                </a:solidFill>
              </a:rPr>
              <a:t>revere</a:t>
            </a:r>
            <a:r>
              <a:rPr lang="fr-FR" dirty="0" smtClean="0">
                <a:solidFill>
                  <a:schemeClr val="tx1">
                    <a:lumMod val="65000"/>
                    <a:lumOff val="35000"/>
                  </a:schemeClr>
                </a:solidFill>
              </a:rPr>
              <a:t> David as a </a:t>
            </a:r>
            <a:r>
              <a:rPr lang="fr-FR" dirty="0" err="1" smtClean="0">
                <a:solidFill>
                  <a:schemeClr val="tx1">
                    <a:lumMod val="65000"/>
                    <a:lumOff val="35000"/>
                  </a:schemeClr>
                </a:solidFill>
              </a:rPr>
              <a:t>great</a:t>
            </a:r>
            <a:r>
              <a:rPr lang="fr-FR" dirty="0" smtClean="0">
                <a:solidFill>
                  <a:schemeClr val="tx1">
                    <a:lumMod val="65000"/>
                    <a:lumOff val="35000"/>
                  </a:schemeClr>
                </a:solidFill>
              </a:rPr>
              <a:t> </a:t>
            </a:r>
            <a:r>
              <a:rPr lang="fr-FR" dirty="0" err="1" smtClean="0">
                <a:solidFill>
                  <a:schemeClr val="tx1">
                    <a:lumMod val="65000"/>
                    <a:lumOff val="35000"/>
                  </a:schemeClr>
                </a:solidFill>
              </a:rPr>
              <a:t>king</a:t>
            </a:r>
            <a:endParaRPr lang="fr-FR" dirty="0" smtClean="0">
              <a:solidFill>
                <a:schemeClr val="tx1">
                  <a:lumMod val="65000"/>
                  <a:lumOff val="35000"/>
                </a:schemeClr>
              </a:solidFill>
            </a:endParaRPr>
          </a:p>
          <a:p>
            <a:pPr marL="514350" indent="-514350" fontAlgn="auto">
              <a:spcAft>
                <a:spcPts val="0"/>
              </a:spcAft>
              <a:buFont typeface="+mj-lt"/>
              <a:buAutoNum type="arabicPeriod"/>
              <a:defRPr/>
            </a:pPr>
            <a:r>
              <a:rPr lang="fr-FR" dirty="0" smtClean="0">
                <a:solidFill>
                  <a:schemeClr val="tx1">
                    <a:lumMod val="65000"/>
                    <a:lumOff val="35000"/>
                  </a:schemeClr>
                </a:solidFill>
              </a:rPr>
              <a:t>David </a:t>
            </a:r>
            <a:r>
              <a:rPr lang="fr-FR" dirty="0" err="1" smtClean="0">
                <a:solidFill>
                  <a:schemeClr val="tx1">
                    <a:lumMod val="65000"/>
                    <a:lumOff val="35000"/>
                  </a:schemeClr>
                </a:solidFill>
              </a:rPr>
              <a:t>clearly</a:t>
            </a:r>
            <a:r>
              <a:rPr lang="fr-FR" dirty="0" smtClean="0">
                <a:solidFill>
                  <a:schemeClr val="tx1">
                    <a:lumMod val="65000"/>
                    <a:lumOff val="35000"/>
                  </a:schemeClr>
                </a:solidFill>
              </a:rPr>
              <a:t> </a:t>
            </a:r>
            <a:r>
              <a:rPr lang="fr-FR" dirty="0" err="1" smtClean="0">
                <a:solidFill>
                  <a:schemeClr val="tx1">
                    <a:lumMod val="65000"/>
                    <a:lumOff val="35000"/>
                  </a:schemeClr>
                </a:solidFill>
              </a:rPr>
              <a:t>broke</a:t>
            </a:r>
            <a:r>
              <a:rPr lang="fr-FR" dirty="0" smtClean="0">
                <a:solidFill>
                  <a:schemeClr val="tx1">
                    <a:lumMod val="65000"/>
                    <a:lumOff val="35000"/>
                  </a:schemeClr>
                </a:solidFill>
              </a:rPr>
              <a:t> the </a:t>
            </a:r>
            <a:r>
              <a:rPr lang="fr-FR" dirty="0" err="1" smtClean="0">
                <a:solidFill>
                  <a:schemeClr val="tx1">
                    <a:lumMod val="65000"/>
                    <a:lumOff val="35000"/>
                  </a:schemeClr>
                </a:solidFill>
              </a:rPr>
              <a:t>law</a:t>
            </a:r>
            <a:endParaRPr lang="fr-FR" dirty="0" smtClean="0">
              <a:solidFill>
                <a:schemeClr val="tx1">
                  <a:lumMod val="65000"/>
                  <a:lumOff val="35000"/>
                </a:schemeClr>
              </a:solidFill>
            </a:endParaRPr>
          </a:p>
          <a:p>
            <a:pPr marL="514350" indent="-514350" fontAlgn="auto">
              <a:spcAft>
                <a:spcPts val="0"/>
              </a:spcAft>
              <a:buFont typeface="+mj-lt"/>
              <a:buAutoNum type="arabicPeriod"/>
              <a:defRPr/>
            </a:pPr>
            <a:r>
              <a:rPr lang="fr-FR" dirty="0" err="1" smtClean="0">
                <a:solidFill>
                  <a:schemeClr val="tx1">
                    <a:lumMod val="65000"/>
                    <a:lumOff val="35000"/>
                  </a:schemeClr>
                </a:solidFill>
              </a:rPr>
              <a:t>Yet</a:t>
            </a:r>
            <a:r>
              <a:rPr lang="fr-FR" dirty="0" smtClean="0">
                <a:solidFill>
                  <a:schemeClr val="tx1">
                    <a:lumMod val="65000"/>
                    <a:lumOff val="35000"/>
                  </a:schemeClr>
                </a:solidFill>
              </a:rPr>
              <a:t>, </a:t>
            </a:r>
            <a:r>
              <a:rPr lang="fr-FR" dirty="0" err="1" smtClean="0">
                <a:solidFill>
                  <a:schemeClr val="tx1">
                    <a:lumMod val="65000"/>
                    <a:lumOff val="35000"/>
                  </a:schemeClr>
                </a:solidFill>
              </a:rPr>
              <a:t>you</a:t>
            </a:r>
            <a:r>
              <a:rPr lang="fr-FR" dirty="0" smtClean="0">
                <a:solidFill>
                  <a:schemeClr val="tx1">
                    <a:lumMod val="65000"/>
                    <a:lumOff val="35000"/>
                  </a:schemeClr>
                </a:solidFill>
              </a:rPr>
              <a:t> </a:t>
            </a:r>
            <a:r>
              <a:rPr lang="fr-FR" dirty="0" err="1" smtClean="0">
                <a:solidFill>
                  <a:schemeClr val="tx1">
                    <a:lumMod val="65000"/>
                    <a:lumOff val="35000"/>
                  </a:schemeClr>
                </a:solidFill>
              </a:rPr>
              <a:t>never</a:t>
            </a:r>
            <a:r>
              <a:rPr lang="fr-FR" dirty="0" smtClean="0">
                <a:solidFill>
                  <a:schemeClr val="tx1">
                    <a:lumMod val="65000"/>
                    <a:lumOff val="35000"/>
                  </a:schemeClr>
                </a:solidFill>
              </a:rPr>
              <a:t> </a:t>
            </a:r>
            <a:r>
              <a:rPr lang="fr-FR" dirty="0" err="1" smtClean="0">
                <a:solidFill>
                  <a:schemeClr val="tx1">
                    <a:lumMod val="65000"/>
                    <a:lumOff val="35000"/>
                  </a:schemeClr>
                </a:solidFill>
              </a:rPr>
              <a:t>condemn</a:t>
            </a:r>
            <a:r>
              <a:rPr lang="fr-FR" dirty="0" smtClean="0">
                <a:solidFill>
                  <a:schemeClr val="tx1">
                    <a:lumMod val="65000"/>
                    <a:lumOff val="35000"/>
                  </a:schemeClr>
                </a:solidFill>
              </a:rPr>
              <a:t> </a:t>
            </a:r>
            <a:r>
              <a:rPr lang="fr-FR" dirty="0" err="1" smtClean="0">
                <a:solidFill>
                  <a:schemeClr val="tx1">
                    <a:lumMod val="65000"/>
                    <a:lumOff val="35000"/>
                  </a:schemeClr>
                </a:solidFill>
              </a:rPr>
              <a:t>him</a:t>
            </a:r>
            <a:endParaRPr lang="fr-FR" dirty="0" smtClean="0">
              <a:solidFill>
                <a:schemeClr val="tx1">
                  <a:lumMod val="65000"/>
                  <a:lumOff val="35000"/>
                </a:schemeClr>
              </a:solidFill>
            </a:endParaRPr>
          </a:p>
          <a:p>
            <a:pPr marL="514350" indent="-514350" fontAlgn="auto">
              <a:spcAft>
                <a:spcPts val="0"/>
              </a:spcAft>
              <a:buFont typeface="+mj-lt"/>
              <a:buAutoNum type="arabicPeriod"/>
              <a:defRPr/>
            </a:pPr>
            <a:r>
              <a:rPr lang="fr-FR" dirty="0" err="1" smtClean="0">
                <a:solidFill>
                  <a:schemeClr val="tx1">
                    <a:lumMod val="65000"/>
                    <a:lumOff val="35000"/>
                  </a:schemeClr>
                </a:solidFill>
              </a:rPr>
              <a:t>My</a:t>
            </a:r>
            <a:r>
              <a:rPr lang="fr-FR" dirty="0" smtClean="0">
                <a:solidFill>
                  <a:schemeClr val="tx1">
                    <a:lumMod val="65000"/>
                    <a:lumOff val="35000"/>
                  </a:schemeClr>
                </a:solidFill>
              </a:rPr>
              <a:t> disciples have </a:t>
            </a:r>
            <a:r>
              <a:rPr lang="fr-FR" dirty="0" err="1" smtClean="0">
                <a:solidFill>
                  <a:schemeClr val="tx1">
                    <a:lumMod val="65000"/>
                    <a:lumOff val="35000"/>
                  </a:schemeClr>
                </a:solidFill>
              </a:rPr>
              <a:t>only</a:t>
            </a:r>
            <a:r>
              <a:rPr lang="fr-FR" dirty="0" smtClean="0">
                <a:solidFill>
                  <a:schemeClr val="tx1">
                    <a:lumMod val="65000"/>
                    <a:lumOff val="35000"/>
                  </a:schemeClr>
                </a:solidFill>
              </a:rPr>
              <a:t> </a:t>
            </a:r>
            <a:r>
              <a:rPr lang="fr-FR" dirty="0" err="1" smtClean="0">
                <a:solidFill>
                  <a:schemeClr val="tx1">
                    <a:lumMod val="65000"/>
                    <a:lumOff val="35000"/>
                  </a:schemeClr>
                </a:solidFill>
              </a:rPr>
              <a:t>violated</a:t>
            </a:r>
            <a:r>
              <a:rPr lang="fr-FR" dirty="0" smtClean="0">
                <a:solidFill>
                  <a:schemeClr val="tx1">
                    <a:lumMod val="65000"/>
                    <a:lumOff val="35000"/>
                  </a:schemeClr>
                </a:solidFill>
              </a:rPr>
              <a:t> </a:t>
            </a:r>
            <a:r>
              <a:rPr lang="fr-FR" dirty="0" err="1" smtClean="0">
                <a:solidFill>
                  <a:schemeClr val="tx1">
                    <a:lumMod val="65000"/>
                    <a:lumOff val="35000"/>
                  </a:schemeClr>
                </a:solidFill>
              </a:rPr>
              <a:t>your</a:t>
            </a:r>
            <a:r>
              <a:rPr lang="fr-FR" dirty="0" smtClean="0">
                <a:solidFill>
                  <a:schemeClr val="tx1">
                    <a:lumMod val="65000"/>
                    <a:lumOff val="35000"/>
                  </a:schemeClr>
                </a:solidFill>
              </a:rPr>
              <a:t> </a:t>
            </a:r>
            <a:r>
              <a:rPr lang="fr-FR" dirty="0" err="1" smtClean="0">
                <a:solidFill>
                  <a:schemeClr val="tx1">
                    <a:lumMod val="65000"/>
                    <a:lumOff val="35000"/>
                  </a:schemeClr>
                </a:solidFill>
              </a:rPr>
              <a:t>human</a:t>
            </a:r>
            <a:r>
              <a:rPr lang="fr-FR" dirty="0" smtClean="0">
                <a:solidFill>
                  <a:schemeClr val="tx1">
                    <a:lumMod val="65000"/>
                    <a:lumOff val="35000"/>
                  </a:schemeClr>
                </a:solidFill>
              </a:rPr>
              <a:t> traditions and </a:t>
            </a:r>
            <a:r>
              <a:rPr lang="fr-FR" dirty="0" err="1" smtClean="0">
                <a:solidFill>
                  <a:schemeClr val="tx1">
                    <a:lumMod val="65000"/>
                    <a:lumOff val="35000"/>
                  </a:schemeClr>
                </a:solidFill>
              </a:rPr>
              <a:t>you</a:t>
            </a:r>
            <a:r>
              <a:rPr lang="fr-FR" dirty="0" smtClean="0">
                <a:solidFill>
                  <a:schemeClr val="tx1">
                    <a:lumMod val="65000"/>
                    <a:lumOff val="35000"/>
                  </a:schemeClr>
                </a:solidFill>
              </a:rPr>
              <a:t> charge </a:t>
            </a:r>
            <a:r>
              <a:rPr lang="fr-FR" dirty="0" err="1" smtClean="0">
                <a:solidFill>
                  <a:schemeClr val="tx1">
                    <a:lumMod val="65000"/>
                    <a:lumOff val="35000"/>
                  </a:schemeClr>
                </a:solidFill>
              </a:rPr>
              <a:t>them</a:t>
            </a:r>
            <a:r>
              <a:rPr lang="fr-FR" dirty="0" smtClean="0">
                <a:solidFill>
                  <a:schemeClr val="tx1">
                    <a:lumMod val="65000"/>
                    <a:lumOff val="35000"/>
                  </a:schemeClr>
                </a:solidFill>
              </a:rPr>
              <a:t> </a:t>
            </a:r>
            <a:r>
              <a:rPr lang="fr-FR" dirty="0" err="1" smtClean="0">
                <a:solidFill>
                  <a:schemeClr val="tx1">
                    <a:lumMod val="65000"/>
                    <a:lumOff val="35000"/>
                  </a:schemeClr>
                </a:solidFill>
              </a:rPr>
              <a:t>with</a:t>
            </a:r>
            <a:r>
              <a:rPr lang="fr-FR" dirty="0" smtClean="0">
                <a:solidFill>
                  <a:schemeClr val="tx1">
                    <a:lumMod val="65000"/>
                    <a:lumOff val="35000"/>
                  </a:schemeClr>
                </a:solidFill>
              </a:rPr>
              <a:t> sin.</a:t>
            </a:r>
          </a:p>
          <a:p>
            <a:pPr marL="514350" indent="-514350" fontAlgn="auto">
              <a:spcAft>
                <a:spcPts val="0"/>
              </a:spcAft>
              <a:buFont typeface="+mj-lt"/>
              <a:buAutoNum type="arabicPeriod"/>
              <a:defRPr/>
            </a:pPr>
            <a:r>
              <a:rPr lang="fr-FR" dirty="0" smtClean="0">
                <a:solidFill>
                  <a:schemeClr val="tx1">
                    <a:lumMod val="65000"/>
                    <a:lumOff val="35000"/>
                  </a:schemeClr>
                </a:solidFill>
              </a:rPr>
              <a:t>How </a:t>
            </a:r>
            <a:r>
              <a:rPr lang="fr-FR" dirty="0" err="1" smtClean="0">
                <a:solidFill>
                  <a:schemeClr val="tx1">
                    <a:lumMod val="65000"/>
                    <a:lumOff val="35000"/>
                  </a:schemeClr>
                </a:solidFill>
              </a:rPr>
              <a:t>inconsistent</a:t>
            </a:r>
            <a:r>
              <a:rPr lang="fr-FR" dirty="0" smtClean="0">
                <a:solidFill>
                  <a:schemeClr val="tx1">
                    <a:lumMod val="65000"/>
                    <a:lumOff val="35000"/>
                  </a:schemeClr>
                </a:solidFill>
              </a:rPr>
              <a:t>!</a:t>
            </a:r>
            <a:endParaRPr lang="fr-FR" dirty="0" smtClean="0">
              <a:solidFill>
                <a:schemeClr val="tx1">
                  <a:lumMod val="65000"/>
                  <a:lumOff val="35000"/>
                </a:schemeClr>
              </a:solidFill>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Is Situational Ethics Biblical?</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4525963"/>
          </a:xfrm>
        </p:spPr>
        <p:txBody>
          <a:bodyPr rtlCol="0">
            <a:normAutofit/>
          </a:bodyPr>
          <a:lstStyle/>
          <a:p>
            <a:pPr fontAlgn="auto">
              <a:spcAft>
                <a:spcPts val="0"/>
              </a:spcAft>
              <a:defRPr/>
            </a:pPr>
            <a:r>
              <a:rPr lang="fr-FR" dirty="0" err="1" smtClean="0">
                <a:solidFill>
                  <a:schemeClr val="tx1">
                    <a:lumMod val="65000"/>
                    <a:lumOff val="35000"/>
                  </a:schemeClr>
                </a:solidFill>
              </a:rPr>
              <a:t>Both</a:t>
            </a:r>
            <a:r>
              <a:rPr lang="fr-FR" dirty="0" smtClean="0">
                <a:solidFill>
                  <a:schemeClr val="tx1">
                    <a:lumMod val="65000"/>
                    <a:lumOff val="35000"/>
                  </a:schemeClr>
                </a:solidFill>
              </a:rPr>
              <a:t> of </a:t>
            </a:r>
            <a:r>
              <a:rPr lang="fr-FR" dirty="0" err="1" smtClean="0">
                <a:solidFill>
                  <a:schemeClr val="tx1">
                    <a:lumMod val="65000"/>
                    <a:lumOff val="35000"/>
                  </a:schemeClr>
                </a:solidFill>
              </a:rPr>
              <a:t>these</a:t>
            </a:r>
            <a:r>
              <a:rPr lang="fr-FR" dirty="0" smtClean="0">
                <a:solidFill>
                  <a:schemeClr val="tx1">
                    <a:lumMod val="65000"/>
                    <a:lumOff val="35000"/>
                  </a:schemeClr>
                </a:solidFill>
              </a:rPr>
              <a:t> </a:t>
            </a:r>
            <a:r>
              <a:rPr lang="fr-FR" dirty="0" err="1" smtClean="0">
                <a:solidFill>
                  <a:schemeClr val="tx1">
                    <a:lumMod val="65000"/>
                    <a:lumOff val="35000"/>
                  </a:schemeClr>
                </a:solidFill>
              </a:rPr>
              <a:t>examples</a:t>
            </a:r>
            <a:r>
              <a:rPr lang="fr-FR" dirty="0" smtClean="0">
                <a:solidFill>
                  <a:schemeClr val="tx1">
                    <a:lumMod val="65000"/>
                    <a:lumOff val="35000"/>
                  </a:schemeClr>
                </a:solidFill>
              </a:rPr>
              <a:t> </a:t>
            </a:r>
            <a:r>
              <a:rPr lang="fr-FR" dirty="0" err="1" smtClean="0">
                <a:solidFill>
                  <a:schemeClr val="tx1">
                    <a:lumMod val="65000"/>
                    <a:lumOff val="35000"/>
                  </a:schemeClr>
                </a:solidFill>
              </a:rPr>
              <a:t>fail</a:t>
            </a:r>
            <a:r>
              <a:rPr lang="fr-FR" dirty="0" smtClean="0">
                <a:solidFill>
                  <a:schemeClr val="tx1">
                    <a:lumMod val="65000"/>
                    <a:lumOff val="35000"/>
                  </a:schemeClr>
                </a:solidFill>
              </a:rPr>
              <a:t> to show </a:t>
            </a:r>
            <a:r>
              <a:rPr lang="fr-FR" dirty="0" err="1" smtClean="0">
                <a:solidFill>
                  <a:schemeClr val="tx1">
                    <a:lumMod val="65000"/>
                    <a:lumOff val="35000"/>
                  </a:schemeClr>
                </a:solidFill>
              </a:rPr>
              <a:t>that</a:t>
            </a:r>
            <a:r>
              <a:rPr lang="fr-FR" dirty="0" smtClean="0">
                <a:solidFill>
                  <a:schemeClr val="tx1">
                    <a:lumMod val="65000"/>
                    <a:lumOff val="35000"/>
                  </a:schemeClr>
                </a:solidFill>
              </a:rPr>
              <a:t> </a:t>
            </a:r>
            <a:r>
              <a:rPr lang="fr-FR" dirty="0" err="1" smtClean="0">
                <a:solidFill>
                  <a:schemeClr val="tx1">
                    <a:lumMod val="65000"/>
                    <a:lumOff val="35000"/>
                  </a:schemeClr>
                </a:solidFill>
              </a:rPr>
              <a:t>God</a:t>
            </a:r>
            <a:r>
              <a:rPr lang="fr-FR" dirty="0" smtClean="0">
                <a:solidFill>
                  <a:schemeClr val="tx1">
                    <a:lumMod val="65000"/>
                    <a:lumOff val="35000"/>
                  </a:schemeClr>
                </a:solidFill>
              </a:rPr>
              <a:t> </a:t>
            </a:r>
            <a:r>
              <a:rPr lang="fr-FR" dirty="0" err="1" smtClean="0">
                <a:solidFill>
                  <a:schemeClr val="tx1">
                    <a:lumMod val="65000"/>
                    <a:lumOff val="35000"/>
                  </a:schemeClr>
                </a:solidFill>
              </a:rPr>
              <a:t>approves</a:t>
            </a:r>
            <a:r>
              <a:rPr lang="fr-FR" dirty="0" smtClean="0">
                <a:solidFill>
                  <a:schemeClr val="tx1">
                    <a:lumMod val="65000"/>
                    <a:lumOff val="35000"/>
                  </a:schemeClr>
                </a:solidFill>
              </a:rPr>
              <a:t> of </a:t>
            </a:r>
            <a:r>
              <a:rPr lang="fr-FR" dirty="0" err="1" smtClean="0">
                <a:solidFill>
                  <a:schemeClr val="tx1">
                    <a:lumMod val="65000"/>
                    <a:lumOff val="35000"/>
                  </a:schemeClr>
                </a:solidFill>
              </a:rPr>
              <a:t>their</a:t>
            </a:r>
            <a:r>
              <a:rPr lang="fr-FR" dirty="0" smtClean="0">
                <a:solidFill>
                  <a:schemeClr val="tx1">
                    <a:lumMod val="65000"/>
                    <a:lumOff val="35000"/>
                  </a:schemeClr>
                </a:solidFill>
              </a:rPr>
              <a:t> </a:t>
            </a:r>
            <a:r>
              <a:rPr lang="fr-FR" dirty="0" err="1" smtClean="0">
                <a:solidFill>
                  <a:schemeClr val="tx1">
                    <a:lumMod val="65000"/>
                    <a:lumOff val="35000"/>
                  </a:schemeClr>
                </a:solidFill>
              </a:rPr>
              <a:t>unlawful</a:t>
            </a:r>
            <a:r>
              <a:rPr lang="fr-FR" dirty="0" smtClean="0">
                <a:solidFill>
                  <a:schemeClr val="tx1">
                    <a:lumMod val="65000"/>
                    <a:lumOff val="35000"/>
                  </a:schemeClr>
                </a:solidFill>
              </a:rPr>
              <a:t> actions.</a:t>
            </a:r>
          </a:p>
          <a:p>
            <a:pPr fontAlgn="auto">
              <a:spcAft>
                <a:spcPts val="0"/>
              </a:spcAft>
              <a:defRPr/>
            </a:pPr>
            <a:r>
              <a:rPr lang="fr-FR" dirty="0" err="1" smtClean="0">
                <a:solidFill>
                  <a:schemeClr val="tx1">
                    <a:lumMod val="65000"/>
                    <a:lumOff val="35000"/>
                  </a:schemeClr>
                </a:solidFill>
              </a:rPr>
              <a:t>Those</a:t>
            </a:r>
            <a:r>
              <a:rPr lang="fr-FR" dirty="0" smtClean="0">
                <a:solidFill>
                  <a:schemeClr val="tx1">
                    <a:lumMod val="65000"/>
                    <a:lumOff val="35000"/>
                  </a:schemeClr>
                </a:solidFill>
              </a:rPr>
              <a:t> </a:t>
            </a:r>
            <a:r>
              <a:rPr lang="fr-FR" dirty="0" err="1" smtClean="0">
                <a:solidFill>
                  <a:schemeClr val="tx1">
                    <a:lumMod val="65000"/>
                    <a:lumOff val="35000"/>
                  </a:schemeClr>
                </a:solidFill>
              </a:rPr>
              <a:t>who</a:t>
            </a:r>
            <a:r>
              <a:rPr lang="fr-FR" dirty="0" smtClean="0">
                <a:solidFill>
                  <a:schemeClr val="tx1">
                    <a:lumMod val="65000"/>
                    <a:lumOff val="35000"/>
                  </a:schemeClr>
                </a:solidFill>
              </a:rPr>
              <a:t> </a:t>
            </a:r>
            <a:r>
              <a:rPr lang="fr-FR" dirty="0" err="1" smtClean="0">
                <a:solidFill>
                  <a:schemeClr val="tx1">
                    <a:lumMod val="65000"/>
                    <a:lumOff val="35000"/>
                  </a:schemeClr>
                </a:solidFill>
              </a:rPr>
              <a:t>attempt</a:t>
            </a:r>
            <a:r>
              <a:rPr lang="fr-FR" dirty="0" smtClean="0">
                <a:solidFill>
                  <a:schemeClr val="tx1">
                    <a:lumMod val="65000"/>
                    <a:lumOff val="35000"/>
                  </a:schemeClr>
                </a:solidFill>
              </a:rPr>
              <a:t> to </a:t>
            </a:r>
            <a:r>
              <a:rPr lang="fr-FR" dirty="0" err="1" smtClean="0">
                <a:solidFill>
                  <a:schemeClr val="tx1">
                    <a:lumMod val="65000"/>
                    <a:lumOff val="35000"/>
                  </a:schemeClr>
                </a:solidFill>
              </a:rPr>
              <a:t>employ</a:t>
            </a:r>
            <a:r>
              <a:rPr lang="fr-FR" dirty="0" smtClean="0">
                <a:solidFill>
                  <a:schemeClr val="tx1">
                    <a:lumMod val="65000"/>
                    <a:lumOff val="35000"/>
                  </a:schemeClr>
                </a:solidFill>
              </a:rPr>
              <a:t> </a:t>
            </a:r>
            <a:r>
              <a:rPr lang="fr-FR" dirty="0" err="1" smtClean="0">
                <a:solidFill>
                  <a:schemeClr val="tx1">
                    <a:lumMod val="65000"/>
                    <a:lumOff val="35000"/>
                  </a:schemeClr>
                </a:solidFill>
              </a:rPr>
              <a:t>this</a:t>
            </a:r>
            <a:r>
              <a:rPr lang="fr-FR" dirty="0" smtClean="0">
                <a:solidFill>
                  <a:schemeClr val="tx1">
                    <a:lumMod val="65000"/>
                    <a:lumOff val="35000"/>
                  </a:schemeClr>
                </a:solidFill>
              </a:rPr>
              <a:t> narrative in </a:t>
            </a:r>
            <a:r>
              <a:rPr lang="fr-FR" dirty="0" err="1" smtClean="0">
                <a:solidFill>
                  <a:schemeClr val="tx1">
                    <a:lumMod val="65000"/>
                    <a:lumOff val="35000"/>
                  </a:schemeClr>
                </a:solidFill>
              </a:rPr>
              <a:t>defense</a:t>
            </a:r>
            <a:r>
              <a:rPr lang="fr-FR" dirty="0" smtClean="0">
                <a:solidFill>
                  <a:schemeClr val="tx1">
                    <a:lumMod val="65000"/>
                    <a:lumOff val="35000"/>
                  </a:schemeClr>
                </a:solidFill>
              </a:rPr>
              <a:t> of </a:t>
            </a:r>
            <a:r>
              <a:rPr lang="fr-FR" dirty="0" err="1" smtClean="0">
                <a:solidFill>
                  <a:schemeClr val="tx1">
                    <a:lumMod val="65000"/>
                    <a:lumOff val="35000"/>
                  </a:schemeClr>
                </a:solidFill>
              </a:rPr>
              <a:t>situationism</a:t>
            </a:r>
            <a:r>
              <a:rPr lang="fr-FR" dirty="0" smtClean="0">
                <a:solidFill>
                  <a:schemeClr val="tx1">
                    <a:lumMod val="65000"/>
                    <a:lumOff val="35000"/>
                  </a:schemeClr>
                </a:solidFill>
              </a:rPr>
              <a:t> </a:t>
            </a:r>
            <a:r>
              <a:rPr lang="fr-FR" dirty="0" err="1" smtClean="0">
                <a:solidFill>
                  <a:schemeClr val="tx1">
                    <a:lumMod val="65000"/>
                    <a:lumOff val="35000"/>
                  </a:schemeClr>
                </a:solidFill>
              </a:rPr>
              <a:t>simply</a:t>
            </a:r>
            <a:r>
              <a:rPr lang="fr-FR" dirty="0" smtClean="0">
                <a:solidFill>
                  <a:schemeClr val="tx1">
                    <a:lumMod val="65000"/>
                    <a:lumOff val="35000"/>
                  </a:schemeClr>
                </a:solidFill>
              </a:rPr>
              <a:t> have </a:t>
            </a:r>
            <a:r>
              <a:rPr lang="fr-FR" dirty="0" err="1" smtClean="0">
                <a:solidFill>
                  <a:schemeClr val="tx1">
                    <a:lumMod val="65000"/>
                    <a:lumOff val="35000"/>
                  </a:schemeClr>
                </a:solidFill>
              </a:rPr>
              <a:t>missed</a:t>
            </a:r>
            <a:r>
              <a:rPr lang="fr-FR" dirty="0" smtClean="0">
                <a:solidFill>
                  <a:schemeClr val="tx1">
                    <a:lumMod val="65000"/>
                    <a:lumOff val="35000"/>
                  </a:schemeClr>
                </a:solidFill>
              </a:rPr>
              <a:t> the force of the </a:t>
            </a:r>
            <a:r>
              <a:rPr lang="fr-FR" dirty="0" err="1" smtClean="0">
                <a:solidFill>
                  <a:schemeClr val="tx1">
                    <a:lumMod val="65000"/>
                    <a:lumOff val="35000"/>
                  </a:schemeClr>
                </a:solidFill>
              </a:rPr>
              <a:t>Master’s</a:t>
            </a:r>
            <a:r>
              <a:rPr lang="fr-FR" dirty="0" smtClean="0">
                <a:solidFill>
                  <a:schemeClr val="tx1">
                    <a:lumMod val="65000"/>
                    <a:lumOff val="35000"/>
                  </a:schemeClr>
                </a:solidFill>
              </a:rPr>
              <a:t> argument. </a:t>
            </a: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Conclusion</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5029200"/>
          </a:xfrm>
        </p:spPr>
        <p:txBody>
          <a:bodyPr rtlCol="0">
            <a:normAutofit/>
          </a:bodyPr>
          <a:lstStyle/>
          <a:p>
            <a:pPr fontAlgn="auto">
              <a:spcAft>
                <a:spcPts val="0"/>
              </a:spcAft>
              <a:defRPr/>
            </a:pPr>
            <a:r>
              <a:rPr lang="fr-FR" dirty="0" smtClean="0">
                <a:solidFill>
                  <a:schemeClr val="tx1">
                    <a:lumMod val="65000"/>
                    <a:lumOff val="35000"/>
                  </a:schemeClr>
                </a:solidFill>
              </a:rPr>
              <a:t>Situation </a:t>
            </a:r>
            <a:r>
              <a:rPr lang="fr-FR" dirty="0" err="1" smtClean="0">
                <a:solidFill>
                  <a:schemeClr val="tx1">
                    <a:lumMod val="65000"/>
                    <a:lumOff val="35000"/>
                  </a:schemeClr>
                </a:solidFill>
              </a:rPr>
              <a:t>Ethics</a:t>
            </a:r>
            <a:r>
              <a:rPr lang="fr-FR" dirty="0" smtClean="0">
                <a:solidFill>
                  <a:schemeClr val="tx1">
                    <a:lumMod val="65000"/>
                    <a:lumOff val="35000"/>
                  </a:schemeClr>
                </a:solidFill>
              </a:rPr>
              <a:t> </a:t>
            </a:r>
            <a:r>
              <a:rPr lang="fr-FR" dirty="0" err="1" smtClean="0">
                <a:solidFill>
                  <a:schemeClr val="tx1">
                    <a:lumMod val="65000"/>
                    <a:lumOff val="35000"/>
                  </a:schemeClr>
                </a:solidFill>
              </a:rPr>
              <a:t>is</a:t>
            </a:r>
            <a:r>
              <a:rPr lang="fr-FR" dirty="0" smtClean="0">
                <a:solidFill>
                  <a:schemeClr val="tx1">
                    <a:lumMod val="65000"/>
                    <a:lumOff val="35000"/>
                  </a:schemeClr>
                </a:solidFill>
              </a:rPr>
              <a:t> a </a:t>
            </a:r>
            <a:r>
              <a:rPr lang="fr-FR" dirty="0" err="1" smtClean="0">
                <a:solidFill>
                  <a:schemeClr val="tx1">
                    <a:lumMod val="65000"/>
                    <a:lumOff val="35000"/>
                  </a:schemeClr>
                </a:solidFill>
              </a:rPr>
              <a:t>popular</a:t>
            </a:r>
            <a:r>
              <a:rPr lang="fr-FR" dirty="0" smtClean="0">
                <a:solidFill>
                  <a:schemeClr val="tx1">
                    <a:lumMod val="65000"/>
                    <a:lumOff val="35000"/>
                  </a:schemeClr>
                </a:solidFill>
              </a:rPr>
              <a:t> </a:t>
            </a:r>
            <a:r>
              <a:rPr lang="fr-FR" dirty="0" err="1" smtClean="0">
                <a:solidFill>
                  <a:schemeClr val="tx1">
                    <a:lumMod val="65000"/>
                    <a:lumOff val="35000"/>
                  </a:schemeClr>
                </a:solidFill>
              </a:rPr>
              <a:t>belief</a:t>
            </a:r>
            <a:r>
              <a:rPr lang="fr-FR" dirty="0" smtClean="0">
                <a:solidFill>
                  <a:schemeClr val="tx1">
                    <a:lumMod val="65000"/>
                    <a:lumOff val="35000"/>
                  </a:schemeClr>
                </a:solidFill>
              </a:rPr>
              <a:t> in a world </a:t>
            </a:r>
            <a:r>
              <a:rPr lang="fr-FR" dirty="0" err="1" smtClean="0">
                <a:solidFill>
                  <a:schemeClr val="tx1">
                    <a:lumMod val="65000"/>
                    <a:lumOff val="35000"/>
                  </a:schemeClr>
                </a:solidFill>
              </a:rPr>
              <a:t>rejecting</a:t>
            </a:r>
            <a:r>
              <a:rPr lang="fr-FR" dirty="0" smtClean="0">
                <a:solidFill>
                  <a:schemeClr val="tx1">
                    <a:lumMod val="65000"/>
                    <a:lumOff val="35000"/>
                  </a:schemeClr>
                </a:solidFill>
              </a:rPr>
              <a:t> </a:t>
            </a:r>
            <a:r>
              <a:rPr lang="fr-FR" dirty="0" err="1" smtClean="0">
                <a:solidFill>
                  <a:schemeClr val="tx1">
                    <a:lumMod val="65000"/>
                    <a:lumOff val="35000"/>
                  </a:schemeClr>
                </a:solidFill>
              </a:rPr>
              <a:t>God</a:t>
            </a:r>
            <a:endParaRPr lang="fr-FR" dirty="0" smtClean="0">
              <a:solidFill>
                <a:schemeClr val="tx1">
                  <a:lumMod val="65000"/>
                  <a:lumOff val="35000"/>
                </a:schemeClr>
              </a:solidFill>
            </a:endParaRPr>
          </a:p>
          <a:p>
            <a:pPr fontAlgn="auto">
              <a:spcAft>
                <a:spcPts val="0"/>
              </a:spcAft>
              <a:defRPr/>
            </a:pPr>
            <a:r>
              <a:rPr lang="fr-FR" dirty="0" smtClean="0">
                <a:solidFill>
                  <a:schemeClr val="tx1">
                    <a:lumMod val="65000"/>
                    <a:lumOff val="35000"/>
                  </a:schemeClr>
                </a:solidFill>
              </a:rPr>
              <a:t>The Bible </a:t>
            </a:r>
            <a:r>
              <a:rPr lang="fr-FR" dirty="0" err="1" smtClean="0">
                <a:solidFill>
                  <a:schemeClr val="tx1">
                    <a:lumMod val="65000"/>
                    <a:lumOff val="35000"/>
                  </a:schemeClr>
                </a:solidFill>
              </a:rPr>
              <a:t>does</a:t>
            </a:r>
            <a:r>
              <a:rPr lang="fr-FR" dirty="0" smtClean="0">
                <a:solidFill>
                  <a:schemeClr val="tx1">
                    <a:lumMod val="65000"/>
                    <a:lumOff val="35000"/>
                  </a:schemeClr>
                </a:solidFill>
              </a:rPr>
              <a:t> not </a:t>
            </a:r>
            <a:r>
              <a:rPr lang="fr-FR" dirty="0" err="1" smtClean="0">
                <a:solidFill>
                  <a:schemeClr val="tx1">
                    <a:lumMod val="65000"/>
                    <a:lumOff val="35000"/>
                  </a:schemeClr>
                </a:solidFill>
              </a:rPr>
              <a:t>approve</a:t>
            </a:r>
            <a:r>
              <a:rPr lang="fr-FR" dirty="0" smtClean="0">
                <a:solidFill>
                  <a:schemeClr val="tx1">
                    <a:lumMod val="65000"/>
                    <a:lumOff val="35000"/>
                  </a:schemeClr>
                </a:solidFill>
              </a:rPr>
              <a:t> </a:t>
            </a:r>
            <a:r>
              <a:rPr lang="fr-FR" dirty="0" err="1" smtClean="0">
                <a:solidFill>
                  <a:schemeClr val="tx1">
                    <a:lumMod val="65000"/>
                    <a:lumOff val="35000"/>
                  </a:schemeClr>
                </a:solidFill>
              </a:rPr>
              <a:t>this</a:t>
            </a:r>
            <a:r>
              <a:rPr lang="fr-FR" dirty="0" smtClean="0">
                <a:solidFill>
                  <a:schemeClr val="tx1">
                    <a:lumMod val="65000"/>
                    <a:lumOff val="35000"/>
                  </a:schemeClr>
                </a:solidFill>
              </a:rPr>
              <a:t> concept</a:t>
            </a:r>
          </a:p>
          <a:p>
            <a:pPr fontAlgn="auto">
              <a:spcAft>
                <a:spcPts val="0"/>
              </a:spcAft>
              <a:defRPr/>
            </a:pPr>
            <a:r>
              <a:rPr lang="fr-FR" dirty="0" err="1" smtClean="0">
                <a:solidFill>
                  <a:schemeClr val="tx1">
                    <a:lumMod val="65000"/>
                    <a:lumOff val="35000"/>
                  </a:schemeClr>
                </a:solidFill>
              </a:rPr>
              <a:t>God</a:t>
            </a:r>
            <a:r>
              <a:rPr lang="fr-FR" dirty="0" smtClean="0">
                <a:solidFill>
                  <a:schemeClr val="tx1">
                    <a:lumMod val="65000"/>
                    <a:lumOff val="35000"/>
                  </a:schemeClr>
                </a:solidFill>
              </a:rPr>
              <a:t> has </a:t>
            </a:r>
            <a:r>
              <a:rPr lang="fr-FR" dirty="0" err="1" smtClean="0">
                <a:solidFill>
                  <a:schemeClr val="tx1">
                    <a:lumMod val="65000"/>
                    <a:lumOff val="35000"/>
                  </a:schemeClr>
                </a:solidFill>
              </a:rPr>
              <a:t>revealed</a:t>
            </a:r>
            <a:r>
              <a:rPr lang="fr-FR" dirty="0" smtClean="0">
                <a:solidFill>
                  <a:schemeClr val="tx1">
                    <a:lumMod val="65000"/>
                    <a:lumOff val="35000"/>
                  </a:schemeClr>
                </a:solidFill>
              </a:rPr>
              <a:t> to us </a:t>
            </a:r>
            <a:r>
              <a:rPr lang="fr-FR" dirty="0" err="1" smtClean="0">
                <a:solidFill>
                  <a:schemeClr val="tx1">
                    <a:lumMod val="65000"/>
                    <a:lumOff val="35000"/>
                  </a:schemeClr>
                </a:solidFill>
              </a:rPr>
              <a:t>what</a:t>
            </a:r>
            <a:r>
              <a:rPr lang="fr-FR" dirty="0" smtClean="0">
                <a:solidFill>
                  <a:schemeClr val="tx1">
                    <a:lumMod val="65000"/>
                    <a:lumOff val="35000"/>
                  </a:schemeClr>
                </a:solidFill>
              </a:rPr>
              <a:t> </a:t>
            </a:r>
            <a:r>
              <a:rPr lang="fr-FR" dirty="0" err="1" smtClean="0">
                <a:solidFill>
                  <a:schemeClr val="tx1">
                    <a:lumMod val="65000"/>
                    <a:lumOff val="35000"/>
                  </a:schemeClr>
                </a:solidFill>
              </a:rPr>
              <a:t>is</a:t>
            </a:r>
            <a:r>
              <a:rPr lang="fr-FR" dirty="0" smtClean="0">
                <a:solidFill>
                  <a:schemeClr val="tx1">
                    <a:lumMod val="65000"/>
                    <a:lumOff val="35000"/>
                  </a:schemeClr>
                </a:solidFill>
              </a:rPr>
              <a:t> best for us. </a:t>
            </a:r>
          </a:p>
          <a:p>
            <a:pPr lvl="1" fontAlgn="auto">
              <a:spcAft>
                <a:spcPts val="0"/>
              </a:spcAft>
              <a:defRPr/>
            </a:pPr>
            <a:r>
              <a:rPr lang="fr-FR" dirty="0" smtClean="0">
                <a:solidFill>
                  <a:schemeClr val="tx1">
                    <a:lumMod val="65000"/>
                    <a:lumOff val="35000"/>
                  </a:schemeClr>
                </a:solidFill>
              </a:rPr>
              <a:t>Our challenge </a:t>
            </a:r>
            <a:r>
              <a:rPr lang="fr-FR" dirty="0" err="1" smtClean="0">
                <a:solidFill>
                  <a:schemeClr val="tx1">
                    <a:lumMod val="65000"/>
                    <a:lumOff val="35000"/>
                  </a:schemeClr>
                </a:solidFill>
              </a:rPr>
              <a:t>is</a:t>
            </a:r>
            <a:r>
              <a:rPr lang="fr-FR" dirty="0" smtClean="0">
                <a:solidFill>
                  <a:schemeClr val="tx1">
                    <a:lumMod val="65000"/>
                    <a:lumOff val="35000"/>
                  </a:schemeClr>
                </a:solidFill>
              </a:rPr>
              <a:t> to </a:t>
            </a:r>
            <a:r>
              <a:rPr lang="fr-FR" dirty="0" err="1" smtClean="0">
                <a:solidFill>
                  <a:schemeClr val="tx1">
                    <a:lumMod val="65000"/>
                    <a:lumOff val="35000"/>
                  </a:schemeClr>
                </a:solidFill>
              </a:rPr>
              <a:t>obey</a:t>
            </a:r>
            <a:r>
              <a:rPr lang="fr-FR" dirty="0" smtClean="0">
                <a:solidFill>
                  <a:schemeClr val="tx1">
                    <a:lumMod val="65000"/>
                    <a:lumOff val="35000"/>
                  </a:schemeClr>
                </a:solidFill>
              </a:rPr>
              <a:t> </a:t>
            </a:r>
            <a:r>
              <a:rPr lang="fr-FR" dirty="0" err="1" smtClean="0">
                <a:solidFill>
                  <a:schemeClr val="tx1">
                    <a:lumMod val="65000"/>
                    <a:lumOff val="35000"/>
                  </a:schemeClr>
                </a:solidFill>
              </a:rPr>
              <a:t>God</a:t>
            </a:r>
            <a:r>
              <a:rPr lang="fr-FR" dirty="0" smtClean="0">
                <a:solidFill>
                  <a:schemeClr val="tx1">
                    <a:lumMod val="65000"/>
                    <a:lumOff val="35000"/>
                  </a:schemeClr>
                </a:solidFill>
              </a:rPr>
              <a:t>. </a:t>
            </a:r>
          </a:p>
          <a:p>
            <a:pPr lvl="1" fontAlgn="auto">
              <a:spcAft>
                <a:spcPts val="0"/>
              </a:spcAft>
              <a:defRPr/>
            </a:pPr>
            <a:r>
              <a:rPr lang="fr-FR" dirty="0" err="1" smtClean="0">
                <a:solidFill>
                  <a:schemeClr val="tx1">
                    <a:lumMod val="65000"/>
                    <a:lumOff val="35000"/>
                  </a:schemeClr>
                </a:solidFill>
              </a:rPr>
              <a:t>Follow</a:t>
            </a:r>
            <a:r>
              <a:rPr lang="fr-FR" dirty="0" smtClean="0">
                <a:solidFill>
                  <a:schemeClr val="tx1">
                    <a:lumMod val="65000"/>
                    <a:lumOff val="35000"/>
                  </a:schemeClr>
                </a:solidFill>
              </a:rPr>
              <a:t> the moral code of </a:t>
            </a:r>
            <a:r>
              <a:rPr lang="fr-FR" dirty="0" err="1" smtClean="0">
                <a:solidFill>
                  <a:schemeClr val="tx1">
                    <a:lumMod val="65000"/>
                    <a:lumOff val="35000"/>
                  </a:schemeClr>
                </a:solidFill>
              </a:rPr>
              <a:t>conduct</a:t>
            </a:r>
            <a:r>
              <a:rPr lang="fr-FR" dirty="0" smtClean="0">
                <a:solidFill>
                  <a:schemeClr val="tx1">
                    <a:lumMod val="65000"/>
                    <a:lumOff val="35000"/>
                  </a:schemeClr>
                </a:solidFill>
              </a:rPr>
              <a:t> in the Bible.</a:t>
            </a: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3 Schools of Thought</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4525963"/>
          </a:xfrm>
        </p:spPr>
        <p:txBody>
          <a:bodyPr rtlCol="0">
            <a:normAutofit lnSpcReduction="10000"/>
          </a:bodyPr>
          <a:lstStyle/>
          <a:p>
            <a:pPr fontAlgn="auto">
              <a:spcAft>
                <a:spcPts val="0"/>
              </a:spcAft>
              <a:buFont typeface="Arial" pitchFamily="34" charset="0"/>
              <a:buChar char="•"/>
              <a:defRPr/>
            </a:pPr>
            <a:r>
              <a:rPr lang="fr-FR" b="1" dirty="0" err="1" smtClean="0">
                <a:solidFill>
                  <a:schemeClr val="tx1">
                    <a:lumMod val="65000"/>
                    <a:lumOff val="35000"/>
                  </a:schemeClr>
                </a:solidFill>
              </a:rPr>
              <a:t>Nihilism</a:t>
            </a:r>
            <a:r>
              <a:rPr lang="fr-FR" dirty="0" smtClean="0">
                <a:solidFill>
                  <a:schemeClr val="tx1">
                    <a:lumMod val="65000"/>
                    <a:lumOff val="35000"/>
                  </a:schemeClr>
                </a:solidFill>
              </a:rPr>
              <a:t> – There </a:t>
            </a:r>
            <a:r>
              <a:rPr lang="fr-FR" dirty="0" err="1" smtClean="0">
                <a:solidFill>
                  <a:schemeClr val="tx1">
                    <a:lumMod val="65000"/>
                    <a:lumOff val="35000"/>
                  </a:schemeClr>
                </a:solidFill>
              </a:rPr>
              <a:t>is</a:t>
            </a:r>
            <a:r>
              <a:rPr lang="fr-FR" dirty="0" smtClean="0">
                <a:solidFill>
                  <a:schemeClr val="tx1">
                    <a:lumMod val="65000"/>
                    <a:lumOff val="35000"/>
                  </a:schemeClr>
                </a:solidFill>
              </a:rPr>
              <a:t> no </a:t>
            </a:r>
            <a:r>
              <a:rPr lang="fr-FR" dirty="0" err="1" smtClean="0">
                <a:solidFill>
                  <a:schemeClr val="tx1">
                    <a:lumMod val="65000"/>
                    <a:lumOff val="35000"/>
                  </a:schemeClr>
                </a:solidFill>
              </a:rPr>
              <a:t>God</a:t>
            </a:r>
            <a:r>
              <a:rPr lang="fr-FR" dirty="0" smtClean="0">
                <a:solidFill>
                  <a:schemeClr val="tx1">
                    <a:lumMod val="65000"/>
                    <a:lumOff val="35000"/>
                  </a:schemeClr>
                </a:solidFill>
              </a:rPr>
              <a:t>.</a:t>
            </a:r>
            <a:r>
              <a:rPr lang="fr-FR" dirty="0" smtClean="0">
                <a:solidFill>
                  <a:schemeClr val="tx1">
                    <a:lumMod val="65000"/>
                    <a:lumOff val="35000"/>
                  </a:schemeClr>
                </a:solidFill>
              </a:rPr>
              <a:t> </a:t>
            </a:r>
            <a:r>
              <a:rPr lang="fr-FR" dirty="0" err="1" smtClean="0">
                <a:solidFill>
                  <a:schemeClr val="tx1">
                    <a:lumMod val="65000"/>
                    <a:lumOff val="35000"/>
                  </a:schemeClr>
                </a:solidFill>
              </a:rPr>
              <a:t>Anything</a:t>
            </a:r>
            <a:r>
              <a:rPr lang="fr-FR" dirty="0" smtClean="0">
                <a:solidFill>
                  <a:schemeClr val="tx1">
                    <a:lumMod val="65000"/>
                    <a:lumOff val="35000"/>
                  </a:schemeClr>
                </a:solidFill>
              </a:rPr>
              <a:t> </a:t>
            </a:r>
            <a:r>
              <a:rPr lang="fr-FR" dirty="0" err="1" smtClean="0">
                <a:solidFill>
                  <a:schemeClr val="tx1">
                    <a:lumMod val="65000"/>
                    <a:lumOff val="35000"/>
                  </a:schemeClr>
                </a:solidFill>
              </a:rPr>
              <a:t>you</a:t>
            </a:r>
            <a:r>
              <a:rPr lang="fr-FR" dirty="0" smtClean="0">
                <a:solidFill>
                  <a:schemeClr val="tx1">
                    <a:lumMod val="65000"/>
                    <a:lumOff val="35000"/>
                  </a:schemeClr>
                </a:solidFill>
              </a:rPr>
              <a:t> </a:t>
            </a:r>
            <a:r>
              <a:rPr lang="fr-FR" dirty="0" err="1" smtClean="0">
                <a:solidFill>
                  <a:schemeClr val="tx1">
                    <a:lumMod val="65000"/>
                    <a:lumOff val="35000"/>
                  </a:schemeClr>
                </a:solidFill>
              </a:rPr>
              <a:t>want</a:t>
            </a:r>
            <a:r>
              <a:rPr lang="fr-FR" dirty="0" smtClean="0">
                <a:solidFill>
                  <a:schemeClr val="tx1">
                    <a:lumMod val="65000"/>
                    <a:lumOff val="35000"/>
                  </a:schemeClr>
                </a:solidFill>
              </a:rPr>
              <a:t> to do </a:t>
            </a:r>
            <a:r>
              <a:rPr lang="fr-FR" dirty="0" err="1" smtClean="0">
                <a:solidFill>
                  <a:schemeClr val="tx1">
                    <a:lumMod val="65000"/>
                    <a:lumOff val="35000"/>
                  </a:schemeClr>
                </a:solidFill>
              </a:rPr>
              <a:t>is</a:t>
            </a:r>
            <a:r>
              <a:rPr lang="fr-FR" dirty="0" smtClean="0">
                <a:solidFill>
                  <a:schemeClr val="tx1">
                    <a:lumMod val="65000"/>
                    <a:lumOff val="35000"/>
                  </a:schemeClr>
                </a:solidFill>
              </a:rPr>
              <a:t> </a:t>
            </a:r>
            <a:r>
              <a:rPr lang="fr-FR" dirty="0" err="1" smtClean="0">
                <a:solidFill>
                  <a:schemeClr val="tx1">
                    <a:lumMod val="65000"/>
                    <a:lumOff val="35000"/>
                  </a:schemeClr>
                </a:solidFill>
              </a:rPr>
              <a:t>permitted</a:t>
            </a:r>
            <a:r>
              <a:rPr lang="fr-FR" dirty="0" smtClean="0">
                <a:solidFill>
                  <a:schemeClr val="tx1">
                    <a:lumMod val="65000"/>
                    <a:lumOff val="35000"/>
                  </a:schemeClr>
                </a:solidFill>
              </a:rPr>
              <a:t>.</a:t>
            </a:r>
            <a:r>
              <a:rPr lang="fr-FR" dirty="0" smtClean="0">
                <a:solidFill>
                  <a:schemeClr val="tx1">
                    <a:lumMod val="65000"/>
                    <a:lumOff val="35000"/>
                  </a:schemeClr>
                </a:solidFill>
              </a:rPr>
              <a:t> There are no </a:t>
            </a:r>
            <a:r>
              <a:rPr lang="fr-FR" dirty="0" err="1" smtClean="0">
                <a:solidFill>
                  <a:schemeClr val="tx1">
                    <a:lumMod val="65000"/>
                    <a:lumOff val="35000"/>
                  </a:schemeClr>
                </a:solidFill>
              </a:rPr>
              <a:t>rules</a:t>
            </a:r>
            <a:r>
              <a:rPr lang="fr-FR" dirty="0" smtClean="0">
                <a:solidFill>
                  <a:schemeClr val="tx1">
                    <a:lumMod val="65000"/>
                    <a:lumOff val="35000"/>
                  </a:schemeClr>
                </a:solidFill>
              </a:rPr>
              <a:t>.</a:t>
            </a:r>
          </a:p>
          <a:p>
            <a:pPr fontAlgn="auto">
              <a:spcAft>
                <a:spcPts val="0"/>
              </a:spcAft>
              <a:buFont typeface="Arial" pitchFamily="34" charset="0"/>
              <a:buChar char="•"/>
              <a:defRPr/>
            </a:pPr>
            <a:r>
              <a:rPr lang="fr-FR" b="1" dirty="0" err="1" smtClean="0">
                <a:solidFill>
                  <a:schemeClr val="tx1">
                    <a:lumMod val="65000"/>
                    <a:lumOff val="35000"/>
                  </a:schemeClr>
                </a:solidFill>
              </a:rPr>
              <a:t>Relativism</a:t>
            </a:r>
            <a:r>
              <a:rPr lang="fr-FR" dirty="0" smtClean="0">
                <a:solidFill>
                  <a:schemeClr val="tx1">
                    <a:lumMod val="65000"/>
                    <a:lumOff val="35000"/>
                  </a:schemeClr>
                </a:solidFill>
              </a:rPr>
              <a:t> – All </a:t>
            </a:r>
            <a:r>
              <a:rPr lang="fr-FR" dirty="0" err="1" smtClean="0">
                <a:solidFill>
                  <a:schemeClr val="tx1">
                    <a:lumMod val="65000"/>
                    <a:lumOff val="35000"/>
                  </a:schemeClr>
                </a:solidFill>
              </a:rPr>
              <a:t>conduct</a:t>
            </a:r>
            <a:r>
              <a:rPr lang="fr-FR" dirty="0" smtClean="0">
                <a:solidFill>
                  <a:schemeClr val="tx1">
                    <a:lumMod val="65000"/>
                    <a:lumOff val="35000"/>
                  </a:schemeClr>
                </a:solidFill>
              </a:rPr>
              <a:t> </a:t>
            </a:r>
            <a:r>
              <a:rPr lang="fr-FR" dirty="0" err="1" smtClean="0">
                <a:solidFill>
                  <a:schemeClr val="tx1">
                    <a:lumMod val="65000"/>
                    <a:lumOff val="35000"/>
                  </a:schemeClr>
                </a:solidFill>
              </a:rPr>
              <a:t>is</a:t>
            </a:r>
            <a:r>
              <a:rPr lang="fr-FR" dirty="0" smtClean="0">
                <a:solidFill>
                  <a:schemeClr val="tx1">
                    <a:lumMod val="65000"/>
                    <a:lumOff val="35000"/>
                  </a:schemeClr>
                </a:solidFill>
              </a:rPr>
              <a:t> relative to the </a:t>
            </a:r>
            <a:r>
              <a:rPr lang="fr-FR" dirty="0" err="1" smtClean="0">
                <a:solidFill>
                  <a:schemeClr val="tx1">
                    <a:lumMod val="65000"/>
                    <a:lumOff val="35000"/>
                  </a:schemeClr>
                </a:solidFill>
              </a:rPr>
              <a:t>circumstance</a:t>
            </a:r>
            <a:r>
              <a:rPr lang="fr-FR" dirty="0" smtClean="0">
                <a:solidFill>
                  <a:schemeClr val="tx1">
                    <a:lumMod val="65000"/>
                    <a:lumOff val="35000"/>
                  </a:schemeClr>
                </a:solidFill>
              </a:rPr>
              <a:t>. </a:t>
            </a:r>
            <a:r>
              <a:rPr lang="fr-FR" dirty="0" err="1" smtClean="0">
                <a:solidFill>
                  <a:schemeClr val="tx1">
                    <a:lumMod val="65000"/>
                    <a:lumOff val="35000"/>
                  </a:schemeClr>
                </a:solidFill>
              </a:rPr>
              <a:t>Each</a:t>
            </a:r>
            <a:r>
              <a:rPr lang="fr-FR" dirty="0" smtClean="0">
                <a:solidFill>
                  <a:schemeClr val="tx1">
                    <a:lumMod val="65000"/>
                    <a:lumOff val="35000"/>
                  </a:schemeClr>
                </a:solidFill>
              </a:rPr>
              <a:t> </a:t>
            </a:r>
            <a:r>
              <a:rPr lang="fr-FR" dirty="0" err="1" smtClean="0">
                <a:solidFill>
                  <a:schemeClr val="tx1">
                    <a:lumMod val="65000"/>
                    <a:lumOff val="35000"/>
                  </a:schemeClr>
                </a:solidFill>
              </a:rPr>
              <a:t>individual</a:t>
            </a:r>
            <a:r>
              <a:rPr lang="fr-FR" dirty="0" smtClean="0">
                <a:solidFill>
                  <a:schemeClr val="tx1">
                    <a:lumMod val="65000"/>
                    <a:lumOff val="35000"/>
                  </a:schemeClr>
                </a:solidFill>
              </a:rPr>
              <a:t> must </a:t>
            </a:r>
            <a:r>
              <a:rPr lang="fr-FR" dirty="0" err="1" smtClean="0">
                <a:solidFill>
                  <a:schemeClr val="tx1">
                    <a:lumMod val="65000"/>
                    <a:lumOff val="35000"/>
                  </a:schemeClr>
                </a:solidFill>
              </a:rPr>
              <a:t>decide</a:t>
            </a:r>
            <a:r>
              <a:rPr lang="fr-FR" dirty="0" smtClean="0">
                <a:solidFill>
                  <a:schemeClr val="tx1">
                    <a:lumMod val="65000"/>
                    <a:lumOff val="35000"/>
                  </a:schemeClr>
                </a:solidFill>
              </a:rPr>
              <a:t>.</a:t>
            </a:r>
          </a:p>
          <a:p>
            <a:pPr fontAlgn="auto">
              <a:spcAft>
                <a:spcPts val="0"/>
              </a:spcAft>
              <a:buFont typeface="Arial" pitchFamily="34" charset="0"/>
              <a:buChar char="•"/>
              <a:defRPr/>
            </a:pPr>
            <a:r>
              <a:rPr lang="fr-FR" b="1" dirty="0" err="1" smtClean="0">
                <a:solidFill>
                  <a:schemeClr val="tx1">
                    <a:lumMod val="65000"/>
                    <a:lumOff val="35000"/>
                  </a:schemeClr>
                </a:solidFill>
              </a:rPr>
              <a:t>Absolutism</a:t>
            </a:r>
            <a:r>
              <a:rPr lang="fr-FR" dirty="0" smtClean="0">
                <a:solidFill>
                  <a:schemeClr val="tx1">
                    <a:lumMod val="65000"/>
                    <a:lumOff val="35000"/>
                  </a:schemeClr>
                </a:solidFill>
              </a:rPr>
              <a:t> – There </a:t>
            </a:r>
            <a:r>
              <a:rPr lang="fr-FR" dirty="0" err="1" smtClean="0">
                <a:solidFill>
                  <a:schemeClr val="tx1">
                    <a:lumMod val="65000"/>
                    <a:lumOff val="35000"/>
                  </a:schemeClr>
                </a:solidFill>
              </a:rPr>
              <a:t>is</a:t>
            </a:r>
            <a:r>
              <a:rPr lang="fr-FR" dirty="0" smtClean="0">
                <a:solidFill>
                  <a:schemeClr val="tx1">
                    <a:lumMod val="65000"/>
                    <a:lumOff val="35000"/>
                  </a:schemeClr>
                </a:solidFill>
              </a:rPr>
              <a:t> an </a:t>
            </a:r>
            <a:r>
              <a:rPr lang="fr-FR" dirty="0" err="1" smtClean="0">
                <a:solidFill>
                  <a:schemeClr val="tx1">
                    <a:lumMod val="65000"/>
                    <a:lumOff val="35000"/>
                  </a:schemeClr>
                </a:solidFill>
              </a:rPr>
              <a:t>absolute</a:t>
            </a:r>
            <a:r>
              <a:rPr lang="fr-FR" dirty="0" smtClean="0">
                <a:solidFill>
                  <a:schemeClr val="tx1">
                    <a:lumMod val="65000"/>
                    <a:lumOff val="35000"/>
                  </a:schemeClr>
                </a:solidFill>
              </a:rPr>
              <a:t>, objective standard of right and </a:t>
            </a:r>
            <a:r>
              <a:rPr lang="fr-FR" dirty="0" err="1" smtClean="0">
                <a:solidFill>
                  <a:schemeClr val="tx1">
                    <a:lumMod val="65000"/>
                    <a:lumOff val="35000"/>
                  </a:schemeClr>
                </a:solidFill>
              </a:rPr>
              <a:t>wrong</a:t>
            </a:r>
            <a:r>
              <a:rPr lang="fr-FR" dirty="0" smtClean="0">
                <a:solidFill>
                  <a:schemeClr val="tx1">
                    <a:lumMod val="65000"/>
                    <a:lumOff val="35000"/>
                  </a:schemeClr>
                </a:solidFill>
              </a:rPr>
              <a:t>.</a:t>
            </a:r>
            <a:endParaRPr lang="fr-FR" dirty="0" smtClean="0">
              <a:solidFill>
                <a:schemeClr val="tx1">
                  <a:lumMod val="65000"/>
                  <a:lumOff val="35000"/>
                </a:schemeClr>
              </a:solidFill>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2 Catagories</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4525963"/>
          </a:xfrm>
        </p:spPr>
        <p:txBody>
          <a:bodyPr rtlCol="0">
            <a:normAutofit/>
          </a:bodyPr>
          <a:lstStyle/>
          <a:p>
            <a:pPr fontAlgn="auto">
              <a:spcAft>
                <a:spcPts val="0"/>
              </a:spcAft>
              <a:buFont typeface="Arial" pitchFamily="34" charset="0"/>
              <a:buChar char="•"/>
              <a:defRPr/>
            </a:pPr>
            <a:r>
              <a:rPr lang="fr-FR" b="1" dirty="0" err="1" smtClean="0">
                <a:solidFill>
                  <a:schemeClr val="tx1">
                    <a:lumMod val="65000"/>
                    <a:lumOff val="35000"/>
                  </a:schemeClr>
                </a:solidFill>
              </a:rPr>
              <a:t>Atheistic</a:t>
            </a:r>
            <a:r>
              <a:rPr lang="fr-FR" b="1" dirty="0" smtClean="0">
                <a:solidFill>
                  <a:schemeClr val="tx1">
                    <a:lumMod val="65000"/>
                    <a:lumOff val="35000"/>
                  </a:schemeClr>
                </a:solidFill>
              </a:rPr>
              <a:t> </a:t>
            </a:r>
            <a:r>
              <a:rPr lang="fr-FR" b="1" dirty="0" err="1" smtClean="0">
                <a:solidFill>
                  <a:schemeClr val="tx1">
                    <a:lumMod val="65000"/>
                    <a:lumOff val="35000"/>
                  </a:schemeClr>
                </a:solidFill>
              </a:rPr>
              <a:t>situationists</a:t>
            </a:r>
            <a:r>
              <a:rPr lang="fr-FR" dirty="0" smtClean="0">
                <a:solidFill>
                  <a:schemeClr val="tx1">
                    <a:lumMod val="65000"/>
                    <a:lumOff val="35000"/>
                  </a:schemeClr>
                </a:solidFill>
              </a:rPr>
              <a:t> – </a:t>
            </a:r>
            <a:r>
              <a:rPr lang="fr-FR" dirty="0" err="1" smtClean="0">
                <a:solidFill>
                  <a:schemeClr val="tx1">
                    <a:lumMod val="65000"/>
                    <a:lumOff val="35000"/>
                  </a:schemeClr>
                </a:solidFill>
              </a:rPr>
              <a:t>those</a:t>
            </a:r>
            <a:r>
              <a:rPr lang="fr-FR" dirty="0" smtClean="0">
                <a:solidFill>
                  <a:schemeClr val="tx1">
                    <a:lumMod val="65000"/>
                    <a:lumOff val="35000"/>
                  </a:schemeClr>
                </a:solidFill>
              </a:rPr>
              <a:t> </a:t>
            </a:r>
            <a:r>
              <a:rPr lang="fr-FR" dirty="0" err="1" smtClean="0">
                <a:solidFill>
                  <a:schemeClr val="tx1">
                    <a:lumMod val="65000"/>
                    <a:lumOff val="35000"/>
                  </a:schemeClr>
                </a:solidFill>
              </a:rPr>
              <a:t>who</a:t>
            </a:r>
            <a:r>
              <a:rPr lang="fr-FR" dirty="0" smtClean="0">
                <a:solidFill>
                  <a:schemeClr val="tx1">
                    <a:lumMod val="65000"/>
                    <a:lumOff val="35000"/>
                  </a:schemeClr>
                </a:solidFill>
              </a:rPr>
              <a:t> </a:t>
            </a:r>
            <a:r>
              <a:rPr lang="fr-FR" dirty="0" err="1" smtClean="0">
                <a:solidFill>
                  <a:schemeClr val="tx1">
                    <a:lumMod val="65000"/>
                    <a:lumOff val="35000"/>
                  </a:schemeClr>
                </a:solidFill>
              </a:rPr>
              <a:t>totally</a:t>
            </a:r>
            <a:r>
              <a:rPr lang="fr-FR" dirty="0" smtClean="0">
                <a:solidFill>
                  <a:schemeClr val="tx1">
                    <a:lumMod val="65000"/>
                    <a:lumOff val="35000"/>
                  </a:schemeClr>
                </a:solidFill>
              </a:rPr>
              <a:t> </a:t>
            </a:r>
            <a:r>
              <a:rPr lang="fr-FR" dirty="0" err="1" smtClean="0">
                <a:solidFill>
                  <a:schemeClr val="tx1">
                    <a:lumMod val="65000"/>
                    <a:lumOff val="35000"/>
                  </a:schemeClr>
                </a:solidFill>
              </a:rPr>
              <a:t>reject</a:t>
            </a:r>
            <a:r>
              <a:rPr lang="fr-FR" dirty="0" smtClean="0">
                <a:solidFill>
                  <a:schemeClr val="tx1">
                    <a:lumMod val="65000"/>
                    <a:lumOff val="35000"/>
                  </a:schemeClr>
                </a:solidFill>
              </a:rPr>
              <a:t> </a:t>
            </a:r>
            <a:r>
              <a:rPr lang="fr-FR" dirty="0" err="1" smtClean="0">
                <a:solidFill>
                  <a:schemeClr val="tx1">
                    <a:lumMod val="65000"/>
                    <a:lumOff val="35000"/>
                  </a:schemeClr>
                </a:solidFill>
              </a:rPr>
              <a:t>Scripture</a:t>
            </a:r>
            <a:r>
              <a:rPr lang="fr-FR" dirty="0" smtClean="0">
                <a:solidFill>
                  <a:schemeClr val="tx1">
                    <a:lumMod val="65000"/>
                    <a:lumOff val="35000"/>
                  </a:schemeClr>
                </a:solidFill>
              </a:rPr>
              <a:t> as </a:t>
            </a:r>
            <a:r>
              <a:rPr lang="fr-FR" dirty="0" err="1" smtClean="0">
                <a:solidFill>
                  <a:schemeClr val="tx1">
                    <a:lumMod val="65000"/>
                    <a:lumOff val="35000"/>
                  </a:schemeClr>
                </a:solidFill>
              </a:rPr>
              <a:t>being</a:t>
            </a:r>
            <a:r>
              <a:rPr lang="fr-FR" dirty="0" smtClean="0">
                <a:solidFill>
                  <a:schemeClr val="tx1">
                    <a:lumMod val="65000"/>
                    <a:lumOff val="35000"/>
                  </a:schemeClr>
                </a:solidFill>
              </a:rPr>
              <a:t> an </a:t>
            </a:r>
            <a:r>
              <a:rPr lang="fr-FR" dirty="0" err="1" smtClean="0">
                <a:solidFill>
                  <a:schemeClr val="tx1">
                    <a:lumMod val="65000"/>
                    <a:lumOff val="35000"/>
                  </a:schemeClr>
                </a:solidFill>
              </a:rPr>
              <a:t>authority</a:t>
            </a:r>
            <a:r>
              <a:rPr lang="fr-FR" dirty="0" smtClean="0">
                <a:solidFill>
                  <a:schemeClr val="tx1">
                    <a:lumMod val="65000"/>
                    <a:lumOff val="35000"/>
                  </a:schemeClr>
                </a:solidFill>
              </a:rPr>
              <a:t> for </a:t>
            </a:r>
            <a:r>
              <a:rPr lang="fr-FR" dirty="0" err="1" smtClean="0">
                <a:solidFill>
                  <a:schemeClr val="tx1">
                    <a:lumMod val="65000"/>
                    <a:lumOff val="35000"/>
                  </a:schemeClr>
                </a:solidFill>
              </a:rPr>
              <a:t>our</a:t>
            </a:r>
            <a:r>
              <a:rPr lang="fr-FR" dirty="0" smtClean="0">
                <a:solidFill>
                  <a:schemeClr val="tx1">
                    <a:lumMod val="65000"/>
                    <a:lumOff val="35000"/>
                  </a:schemeClr>
                </a:solidFill>
              </a:rPr>
              <a:t> moral code</a:t>
            </a:r>
            <a:endParaRPr lang="fr-FR" b="1" dirty="0" smtClean="0">
              <a:solidFill>
                <a:schemeClr val="tx1">
                  <a:lumMod val="65000"/>
                  <a:lumOff val="35000"/>
                </a:schemeClr>
              </a:solidFill>
            </a:endParaRPr>
          </a:p>
          <a:p>
            <a:pPr fontAlgn="auto">
              <a:spcAft>
                <a:spcPts val="0"/>
              </a:spcAft>
              <a:buFont typeface="Arial" pitchFamily="34" charset="0"/>
              <a:buChar char="•"/>
              <a:defRPr/>
            </a:pPr>
            <a:r>
              <a:rPr lang="fr-FR" b="1" dirty="0" err="1" smtClean="0">
                <a:solidFill>
                  <a:schemeClr val="tx1">
                    <a:lumMod val="65000"/>
                    <a:lumOff val="35000"/>
                  </a:schemeClr>
                </a:solidFill>
              </a:rPr>
              <a:t>Religious</a:t>
            </a:r>
            <a:r>
              <a:rPr lang="fr-FR" b="1" dirty="0" smtClean="0">
                <a:solidFill>
                  <a:schemeClr val="tx1">
                    <a:lumMod val="65000"/>
                    <a:lumOff val="35000"/>
                  </a:schemeClr>
                </a:solidFill>
              </a:rPr>
              <a:t> </a:t>
            </a:r>
            <a:r>
              <a:rPr lang="fr-FR" b="1" dirty="0" err="1" smtClean="0">
                <a:solidFill>
                  <a:schemeClr val="tx1">
                    <a:lumMod val="65000"/>
                    <a:lumOff val="35000"/>
                  </a:schemeClr>
                </a:solidFill>
              </a:rPr>
              <a:t>situationists</a:t>
            </a:r>
            <a:r>
              <a:rPr lang="fr-FR" b="1" dirty="0" smtClean="0">
                <a:solidFill>
                  <a:schemeClr val="tx1">
                    <a:lumMod val="65000"/>
                    <a:lumOff val="35000"/>
                  </a:schemeClr>
                </a:solidFill>
              </a:rPr>
              <a:t> </a:t>
            </a:r>
            <a:r>
              <a:rPr lang="fr-FR" dirty="0" smtClean="0">
                <a:solidFill>
                  <a:schemeClr val="tx1">
                    <a:lumMod val="65000"/>
                    <a:lumOff val="35000"/>
                  </a:schemeClr>
                </a:solidFill>
              </a:rPr>
              <a:t>– </a:t>
            </a:r>
            <a:r>
              <a:rPr lang="fr-FR" dirty="0" err="1" smtClean="0">
                <a:solidFill>
                  <a:schemeClr val="tx1">
                    <a:lumMod val="65000"/>
                    <a:lumOff val="35000"/>
                  </a:schemeClr>
                </a:solidFill>
              </a:rPr>
              <a:t>includes</a:t>
            </a:r>
            <a:r>
              <a:rPr lang="fr-FR" dirty="0" smtClean="0">
                <a:solidFill>
                  <a:schemeClr val="tx1">
                    <a:lumMod val="65000"/>
                    <a:lumOff val="35000"/>
                  </a:schemeClr>
                </a:solidFill>
              </a:rPr>
              <a:t> </a:t>
            </a:r>
            <a:r>
              <a:rPr lang="fr-FR" dirty="0" err="1" smtClean="0">
                <a:solidFill>
                  <a:schemeClr val="tx1">
                    <a:lumMod val="65000"/>
                    <a:lumOff val="35000"/>
                  </a:schemeClr>
                </a:solidFill>
              </a:rPr>
              <a:t>those</a:t>
            </a:r>
            <a:r>
              <a:rPr lang="fr-FR" dirty="0" smtClean="0">
                <a:solidFill>
                  <a:schemeClr val="tx1">
                    <a:lumMod val="65000"/>
                    <a:lumOff val="35000"/>
                  </a:schemeClr>
                </a:solidFill>
              </a:rPr>
              <a:t> </a:t>
            </a:r>
            <a:r>
              <a:rPr lang="fr-FR" dirty="0" err="1" smtClean="0">
                <a:solidFill>
                  <a:schemeClr val="tx1">
                    <a:lumMod val="65000"/>
                    <a:lumOff val="35000"/>
                  </a:schemeClr>
                </a:solidFill>
              </a:rPr>
              <a:t>who</a:t>
            </a:r>
            <a:r>
              <a:rPr lang="fr-FR" dirty="0" smtClean="0">
                <a:solidFill>
                  <a:schemeClr val="tx1">
                    <a:lumMod val="65000"/>
                    <a:lumOff val="35000"/>
                  </a:schemeClr>
                </a:solidFill>
              </a:rPr>
              <a:t> claim the Bible </a:t>
            </a:r>
            <a:r>
              <a:rPr lang="fr-FR" dirty="0" err="1" smtClean="0">
                <a:solidFill>
                  <a:schemeClr val="tx1">
                    <a:lumMod val="65000"/>
                    <a:lumOff val="35000"/>
                  </a:schemeClr>
                </a:solidFill>
              </a:rPr>
              <a:t>teaches</a:t>
            </a:r>
            <a:r>
              <a:rPr lang="fr-FR" dirty="0" smtClean="0">
                <a:solidFill>
                  <a:schemeClr val="tx1">
                    <a:lumMod val="65000"/>
                    <a:lumOff val="35000"/>
                  </a:schemeClr>
                </a:solidFill>
              </a:rPr>
              <a:t> and </a:t>
            </a:r>
            <a:r>
              <a:rPr lang="fr-FR" dirty="0" err="1" smtClean="0">
                <a:solidFill>
                  <a:schemeClr val="tx1">
                    <a:lumMod val="65000"/>
                    <a:lumOff val="35000"/>
                  </a:schemeClr>
                </a:solidFill>
              </a:rPr>
              <a:t>endorses</a:t>
            </a:r>
            <a:r>
              <a:rPr lang="fr-FR" dirty="0" smtClean="0">
                <a:solidFill>
                  <a:schemeClr val="tx1">
                    <a:lumMod val="65000"/>
                    <a:lumOff val="35000"/>
                  </a:schemeClr>
                </a:solidFill>
              </a:rPr>
              <a:t> situation </a:t>
            </a:r>
            <a:r>
              <a:rPr lang="fr-FR" dirty="0" err="1" smtClean="0">
                <a:solidFill>
                  <a:schemeClr val="tx1">
                    <a:lumMod val="65000"/>
                    <a:lumOff val="35000"/>
                  </a:schemeClr>
                </a:solidFill>
              </a:rPr>
              <a:t>ethics</a:t>
            </a:r>
            <a:endParaRPr lang="fr-FR" b="1" dirty="0" smtClean="0">
              <a:solidFill>
                <a:schemeClr val="tx1">
                  <a:lumMod val="65000"/>
                  <a:lumOff val="35000"/>
                </a:schemeClr>
              </a:solidFill>
            </a:endParaRPr>
          </a:p>
          <a:p>
            <a:pPr fontAlgn="auto">
              <a:spcAft>
                <a:spcPts val="0"/>
              </a:spcAft>
              <a:buFont typeface="Arial" pitchFamily="34" charset="0"/>
              <a:buChar char="•"/>
              <a:defRPr/>
            </a:pPr>
            <a:endParaRPr lang="fr-FR" dirty="0" smtClean="0">
              <a:solidFill>
                <a:schemeClr val="tx1">
                  <a:lumMod val="65000"/>
                  <a:lumOff val="35000"/>
                </a:schemeClr>
              </a:solidFill>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Atheistic situationists</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4525963"/>
          </a:xfrm>
        </p:spPr>
        <p:txBody>
          <a:bodyPr rtlCol="0">
            <a:normAutofit lnSpcReduction="10000"/>
          </a:bodyPr>
          <a:lstStyle/>
          <a:p>
            <a:pPr fontAlgn="auto">
              <a:spcAft>
                <a:spcPts val="0"/>
              </a:spcAft>
              <a:buFont typeface="Arial" pitchFamily="34" charset="0"/>
              <a:buChar char="•"/>
              <a:defRPr/>
            </a:pPr>
            <a:r>
              <a:rPr lang="fr-FR" b="1" dirty="0" err="1" smtClean="0">
                <a:solidFill>
                  <a:schemeClr val="tx1">
                    <a:lumMod val="65000"/>
                    <a:lumOff val="35000"/>
                  </a:schemeClr>
                </a:solidFill>
              </a:rPr>
              <a:t>Humanist</a:t>
            </a:r>
            <a:r>
              <a:rPr lang="fr-FR" b="1" dirty="0" smtClean="0">
                <a:solidFill>
                  <a:schemeClr val="tx1">
                    <a:lumMod val="65000"/>
                    <a:lumOff val="35000"/>
                  </a:schemeClr>
                </a:solidFill>
              </a:rPr>
              <a:t> </a:t>
            </a:r>
            <a:r>
              <a:rPr lang="fr-FR" b="1" dirty="0" err="1" smtClean="0">
                <a:solidFill>
                  <a:schemeClr val="tx1">
                    <a:lumMod val="65000"/>
                    <a:lumOff val="35000"/>
                  </a:schemeClr>
                </a:solidFill>
              </a:rPr>
              <a:t>Manitfestos</a:t>
            </a:r>
            <a:r>
              <a:rPr lang="fr-FR" b="1" dirty="0" smtClean="0">
                <a:solidFill>
                  <a:schemeClr val="tx1">
                    <a:lumMod val="65000"/>
                    <a:lumOff val="35000"/>
                  </a:schemeClr>
                </a:solidFill>
              </a:rPr>
              <a:t> I &amp; II </a:t>
            </a:r>
            <a:r>
              <a:rPr lang="fr-FR" dirty="0" smtClean="0">
                <a:solidFill>
                  <a:schemeClr val="tx1">
                    <a:lumMod val="65000"/>
                    <a:lumOff val="35000"/>
                  </a:schemeClr>
                </a:solidFill>
              </a:rPr>
              <a:t>– « </a:t>
            </a:r>
            <a:r>
              <a:rPr lang="fr-FR" dirty="0" err="1" smtClean="0">
                <a:solidFill>
                  <a:schemeClr val="tx1">
                    <a:lumMod val="65000"/>
                    <a:lumOff val="35000"/>
                  </a:schemeClr>
                </a:solidFill>
              </a:rPr>
              <a:t>We</a:t>
            </a:r>
            <a:r>
              <a:rPr lang="fr-FR" dirty="0" smtClean="0">
                <a:solidFill>
                  <a:schemeClr val="tx1">
                    <a:lumMod val="65000"/>
                    <a:lumOff val="35000"/>
                  </a:schemeClr>
                </a:solidFill>
              </a:rPr>
              <a:t> </a:t>
            </a:r>
            <a:r>
              <a:rPr lang="fr-FR" dirty="0" err="1" smtClean="0">
                <a:solidFill>
                  <a:schemeClr val="tx1">
                    <a:lumMod val="65000"/>
                    <a:lumOff val="35000"/>
                  </a:schemeClr>
                </a:solidFill>
              </a:rPr>
              <a:t>affirm</a:t>
            </a:r>
            <a:r>
              <a:rPr lang="fr-FR" dirty="0" smtClean="0">
                <a:solidFill>
                  <a:schemeClr val="tx1">
                    <a:lumMod val="65000"/>
                    <a:lumOff val="35000"/>
                  </a:schemeClr>
                </a:solidFill>
              </a:rPr>
              <a:t> </a:t>
            </a:r>
            <a:r>
              <a:rPr lang="fr-FR" dirty="0" err="1" smtClean="0">
                <a:solidFill>
                  <a:schemeClr val="tx1">
                    <a:lumMod val="65000"/>
                    <a:lumOff val="35000"/>
                  </a:schemeClr>
                </a:solidFill>
              </a:rPr>
              <a:t>that</a:t>
            </a:r>
            <a:r>
              <a:rPr lang="fr-FR" dirty="0" smtClean="0">
                <a:solidFill>
                  <a:schemeClr val="tx1">
                    <a:lumMod val="65000"/>
                    <a:lumOff val="35000"/>
                  </a:schemeClr>
                </a:solidFill>
              </a:rPr>
              <a:t> moral values </a:t>
            </a:r>
            <a:r>
              <a:rPr lang="fr-FR" dirty="0" err="1" smtClean="0">
                <a:solidFill>
                  <a:schemeClr val="tx1">
                    <a:lumMod val="65000"/>
                    <a:lumOff val="35000"/>
                  </a:schemeClr>
                </a:solidFill>
              </a:rPr>
              <a:t>derive</a:t>
            </a:r>
            <a:r>
              <a:rPr lang="fr-FR" dirty="0" smtClean="0">
                <a:solidFill>
                  <a:schemeClr val="tx1">
                    <a:lumMod val="65000"/>
                    <a:lumOff val="35000"/>
                  </a:schemeClr>
                </a:solidFill>
              </a:rPr>
              <a:t> </a:t>
            </a:r>
            <a:r>
              <a:rPr lang="fr-FR" dirty="0" err="1" smtClean="0">
                <a:solidFill>
                  <a:schemeClr val="tx1">
                    <a:lumMod val="65000"/>
                    <a:lumOff val="35000"/>
                  </a:schemeClr>
                </a:solidFill>
              </a:rPr>
              <a:t>their</a:t>
            </a:r>
            <a:r>
              <a:rPr lang="fr-FR" dirty="0" smtClean="0">
                <a:solidFill>
                  <a:schemeClr val="tx1">
                    <a:lumMod val="65000"/>
                    <a:lumOff val="35000"/>
                  </a:schemeClr>
                </a:solidFill>
              </a:rPr>
              <a:t> source </a:t>
            </a:r>
            <a:r>
              <a:rPr lang="fr-FR" dirty="0" err="1" smtClean="0">
                <a:solidFill>
                  <a:schemeClr val="tx1">
                    <a:lumMod val="65000"/>
                    <a:lumOff val="35000"/>
                  </a:schemeClr>
                </a:solidFill>
              </a:rPr>
              <a:t>from</a:t>
            </a:r>
            <a:r>
              <a:rPr lang="fr-FR" dirty="0" smtClean="0">
                <a:solidFill>
                  <a:schemeClr val="tx1">
                    <a:lumMod val="65000"/>
                    <a:lumOff val="35000"/>
                  </a:schemeClr>
                </a:solidFill>
              </a:rPr>
              <a:t> </a:t>
            </a:r>
            <a:r>
              <a:rPr lang="fr-FR" dirty="0" err="1" smtClean="0">
                <a:solidFill>
                  <a:schemeClr val="tx1">
                    <a:lumMod val="65000"/>
                    <a:lumOff val="35000"/>
                  </a:schemeClr>
                </a:solidFill>
              </a:rPr>
              <a:t>human</a:t>
            </a:r>
            <a:r>
              <a:rPr lang="fr-FR" dirty="0" smtClean="0">
                <a:solidFill>
                  <a:schemeClr val="tx1">
                    <a:lumMod val="65000"/>
                    <a:lumOff val="35000"/>
                  </a:schemeClr>
                </a:solidFill>
              </a:rPr>
              <a:t> </a:t>
            </a:r>
            <a:r>
              <a:rPr lang="fr-FR" dirty="0" err="1" smtClean="0">
                <a:solidFill>
                  <a:schemeClr val="tx1">
                    <a:lumMod val="65000"/>
                    <a:lumOff val="35000"/>
                  </a:schemeClr>
                </a:solidFill>
              </a:rPr>
              <a:t>experience</a:t>
            </a:r>
            <a:r>
              <a:rPr lang="fr-FR" dirty="0" smtClean="0">
                <a:solidFill>
                  <a:schemeClr val="tx1">
                    <a:lumMod val="65000"/>
                    <a:lumOff val="35000"/>
                  </a:schemeClr>
                </a:solidFill>
              </a:rPr>
              <a:t>. </a:t>
            </a:r>
            <a:r>
              <a:rPr lang="fr-FR" dirty="0" err="1" smtClean="0">
                <a:solidFill>
                  <a:schemeClr val="tx1">
                    <a:lumMod val="65000"/>
                    <a:lumOff val="35000"/>
                  </a:schemeClr>
                </a:solidFill>
              </a:rPr>
              <a:t>Ethics</a:t>
            </a:r>
            <a:r>
              <a:rPr lang="fr-FR" dirty="0" smtClean="0">
                <a:solidFill>
                  <a:schemeClr val="tx1">
                    <a:lumMod val="65000"/>
                    <a:lumOff val="35000"/>
                  </a:schemeClr>
                </a:solidFill>
              </a:rPr>
              <a:t> </a:t>
            </a:r>
            <a:r>
              <a:rPr lang="fr-FR" dirty="0" err="1" smtClean="0">
                <a:solidFill>
                  <a:schemeClr val="tx1">
                    <a:lumMod val="65000"/>
                    <a:lumOff val="35000"/>
                  </a:schemeClr>
                </a:solidFill>
              </a:rPr>
              <a:t>is</a:t>
            </a:r>
            <a:r>
              <a:rPr lang="fr-FR" dirty="0" smtClean="0">
                <a:solidFill>
                  <a:schemeClr val="tx1">
                    <a:lumMod val="65000"/>
                    <a:lumOff val="35000"/>
                  </a:schemeClr>
                </a:solidFill>
              </a:rPr>
              <a:t> </a:t>
            </a:r>
            <a:r>
              <a:rPr lang="fr-FR" dirty="0" err="1" smtClean="0">
                <a:solidFill>
                  <a:schemeClr val="tx1">
                    <a:lumMod val="65000"/>
                    <a:lumOff val="35000"/>
                  </a:schemeClr>
                </a:solidFill>
              </a:rPr>
              <a:t>autonomous</a:t>
            </a:r>
            <a:r>
              <a:rPr lang="fr-FR" dirty="0" smtClean="0">
                <a:solidFill>
                  <a:schemeClr val="tx1">
                    <a:lumMod val="65000"/>
                    <a:lumOff val="35000"/>
                  </a:schemeClr>
                </a:solidFill>
              </a:rPr>
              <a:t> and </a:t>
            </a:r>
            <a:r>
              <a:rPr lang="fr-FR" dirty="0" err="1" smtClean="0">
                <a:solidFill>
                  <a:schemeClr val="tx1">
                    <a:lumMod val="65000"/>
                    <a:lumOff val="35000"/>
                  </a:schemeClr>
                </a:solidFill>
              </a:rPr>
              <a:t>situational</a:t>
            </a:r>
            <a:r>
              <a:rPr lang="fr-FR" dirty="0" smtClean="0">
                <a:solidFill>
                  <a:schemeClr val="tx1">
                    <a:lumMod val="65000"/>
                    <a:lumOff val="35000"/>
                  </a:schemeClr>
                </a:solidFill>
              </a:rPr>
              <a:t>, </a:t>
            </a:r>
            <a:r>
              <a:rPr lang="fr-FR" dirty="0" err="1" smtClean="0">
                <a:solidFill>
                  <a:schemeClr val="tx1">
                    <a:lumMod val="65000"/>
                    <a:lumOff val="35000"/>
                  </a:schemeClr>
                </a:solidFill>
              </a:rPr>
              <a:t>needing</a:t>
            </a:r>
            <a:r>
              <a:rPr lang="fr-FR" dirty="0" smtClean="0">
                <a:solidFill>
                  <a:schemeClr val="tx1">
                    <a:lumMod val="65000"/>
                    <a:lumOff val="35000"/>
                  </a:schemeClr>
                </a:solidFill>
              </a:rPr>
              <a:t> no </a:t>
            </a:r>
            <a:r>
              <a:rPr lang="fr-FR" dirty="0" err="1" smtClean="0">
                <a:solidFill>
                  <a:schemeClr val="tx1">
                    <a:lumMod val="65000"/>
                    <a:lumOff val="35000"/>
                  </a:schemeClr>
                </a:solidFill>
              </a:rPr>
              <a:t>theological</a:t>
            </a:r>
            <a:r>
              <a:rPr lang="fr-FR" dirty="0" smtClean="0">
                <a:solidFill>
                  <a:schemeClr val="tx1">
                    <a:lumMod val="65000"/>
                    <a:lumOff val="35000"/>
                  </a:schemeClr>
                </a:solidFill>
              </a:rPr>
              <a:t> or </a:t>
            </a:r>
            <a:r>
              <a:rPr lang="fr-FR" dirty="0" err="1" smtClean="0">
                <a:solidFill>
                  <a:schemeClr val="tx1">
                    <a:lumMod val="65000"/>
                    <a:lumOff val="35000"/>
                  </a:schemeClr>
                </a:solidFill>
              </a:rPr>
              <a:t>ideological</a:t>
            </a:r>
            <a:r>
              <a:rPr lang="fr-FR" dirty="0" smtClean="0">
                <a:solidFill>
                  <a:schemeClr val="tx1">
                    <a:lumMod val="65000"/>
                    <a:lumOff val="35000"/>
                  </a:schemeClr>
                </a:solidFill>
              </a:rPr>
              <a:t> sanction. »</a:t>
            </a:r>
          </a:p>
          <a:p>
            <a:pPr fontAlgn="auto">
              <a:spcAft>
                <a:spcPts val="0"/>
              </a:spcAft>
              <a:buFont typeface="Arial" pitchFamily="34" charset="0"/>
              <a:buChar char="•"/>
              <a:defRPr/>
            </a:pPr>
            <a:r>
              <a:rPr lang="fr-FR" b="1" dirty="0" smtClean="0">
                <a:solidFill>
                  <a:schemeClr val="tx1">
                    <a:lumMod val="65000"/>
                    <a:lumOff val="35000"/>
                  </a:schemeClr>
                </a:solidFill>
              </a:rPr>
              <a:t>In </a:t>
            </a:r>
            <a:r>
              <a:rPr lang="fr-FR" b="1" dirty="0" err="1" smtClean="0">
                <a:solidFill>
                  <a:schemeClr val="tx1">
                    <a:lumMod val="65000"/>
                    <a:lumOff val="35000"/>
                  </a:schemeClr>
                </a:solidFill>
              </a:rPr>
              <a:t>this</a:t>
            </a:r>
            <a:r>
              <a:rPr lang="fr-FR" b="1" dirty="0" smtClean="0">
                <a:solidFill>
                  <a:schemeClr val="tx1">
                    <a:lumMod val="65000"/>
                    <a:lumOff val="35000"/>
                  </a:schemeClr>
                </a:solidFill>
              </a:rPr>
              <a:t> </a:t>
            </a:r>
            <a:r>
              <a:rPr lang="fr-FR" b="1" dirty="0" err="1" smtClean="0">
                <a:solidFill>
                  <a:schemeClr val="tx1">
                    <a:lumMod val="65000"/>
                    <a:lumOff val="35000"/>
                  </a:schemeClr>
                </a:solidFill>
              </a:rPr>
              <a:t>view</a:t>
            </a:r>
            <a:r>
              <a:rPr lang="fr-FR" b="1" dirty="0" smtClean="0">
                <a:solidFill>
                  <a:schemeClr val="tx1">
                    <a:lumMod val="65000"/>
                    <a:lumOff val="35000"/>
                  </a:schemeClr>
                </a:solidFill>
              </a:rPr>
              <a:t> – </a:t>
            </a:r>
            <a:r>
              <a:rPr lang="fr-FR" dirty="0" smtClean="0">
                <a:solidFill>
                  <a:schemeClr val="tx1">
                    <a:lumMod val="65000"/>
                    <a:lumOff val="35000"/>
                  </a:schemeClr>
                </a:solidFill>
              </a:rPr>
              <a:t>There </a:t>
            </a:r>
            <a:r>
              <a:rPr lang="fr-FR" dirty="0" err="1" smtClean="0">
                <a:solidFill>
                  <a:schemeClr val="tx1">
                    <a:lumMod val="65000"/>
                    <a:lumOff val="35000"/>
                  </a:schemeClr>
                </a:solidFill>
              </a:rPr>
              <a:t>is</a:t>
            </a:r>
            <a:r>
              <a:rPr lang="fr-FR" dirty="0" smtClean="0">
                <a:solidFill>
                  <a:schemeClr val="tx1">
                    <a:lumMod val="65000"/>
                    <a:lumOff val="35000"/>
                  </a:schemeClr>
                </a:solidFill>
              </a:rPr>
              <a:t> </a:t>
            </a:r>
            <a:r>
              <a:rPr lang="fr-FR" dirty="0" err="1" smtClean="0">
                <a:solidFill>
                  <a:schemeClr val="tx1">
                    <a:lumMod val="65000"/>
                    <a:lumOff val="35000"/>
                  </a:schemeClr>
                </a:solidFill>
              </a:rPr>
              <a:t>never</a:t>
            </a:r>
            <a:r>
              <a:rPr lang="fr-FR" dirty="0" smtClean="0">
                <a:solidFill>
                  <a:schemeClr val="tx1">
                    <a:lumMod val="65000"/>
                    <a:lumOff val="35000"/>
                  </a:schemeClr>
                </a:solidFill>
              </a:rPr>
              <a:t> a situation in </a:t>
            </a:r>
            <a:r>
              <a:rPr lang="fr-FR" dirty="0" err="1" smtClean="0">
                <a:solidFill>
                  <a:schemeClr val="tx1">
                    <a:lumMod val="65000"/>
                    <a:lumOff val="35000"/>
                  </a:schemeClr>
                </a:solidFill>
              </a:rPr>
              <a:t>which</a:t>
            </a:r>
            <a:r>
              <a:rPr lang="fr-FR" dirty="0" smtClean="0">
                <a:solidFill>
                  <a:schemeClr val="tx1">
                    <a:lumMod val="65000"/>
                    <a:lumOff val="35000"/>
                  </a:schemeClr>
                </a:solidFill>
              </a:rPr>
              <a:t> man </a:t>
            </a:r>
            <a:r>
              <a:rPr lang="fr-FR" dirty="0" err="1" smtClean="0">
                <a:solidFill>
                  <a:schemeClr val="tx1">
                    <a:lumMod val="65000"/>
                    <a:lumOff val="35000"/>
                  </a:schemeClr>
                </a:solidFill>
              </a:rPr>
              <a:t>could</a:t>
            </a:r>
            <a:r>
              <a:rPr lang="fr-FR" dirty="0" smtClean="0">
                <a:solidFill>
                  <a:schemeClr val="tx1">
                    <a:lumMod val="65000"/>
                    <a:lumOff val="35000"/>
                  </a:schemeClr>
                </a:solidFill>
              </a:rPr>
              <a:t> do </a:t>
            </a:r>
            <a:r>
              <a:rPr lang="fr-FR" dirty="0" err="1" smtClean="0">
                <a:solidFill>
                  <a:schemeClr val="tx1">
                    <a:lumMod val="65000"/>
                    <a:lumOff val="35000"/>
                  </a:schemeClr>
                </a:solidFill>
              </a:rPr>
              <a:t>wrong</a:t>
            </a:r>
            <a:r>
              <a:rPr lang="fr-FR" dirty="0" smtClean="0">
                <a:solidFill>
                  <a:schemeClr val="tx1">
                    <a:lumMod val="65000"/>
                    <a:lumOff val="35000"/>
                  </a:schemeClr>
                </a:solidFill>
              </a:rPr>
              <a:t>.</a:t>
            </a:r>
            <a:endParaRPr lang="fr-FR" b="1" dirty="0" smtClean="0">
              <a:solidFill>
                <a:schemeClr val="tx1">
                  <a:lumMod val="65000"/>
                  <a:lumOff val="35000"/>
                </a:schemeClr>
              </a:solidFill>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Religious situationists</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4525963"/>
          </a:xfrm>
        </p:spPr>
        <p:txBody>
          <a:bodyPr rtlCol="0">
            <a:normAutofit/>
          </a:bodyPr>
          <a:lstStyle/>
          <a:p>
            <a:pPr fontAlgn="auto">
              <a:spcAft>
                <a:spcPts val="0"/>
              </a:spcAft>
              <a:buFont typeface="Arial" pitchFamily="34" charset="0"/>
              <a:buChar char="•"/>
              <a:defRPr/>
            </a:pPr>
            <a:r>
              <a:rPr lang="fr-FR" b="1" dirty="0" smtClean="0">
                <a:solidFill>
                  <a:schemeClr val="tx1">
                    <a:lumMod val="65000"/>
                    <a:lumOff val="35000"/>
                  </a:schemeClr>
                </a:solidFill>
              </a:rPr>
              <a:t>Joseph Fletcher</a:t>
            </a:r>
            <a:r>
              <a:rPr lang="fr-FR" dirty="0" smtClean="0">
                <a:solidFill>
                  <a:schemeClr val="tx1">
                    <a:lumMod val="65000"/>
                    <a:lumOff val="35000"/>
                  </a:schemeClr>
                </a:solidFill>
              </a:rPr>
              <a:t>, in 1966 </a:t>
            </a:r>
            <a:r>
              <a:rPr lang="fr-FR" dirty="0" err="1" smtClean="0">
                <a:solidFill>
                  <a:schemeClr val="tx1">
                    <a:lumMod val="65000"/>
                    <a:lumOff val="35000"/>
                  </a:schemeClr>
                </a:solidFill>
              </a:rPr>
              <a:t>claimed</a:t>
            </a:r>
            <a:r>
              <a:rPr lang="fr-FR" dirty="0" smtClean="0">
                <a:solidFill>
                  <a:schemeClr val="tx1">
                    <a:lumMod val="65000"/>
                    <a:lumOff val="35000"/>
                  </a:schemeClr>
                </a:solidFill>
              </a:rPr>
              <a:t> </a:t>
            </a:r>
            <a:r>
              <a:rPr lang="fr-FR" dirty="0" err="1" smtClean="0">
                <a:solidFill>
                  <a:schemeClr val="tx1">
                    <a:lumMod val="65000"/>
                    <a:lumOff val="35000"/>
                  </a:schemeClr>
                </a:solidFill>
              </a:rPr>
              <a:t>that</a:t>
            </a:r>
            <a:r>
              <a:rPr lang="fr-FR" dirty="0" smtClean="0">
                <a:solidFill>
                  <a:schemeClr val="tx1">
                    <a:lumMod val="65000"/>
                    <a:lumOff val="35000"/>
                  </a:schemeClr>
                </a:solidFill>
              </a:rPr>
              <a:t> situation </a:t>
            </a:r>
            <a:r>
              <a:rPr lang="fr-FR" dirty="0" err="1" smtClean="0">
                <a:solidFill>
                  <a:schemeClr val="tx1">
                    <a:lumMod val="65000"/>
                    <a:lumOff val="35000"/>
                  </a:schemeClr>
                </a:solidFill>
              </a:rPr>
              <a:t>ethics</a:t>
            </a:r>
            <a:r>
              <a:rPr lang="fr-FR" dirty="0" smtClean="0">
                <a:solidFill>
                  <a:schemeClr val="tx1">
                    <a:lumMod val="65000"/>
                    <a:lumOff val="35000"/>
                  </a:schemeClr>
                </a:solidFill>
              </a:rPr>
              <a:t> </a:t>
            </a:r>
            <a:r>
              <a:rPr lang="fr-FR" dirty="0" err="1" smtClean="0">
                <a:solidFill>
                  <a:schemeClr val="tx1">
                    <a:lumMod val="65000"/>
                    <a:lumOff val="35000"/>
                  </a:schemeClr>
                </a:solidFill>
              </a:rPr>
              <a:t>is</a:t>
            </a:r>
            <a:r>
              <a:rPr lang="fr-FR" dirty="0" smtClean="0">
                <a:solidFill>
                  <a:schemeClr val="tx1">
                    <a:lumMod val="65000"/>
                    <a:lumOff val="35000"/>
                  </a:schemeClr>
                </a:solidFill>
              </a:rPr>
              <a:t> a balance </a:t>
            </a:r>
            <a:r>
              <a:rPr lang="fr-FR" dirty="0" err="1" smtClean="0">
                <a:solidFill>
                  <a:schemeClr val="tx1">
                    <a:lumMod val="65000"/>
                    <a:lumOff val="35000"/>
                  </a:schemeClr>
                </a:solidFill>
              </a:rPr>
              <a:t>between</a:t>
            </a:r>
            <a:r>
              <a:rPr lang="fr-FR" dirty="0" smtClean="0">
                <a:solidFill>
                  <a:schemeClr val="tx1">
                    <a:lumMod val="65000"/>
                    <a:lumOff val="35000"/>
                  </a:schemeClr>
                </a:solidFill>
              </a:rPr>
              <a:t> </a:t>
            </a:r>
            <a:r>
              <a:rPr lang="fr-FR" dirty="0" err="1" smtClean="0">
                <a:solidFill>
                  <a:schemeClr val="tx1">
                    <a:lumMod val="65000"/>
                    <a:lumOff val="35000"/>
                  </a:schemeClr>
                </a:solidFill>
              </a:rPr>
              <a:t>antinomianism</a:t>
            </a:r>
            <a:r>
              <a:rPr lang="fr-FR" dirty="0" smtClean="0">
                <a:solidFill>
                  <a:schemeClr val="tx1">
                    <a:lumMod val="65000"/>
                    <a:lumOff val="35000"/>
                  </a:schemeClr>
                </a:solidFill>
              </a:rPr>
              <a:t> (no </a:t>
            </a:r>
            <a:r>
              <a:rPr lang="fr-FR" dirty="0" err="1" smtClean="0">
                <a:solidFill>
                  <a:schemeClr val="tx1">
                    <a:lumMod val="65000"/>
                    <a:lumOff val="35000"/>
                  </a:schemeClr>
                </a:solidFill>
              </a:rPr>
              <a:t>law</a:t>
            </a:r>
            <a:r>
              <a:rPr lang="fr-FR" dirty="0" smtClean="0">
                <a:solidFill>
                  <a:schemeClr val="tx1">
                    <a:lumMod val="65000"/>
                    <a:lumOff val="35000"/>
                  </a:schemeClr>
                </a:solidFill>
              </a:rPr>
              <a:t>) and </a:t>
            </a:r>
            <a:r>
              <a:rPr lang="fr-FR" dirty="0" err="1" smtClean="0">
                <a:solidFill>
                  <a:schemeClr val="tx1">
                    <a:lumMod val="65000"/>
                    <a:lumOff val="35000"/>
                  </a:schemeClr>
                </a:solidFill>
              </a:rPr>
              <a:t>legalism</a:t>
            </a:r>
            <a:r>
              <a:rPr lang="fr-FR" dirty="0" smtClean="0">
                <a:solidFill>
                  <a:schemeClr val="tx1">
                    <a:lumMod val="65000"/>
                    <a:lumOff val="35000"/>
                  </a:schemeClr>
                </a:solidFill>
              </a:rPr>
              <a:t> (</a:t>
            </a:r>
            <a:r>
              <a:rPr lang="fr-FR" dirty="0" err="1" smtClean="0">
                <a:solidFill>
                  <a:schemeClr val="tx1">
                    <a:lumMod val="65000"/>
                    <a:lumOff val="35000"/>
                  </a:schemeClr>
                </a:solidFill>
              </a:rPr>
              <a:t>bound</a:t>
            </a:r>
            <a:r>
              <a:rPr lang="fr-FR" dirty="0" smtClean="0">
                <a:solidFill>
                  <a:schemeClr val="tx1">
                    <a:lumMod val="65000"/>
                    <a:lumOff val="35000"/>
                  </a:schemeClr>
                </a:solidFill>
              </a:rPr>
              <a:t> by </a:t>
            </a:r>
            <a:r>
              <a:rPr lang="fr-FR" dirty="0" err="1" smtClean="0">
                <a:solidFill>
                  <a:schemeClr val="tx1">
                    <a:lumMod val="65000"/>
                    <a:lumOff val="35000"/>
                  </a:schemeClr>
                </a:solidFill>
              </a:rPr>
              <a:t>law</a:t>
            </a:r>
            <a:r>
              <a:rPr lang="fr-FR" dirty="0" smtClean="0">
                <a:solidFill>
                  <a:schemeClr val="tx1">
                    <a:lumMod val="65000"/>
                    <a:lumOff val="35000"/>
                  </a:schemeClr>
                </a:solidFill>
              </a:rPr>
              <a:t>).</a:t>
            </a:r>
          </a:p>
          <a:p>
            <a:pPr fontAlgn="auto">
              <a:spcAft>
                <a:spcPts val="0"/>
              </a:spcAft>
              <a:buFont typeface="Arial" pitchFamily="34" charset="0"/>
              <a:buChar char="•"/>
              <a:defRPr/>
            </a:pPr>
            <a:r>
              <a:rPr lang="fr-FR" b="1" dirty="0" smtClean="0">
                <a:solidFill>
                  <a:schemeClr val="tx1">
                    <a:lumMod val="65000"/>
                    <a:lumOff val="35000"/>
                  </a:schemeClr>
                </a:solidFill>
              </a:rPr>
              <a:t>He </a:t>
            </a:r>
            <a:r>
              <a:rPr lang="fr-FR" b="1" dirty="0" err="1" smtClean="0">
                <a:solidFill>
                  <a:schemeClr val="tx1">
                    <a:lumMod val="65000"/>
                    <a:lumOff val="35000"/>
                  </a:schemeClr>
                </a:solidFill>
              </a:rPr>
              <a:t>taught</a:t>
            </a:r>
            <a:r>
              <a:rPr lang="fr-FR" b="1" dirty="0" smtClean="0">
                <a:solidFill>
                  <a:schemeClr val="tx1">
                    <a:lumMod val="65000"/>
                    <a:lumOff val="35000"/>
                  </a:schemeClr>
                </a:solidFill>
              </a:rPr>
              <a:t> </a:t>
            </a:r>
            <a:r>
              <a:rPr lang="fr-FR" b="1" dirty="0" err="1" smtClean="0">
                <a:solidFill>
                  <a:schemeClr val="tx1">
                    <a:lumMod val="65000"/>
                    <a:lumOff val="35000"/>
                  </a:schemeClr>
                </a:solidFill>
              </a:rPr>
              <a:t>that</a:t>
            </a:r>
            <a:r>
              <a:rPr lang="fr-FR" b="1" dirty="0" smtClean="0">
                <a:solidFill>
                  <a:schemeClr val="tx1">
                    <a:lumMod val="65000"/>
                    <a:lumOff val="35000"/>
                  </a:schemeClr>
                </a:solidFill>
              </a:rPr>
              <a:t> « love » </a:t>
            </a:r>
            <a:r>
              <a:rPr lang="fr-FR" b="1" dirty="0" err="1" smtClean="0">
                <a:solidFill>
                  <a:schemeClr val="tx1">
                    <a:lumMod val="65000"/>
                    <a:lumOff val="35000"/>
                  </a:schemeClr>
                </a:solidFill>
              </a:rPr>
              <a:t>is</a:t>
            </a:r>
            <a:r>
              <a:rPr lang="fr-FR" b="1" dirty="0" smtClean="0">
                <a:solidFill>
                  <a:schemeClr val="tx1">
                    <a:lumMod val="65000"/>
                    <a:lumOff val="35000"/>
                  </a:schemeClr>
                </a:solidFill>
              </a:rPr>
              <a:t> the sole factor in </a:t>
            </a:r>
            <a:r>
              <a:rPr lang="fr-FR" b="1" dirty="0" err="1" smtClean="0">
                <a:solidFill>
                  <a:schemeClr val="tx1">
                    <a:lumMod val="65000"/>
                    <a:lumOff val="35000"/>
                  </a:schemeClr>
                </a:solidFill>
              </a:rPr>
              <a:t>making</a:t>
            </a:r>
            <a:r>
              <a:rPr lang="fr-FR" b="1" dirty="0" smtClean="0">
                <a:solidFill>
                  <a:schemeClr val="tx1">
                    <a:lumMod val="65000"/>
                    <a:lumOff val="35000"/>
                  </a:schemeClr>
                </a:solidFill>
              </a:rPr>
              <a:t> moral </a:t>
            </a:r>
            <a:r>
              <a:rPr lang="fr-FR" b="1" dirty="0" err="1" smtClean="0">
                <a:solidFill>
                  <a:schemeClr val="tx1">
                    <a:lumMod val="65000"/>
                    <a:lumOff val="35000"/>
                  </a:schemeClr>
                </a:solidFill>
              </a:rPr>
              <a:t>judgments</a:t>
            </a:r>
            <a:r>
              <a:rPr lang="fr-FR" b="1" dirty="0" smtClean="0">
                <a:solidFill>
                  <a:schemeClr val="tx1">
                    <a:lumMod val="65000"/>
                    <a:lumOff val="35000"/>
                  </a:schemeClr>
                </a:solidFill>
              </a:rPr>
              <a:t>.</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Religious situationists</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4525963"/>
          </a:xfrm>
        </p:spPr>
        <p:txBody>
          <a:bodyPr rtlCol="0">
            <a:normAutofit/>
          </a:bodyPr>
          <a:lstStyle/>
          <a:p>
            <a:pPr fontAlgn="auto">
              <a:spcAft>
                <a:spcPts val="0"/>
              </a:spcAft>
              <a:buFont typeface="Arial" pitchFamily="34" charset="0"/>
              <a:buChar char="•"/>
              <a:defRPr/>
            </a:pPr>
            <a:r>
              <a:rPr lang="fr-FR" b="1" dirty="0" err="1" smtClean="0">
                <a:solidFill>
                  <a:schemeClr val="tx1">
                    <a:lumMod val="65000"/>
                    <a:lumOff val="35000"/>
                  </a:schemeClr>
                </a:solidFill>
              </a:rPr>
              <a:t>Problems</a:t>
            </a:r>
            <a:r>
              <a:rPr lang="fr-FR" b="1" dirty="0" smtClean="0">
                <a:solidFill>
                  <a:schemeClr val="tx1">
                    <a:lumMod val="65000"/>
                    <a:lumOff val="35000"/>
                  </a:schemeClr>
                </a:solidFill>
              </a:rPr>
              <a:t> </a:t>
            </a:r>
            <a:r>
              <a:rPr lang="fr-FR" b="1" dirty="0" err="1" smtClean="0">
                <a:solidFill>
                  <a:schemeClr val="tx1">
                    <a:lumMod val="65000"/>
                    <a:lumOff val="35000"/>
                  </a:schemeClr>
                </a:solidFill>
              </a:rPr>
              <a:t>with</a:t>
            </a:r>
            <a:r>
              <a:rPr lang="fr-FR" b="1" dirty="0" smtClean="0">
                <a:solidFill>
                  <a:schemeClr val="tx1">
                    <a:lumMod val="65000"/>
                    <a:lumOff val="35000"/>
                  </a:schemeClr>
                </a:solidFill>
              </a:rPr>
              <a:t> </a:t>
            </a:r>
            <a:r>
              <a:rPr lang="fr-FR" b="1" dirty="0" err="1" smtClean="0">
                <a:solidFill>
                  <a:schemeClr val="tx1">
                    <a:lumMod val="65000"/>
                    <a:lumOff val="35000"/>
                  </a:schemeClr>
                </a:solidFill>
              </a:rPr>
              <a:t>this</a:t>
            </a:r>
            <a:r>
              <a:rPr lang="fr-FR" b="1" dirty="0" smtClean="0">
                <a:solidFill>
                  <a:schemeClr val="tx1">
                    <a:lumMod val="65000"/>
                    <a:lumOff val="35000"/>
                  </a:schemeClr>
                </a:solidFill>
              </a:rPr>
              <a:t> </a:t>
            </a:r>
            <a:r>
              <a:rPr lang="fr-FR" b="1" dirty="0" err="1" smtClean="0">
                <a:solidFill>
                  <a:schemeClr val="tx1">
                    <a:lumMod val="65000"/>
                    <a:lumOff val="35000"/>
                  </a:schemeClr>
                </a:solidFill>
              </a:rPr>
              <a:t>view</a:t>
            </a:r>
            <a:endParaRPr lang="fr-FR" b="1" dirty="0" smtClean="0">
              <a:solidFill>
                <a:schemeClr val="tx1">
                  <a:lumMod val="65000"/>
                  <a:lumOff val="35000"/>
                </a:schemeClr>
              </a:solidFill>
            </a:endParaRPr>
          </a:p>
          <a:p>
            <a:pPr marL="514350" indent="-514350" fontAlgn="auto">
              <a:spcAft>
                <a:spcPts val="0"/>
              </a:spcAft>
              <a:buFont typeface="+mj-lt"/>
              <a:buAutoNum type="arabicPeriod"/>
              <a:defRPr/>
            </a:pPr>
            <a:r>
              <a:rPr lang="fr-FR" b="1" dirty="0" smtClean="0">
                <a:solidFill>
                  <a:schemeClr val="tx1">
                    <a:lumMod val="65000"/>
                    <a:lumOff val="35000"/>
                  </a:schemeClr>
                </a:solidFill>
              </a:rPr>
              <a:t>Self-</a:t>
            </a:r>
            <a:r>
              <a:rPr lang="fr-FR" b="1" dirty="0" err="1" smtClean="0">
                <a:solidFill>
                  <a:schemeClr val="tx1">
                    <a:lumMod val="65000"/>
                    <a:lumOff val="35000"/>
                  </a:schemeClr>
                </a:solidFill>
              </a:rPr>
              <a:t>contradictory</a:t>
            </a:r>
            <a:r>
              <a:rPr lang="fr-FR" b="1" dirty="0" smtClean="0">
                <a:solidFill>
                  <a:schemeClr val="tx1">
                    <a:lumMod val="65000"/>
                    <a:lumOff val="35000"/>
                  </a:schemeClr>
                </a:solidFill>
              </a:rPr>
              <a:t> </a:t>
            </a:r>
            <a:r>
              <a:rPr lang="fr-FR" dirty="0" smtClean="0">
                <a:solidFill>
                  <a:schemeClr val="tx1">
                    <a:lumMod val="65000"/>
                    <a:lumOff val="35000"/>
                  </a:schemeClr>
                </a:solidFill>
              </a:rPr>
              <a:t>– No </a:t>
            </a:r>
            <a:r>
              <a:rPr lang="fr-FR" dirty="0" err="1" smtClean="0">
                <a:solidFill>
                  <a:schemeClr val="tx1">
                    <a:lumMod val="65000"/>
                    <a:lumOff val="35000"/>
                  </a:schemeClr>
                </a:solidFill>
              </a:rPr>
              <a:t>rules</a:t>
            </a:r>
            <a:r>
              <a:rPr lang="fr-FR" dirty="0" smtClean="0">
                <a:solidFill>
                  <a:schemeClr val="tx1">
                    <a:lumMod val="65000"/>
                    <a:lumOff val="35000"/>
                  </a:schemeClr>
                </a:solidFill>
              </a:rPr>
              <a:t>. Under no </a:t>
            </a:r>
            <a:r>
              <a:rPr lang="fr-FR" dirty="0" err="1" smtClean="0">
                <a:solidFill>
                  <a:schemeClr val="tx1">
                    <a:lumMod val="65000"/>
                    <a:lumOff val="35000"/>
                  </a:schemeClr>
                </a:solidFill>
              </a:rPr>
              <a:t>law</a:t>
            </a:r>
            <a:r>
              <a:rPr lang="fr-FR" dirty="0" smtClean="0">
                <a:solidFill>
                  <a:schemeClr val="tx1">
                    <a:lumMod val="65000"/>
                    <a:lumOff val="35000"/>
                  </a:schemeClr>
                </a:solidFill>
              </a:rPr>
              <a:t>. No </a:t>
            </a:r>
            <a:r>
              <a:rPr lang="fr-FR" dirty="0" err="1" smtClean="0">
                <a:solidFill>
                  <a:schemeClr val="tx1">
                    <a:lumMod val="65000"/>
                    <a:lumOff val="35000"/>
                  </a:schemeClr>
                </a:solidFill>
              </a:rPr>
              <a:t>absolutes</a:t>
            </a:r>
            <a:r>
              <a:rPr lang="fr-FR" dirty="0" smtClean="0">
                <a:solidFill>
                  <a:schemeClr val="tx1">
                    <a:lumMod val="65000"/>
                    <a:lumOff val="35000"/>
                  </a:schemeClr>
                </a:solidFill>
              </a:rPr>
              <a:t>. But the </a:t>
            </a:r>
            <a:r>
              <a:rPr lang="fr-FR" dirty="0" err="1" smtClean="0">
                <a:solidFill>
                  <a:schemeClr val="tx1">
                    <a:lumMod val="65000"/>
                    <a:lumOff val="35000"/>
                  </a:schemeClr>
                </a:solidFill>
              </a:rPr>
              <a:t>law</a:t>
            </a:r>
            <a:r>
              <a:rPr lang="fr-FR" dirty="0" smtClean="0">
                <a:solidFill>
                  <a:schemeClr val="tx1">
                    <a:lumMod val="65000"/>
                    <a:lumOff val="35000"/>
                  </a:schemeClr>
                </a:solidFill>
              </a:rPr>
              <a:t> of love </a:t>
            </a:r>
            <a:r>
              <a:rPr lang="fr-FR" dirty="0" err="1" smtClean="0">
                <a:solidFill>
                  <a:schemeClr val="tx1">
                    <a:lumMod val="65000"/>
                    <a:lumOff val="35000"/>
                  </a:schemeClr>
                </a:solidFill>
              </a:rPr>
              <a:t>is</a:t>
            </a:r>
            <a:r>
              <a:rPr lang="fr-FR" dirty="0" smtClean="0">
                <a:solidFill>
                  <a:schemeClr val="tx1">
                    <a:lumMod val="65000"/>
                    <a:lumOff val="35000"/>
                  </a:schemeClr>
                </a:solidFill>
              </a:rPr>
              <a:t> </a:t>
            </a:r>
            <a:r>
              <a:rPr lang="fr-FR" dirty="0" err="1" smtClean="0">
                <a:solidFill>
                  <a:schemeClr val="tx1">
                    <a:lumMod val="65000"/>
                    <a:lumOff val="35000"/>
                  </a:schemeClr>
                </a:solidFill>
              </a:rPr>
              <a:t>absolute</a:t>
            </a:r>
            <a:r>
              <a:rPr lang="fr-FR" dirty="0" smtClean="0">
                <a:solidFill>
                  <a:schemeClr val="tx1">
                    <a:lumMod val="65000"/>
                    <a:lumOff val="35000"/>
                  </a:schemeClr>
                </a:solidFill>
              </a:rPr>
              <a:t>.</a:t>
            </a:r>
          </a:p>
          <a:p>
            <a:pPr marL="514350" indent="-514350" fontAlgn="auto">
              <a:spcAft>
                <a:spcPts val="0"/>
              </a:spcAft>
              <a:buFont typeface="+mj-lt"/>
              <a:buAutoNum type="arabicPeriod"/>
              <a:defRPr/>
            </a:pPr>
            <a:r>
              <a:rPr lang="fr-FR" b="1" dirty="0" smtClean="0">
                <a:solidFill>
                  <a:schemeClr val="tx1">
                    <a:lumMod val="65000"/>
                    <a:lumOff val="35000"/>
                  </a:schemeClr>
                </a:solidFill>
              </a:rPr>
              <a:t>Subjective </a:t>
            </a:r>
            <a:r>
              <a:rPr lang="fr-FR" dirty="0" smtClean="0">
                <a:solidFill>
                  <a:schemeClr val="tx1">
                    <a:lumMod val="65000"/>
                    <a:lumOff val="35000"/>
                  </a:schemeClr>
                </a:solidFill>
              </a:rPr>
              <a:t>– I </a:t>
            </a:r>
            <a:r>
              <a:rPr lang="fr-FR" dirty="0" err="1" smtClean="0">
                <a:solidFill>
                  <a:schemeClr val="tx1">
                    <a:lumMod val="65000"/>
                    <a:lumOff val="35000"/>
                  </a:schemeClr>
                </a:solidFill>
              </a:rPr>
              <a:t>decide</a:t>
            </a:r>
            <a:r>
              <a:rPr lang="fr-FR" dirty="0" smtClean="0">
                <a:solidFill>
                  <a:schemeClr val="tx1">
                    <a:lumMod val="65000"/>
                    <a:lumOff val="35000"/>
                  </a:schemeClr>
                </a:solidFill>
              </a:rPr>
              <a:t> </a:t>
            </a:r>
            <a:r>
              <a:rPr lang="fr-FR" dirty="0" err="1" smtClean="0">
                <a:solidFill>
                  <a:schemeClr val="tx1">
                    <a:lumMod val="65000"/>
                    <a:lumOff val="35000"/>
                  </a:schemeClr>
                </a:solidFill>
              </a:rPr>
              <a:t>what</a:t>
            </a:r>
            <a:r>
              <a:rPr lang="fr-FR" dirty="0" smtClean="0">
                <a:solidFill>
                  <a:schemeClr val="tx1">
                    <a:lumMod val="65000"/>
                    <a:lumOff val="35000"/>
                  </a:schemeClr>
                </a:solidFill>
              </a:rPr>
              <a:t> </a:t>
            </a:r>
            <a:r>
              <a:rPr lang="fr-FR" dirty="0" err="1" smtClean="0">
                <a:solidFill>
                  <a:schemeClr val="tx1">
                    <a:lumMod val="65000"/>
                    <a:lumOff val="35000"/>
                  </a:schemeClr>
                </a:solidFill>
              </a:rPr>
              <a:t>is</a:t>
            </a:r>
            <a:r>
              <a:rPr lang="fr-FR" dirty="0" smtClean="0">
                <a:solidFill>
                  <a:schemeClr val="tx1">
                    <a:lumMod val="65000"/>
                    <a:lumOff val="35000"/>
                  </a:schemeClr>
                </a:solidFill>
              </a:rPr>
              <a:t> </a:t>
            </a:r>
            <a:r>
              <a:rPr lang="fr-FR" dirty="0" err="1" smtClean="0">
                <a:solidFill>
                  <a:schemeClr val="tx1">
                    <a:lumMod val="65000"/>
                    <a:lumOff val="35000"/>
                  </a:schemeClr>
                </a:solidFill>
              </a:rPr>
              <a:t>loving</a:t>
            </a:r>
            <a:r>
              <a:rPr lang="fr-FR" dirty="0" smtClean="0">
                <a:solidFill>
                  <a:schemeClr val="tx1">
                    <a:lumMod val="65000"/>
                    <a:lumOff val="35000"/>
                  </a:schemeClr>
                </a:solidFill>
              </a:rPr>
              <a:t> and for </a:t>
            </a:r>
            <a:r>
              <a:rPr lang="fr-FR" dirty="0" err="1" smtClean="0">
                <a:solidFill>
                  <a:schemeClr val="tx1">
                    <a:lumMod val="65000"/>
                    <a:lumOff val="35000"/>
                  </a:schemeClr>
                </a:solidFill>
              </a:rPr>
              <a:t>whom</a:t>
            </a:r>
            <a:r>
              <a:rPr lang="fr-FR" dirty="0" smtClean="0">
                <a:solidFill>
                  <a:schemeClr val="tx1">
                    <a:lumMod val="65000"/>
                    <a:lumOff val="35000"/>
                  </a:schemeClr>
                </a:solidFill>
              </a:rPr>
              <a:t> </a:t>
            </a:r>
            <a:r>
              <a:rPr lang="fr-FR" dirty="0" err="1" smtClean="0">
                <a:solidFill>
                  <a:schemeClr val="tx1">
                    <a:lumMod val="65000"/>
                    <a:lumOff val="35000"/>
                  </a:schemeClr>
                </a:solidFill>
              </a:rPr>
              <a:t>it</a:t>
            </a:r>
            <a:r>
              <a:rPr lang="fr-FR" dirty="0" smtClean="0">
                <a:solidFill>
                  <a:schemeClr val="tx1">
                    <a:lumMod val="65000"/>
                    <a:lumOff val="35000"/>
                  </a:schemeClr>
                </a:solidFill>
              </a:rPr>
              <a:t> </a:t>
            </a:r>
            <a:r>
              <a:rPr lang="fr-FR" dirty="0" err="1" smtClean="0">
                <a:solidFill>
                  <a:schemeClr val="tx1">
                    <a:lumMod val="65000"/>
                    <a:lumOff val="35000"/>
                  </a:schemeClr>
                </a:solidFill>
              </a:rPr>
              <a:t>is</a:t>
            </a:r>
            <a:r>
              <a:rPr lang="fr-FR" dirty="0" smtClean="0">
                <a:solidFill>
                  <a:schemeClr val="tx1">
                    <a:lumMod val="65000"/>
                    <a:lumOff val="35000"/>
                  </a:schemeClr>
                </a:solidFill>
              </a:rPr>
              <a:t> </a:t>
            </a:r>
            <a:r>
              <a:rPr lang="fr-FR" dirty="0" err="1" smtClean="0">
                <a:solidFill>
                  <a:schemeClr val="tx1">
                    <a:lumMod val="65000"/>
                    <a:lumOff val="35000"/>
                  </a:schemeClr>
                </a:solidFill>
              </a:rPr>
              <a:t>loving</a:t>
            </a:r>
            <a:r>
              <a:rPr lang="fr-FR" dirty="0" smtClean="0">
                <a:solidFill>
                  <a:schemeClr val="tx1">
                    <a:lumMod val="65000"/>
                    <a:lumOff val="35000"/>
                  </a:schemeClr>
                </a:solidFill>
              </a:rPr>
              <a:t>.</a:t>
            </a:r>
          </a:p>
          <a:p>
            <a:pPr marL="514350" indent="-514350" fontAlgn="auto">
              <a:spcAft>
                <a:spcPts val="0"/>
              </a:spcAft>
              <a:buFont typeface="+mj-lt"/>
              <a:buAutoNum type="arabicPeriod"/>
              <a:defRPr/>
            </a:pPr>
            <a:r>
              <a:rPr lang="fr-FR" b="1" dirty="0" err="1" smtClean="0">
                <a:solidFill>
                  <a:schemeClr val="tx1">
                    <a:lumMod val="65000"/>
                    <a:lumOff val="35000"/>
                  </a:schemeClr>
                </a:solidFill>
              </a:rPr>
              <a:t>Flawed</a:t>
            </a:r>
            <a:r>
              <a:rPr lang="fr-FR" dirty="0" smtClean="0">
                <a:solidFill>
                  <a:schemeClr val="tx1">
                    <a:lumMod val="65000"/>
                    <a:lumOff val="35000"/>
                  </a:schemeClr>
                </a:solidFill>
              </a:rPr>
              <a:t> – Imagine </a:t>
            </a:r>
            <a:r>
              <a:rPr lang="fr-FR" dirty="0" err="1" smtClean="0">
                <a:solidFill>
                  <a:schemeClr val="tx1">
                    <a:lumMod val="65000"/>
                    <a:lumOff val="35000"/>
                  </a:schemeClr>
                </a:solidFill>
              </a:rPr>
              <a:t>playing</a:t>
            </a:r>
            <a:r>
              <a:rPr lang="fr-FR" dirty="0" smtClean="0">
                <a:solidFill>
                  <a:schemeClr val="tx1">
                    <a:lumMod val="65000"/>
                    <a:lumOff val="35000"/>
                  </a:schemeClr>
                </a:solidFill>
              </a:rPr>
              <a:t> a football </a:t>
            </a:r>
            <a:r>
              <a:rPr lang="fr-FR" dirty="0" err="1" smtClean="0">
                <a:solidFill>
                  <a:schemeClr val="tx1">
                    <a:lumMod val="65000"/>
                    <a:lumOff val="35000"/>
                  </a:schemeClr>
                </a:solidFill>
              </a:rPr>
              <a:t>game</a:t>
            </a:r>
            <a:r>
              <a:rPr lang="fr-FR" dirty="0" smtClean="0">
                <a:solidFill>
                  <a:schemeClr val="tx1">
                    <a:lumMod val="65000"/>
                    <a:lumOff val="35000"/>
                  </a:schemeClr>
                </a:solidFill>
              </a:rPr>
              <a:t> – </a:t>
            </a:r>
            <a:r>
              <a:rPr lang="fr-FR" dirty="0" err="1" smtClean="0">
                <a:solidFill>
                  <a:schemeClr val="tx1">
                    <a:lumMod val="65000"/>
                    <a:lumOff val="35000"/>
                  </a:schemeClr>
                </a:solidFill>
              </a:rPr>
              <a:t>only</a:t>
            </a:r>
            <a:r>
              <a:rPr lang="fr-FR" dirty="0" smtClean="0">
                <a:solidFill>
                  <a:schemeClr val="tx1">
                    <a:lumMod val="65000"/>
                    <a:lumOff val="35000"/>
                  </a:schemeClr>
                </a:solidFill>
              </a:rPr>
              <a:t> </a:t>
            </a:r>
            <a:r>
              <a:rPr lang="fr-FR" dirty="0" err="1" smtClean="0">
                <a:solidFill>
                  <a:schemeClr val="tx1">
                    <a:lumMod val="65000"/>
                    <a:lumOff val="35000"/>
                  </a:schemeClr>
                </a:solidFill>
              </a:rPr>
              <a:t>rule</a:t>
            </a:r>
            <a:r>
              <a:rPr lang="fr-FR" dirty="0" smtClean="0">
                <a:solidFill>
                  <a:schemeClr val="tx1">
                    <a:lumMod val="65000"/>
                    <a:lumOff val="35000"/>
                  </a:schemeClr>
                </a:solidFill>
              </a:rPr>
              <a:t> </a:t>
            </a:r>
            <a:r>
              <a:rPr lang="fr-FR" dirty="0" err="1" smtClean="0">
                <a:solidFill>
                  <a:schemeClr val="tx1">
                    <a:lumMod val="65000"/>
                    <a:lumOff val="35000"/>
                  </a:schemeClr>
                </a:solidFill>
              </a:rPr>
              <a:t>is</a:t>
            </a:r>
            <a:r>
              <a:rPr lang="fr-FR" dirty="0" smtClean="0">
                <a:solidFill>
                  <a:schemeClr val="tx1">
                    <a:lumMod val="65000"/>
                    <a:lumOff val="35000"/>
                  </a:schemeClr>
                </a:solidFill>
              </a:rPr>
              <a:t> « </a:t>
            </a:r>
            <a:r>
              <a:rPr lang="fr-FR" dirty="0" err="1" smtClean="0">
                <a:solidFill>
                  <a:schemeClr val="tx1">
                    <a:lumMod val="65000"/>
                    <a:lumOff val="35000"/>
                  </a:schemeClr>
                </a:solidFill>
              </a:rPr>
              <a:t>fairness</a:t>
            </a:r>
            <a:r>
              <a:rPr lang="fr-FR" dirty="0" smtClean="0">
                <a:solidFill>
                  <a:schemeClr val="tx1">
                    <a:lumMod val="65000"/>
                    <a:lumOff val="35000"/>
                  </a:schemeClr>
                </a:solidFill>
              </a:rPr>
              <a:t>. »</a:t>
            </a:r>
            <a:endParaRPr lang="fr-FR" b="1" dirty="0" smtClean="0">
              <a:solidFill>
                <a:schemeClr val="tx1">
                  <a:lumMod val="65000"/>
                  <a:lumOff val="35000"/>
                </a:schemeClr>
              </a:solidFill>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Is Situational Ethics Biblical?</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4525963"/>
          </a:xfrm>
        </p:spPr>
        <p:txBody>
          <a:bodyPr rtlCol="0">
            <a:normAutofit/>
          </a:bodyPr>
          <a:lstStyle/>
          <a:p>
            <a:pPr fontAlgn="auto">
              <a:spcAft>
                <a:spcPts val="0"/>
              </a:spcAft>
              <a:buFont typeface="Arial" pitchFamily="34" charset="0"/>
              <a:buChar char="•"/>
              <a:defRPr/>
            </a:pPr>
            <a:r>
              <a:rPr lang="fr-FR" dirty="0" err="1" smtClean="0">
                <a:solidFill>
                  <a:schemeClr val="tx1">
                    <a:lumMod val="65000"/>
                    <a:lumOff val="35000"/>
                  </a:schemeClr>
                </a:solidFill>
              </a:rPr>
              <a:t>Some</a:t>
            </a:r>
            <a:r>
              <a:rPr lang="fr-FR" dirty="0" smtClean="0">
                <a:solidFill>
                  <a:schemeClr val="tx1">
                    <a:lumMod val="65000"/>
                    <a:lumOff val="35000"/>
                  </a:schemeClr>
                </a:solidFill>
              </a:rPr>
              <a:t> claim </a:t>
            </a:r>
            <a:r>
              <a:rPr lang="fr-FR" dirty="0" err="1" smtClean="0">
                <a:solidFill>
                  <a:schemeClr val="tx1">
                    <a:lumMod val="65000"/>
                    <a:lumOff val="35000"/>
                  </a:schemeClr>
                </a:solidFill>
              </a:rPr>
              <a:t>that</a:t>
            </a:r>
            <a:r>
              <a:rPr lang="fr-FR" dirty="0" smtClean="0">
                <a:solidFill>
                  <a:schemeClr val="tx1">
                    <a:lumMod val="65000"/>
                    <a:lumOff val="35000"/>
                  </a:schemeClr>
                </a:solidFill>
              </a:rPr>
              <a:t> the Bible </a:t>
            </a:r>
            <a:r>
              <a:rPr lang="fr-FR" dirty="0" err="1" smtClean="0">
                <a:solidFill>
                  <a:schemeClr val="tx1">
                    <a:lumMod val="65000"/>
                    <a:lumOff val="35000"/>
                  </a:schemeClr>
                </a:solidFill>
              </a:rPr>
              <a:t>endorses</a:t>
            </a:r>
            <a:r>
              <a:rPr lang="fr-FR" dirty="0" smtClean="0">
                <a:solidFill>
                  <a:schemeClr val="tx1">
                    <a:lumMod val="65000"/>
                    <a:lumOff val="35000"/>
                  </a:schemeClr>
                </a:solidFill>
              </a:rPr>
              <a:t> and supports </a:t>
            </a:r>
            <a:r>
              <a:rPr lang="fr-FR" dirty="0" err="1" smtClean="0">
                <a:solidFill>
                  <a:schemeClr val="tx1">
                    <a:lumMod val="65000"/>
                    <a:lumOff val="35000"/>
                  </a:schemeClr>
                </a:solidFill>
              </a:rPr>
              <a:t>this</a:t>
            </a:r>
            <a:r>
              <a:rPr lang="fr-FR" dirty="0" smtClean="0">
                <a:solidFill>
                  <a:schemeClr val="tx1">
                    <a:lumMod val="65000"/>
                    <a:lumOff val="35000"/>
                  </a:schemeClr>
                </a:solidFill>
              </a:rPr>
              <a:t> </a:t>
            </a:r>
            <a:r>
              <a:rPr lang="fr-FR" dirty="0" err="1" smtClean="0">
                <a:solidFill>
                  <a:schemeClr val="tx1">
                    <a:lumMod val="65000"/>
                    <a:lumOff val="35000"/>
                  </a:schemeClr>
                </a:solidFill>
              </a:rPr>
              <a:t>view</a:t>
            </a:r>
            <a:r>
              <a:rPr lang="fr-FR" dirty="0" smtClean="0">
                <a:solidFill>
                  <a:schemeClr val="tx1">
                    <a:lumMod val="65000"/>
                    <a:lumOff val="35000"/>
                  </a:schemeClr>
                </a:solidFill>
              </a:rPr>
              <a:t>.</a:t>
            </a:r>
          </a:p>
          <a:p>
            <a:pPr fontAlgn="auto">
              <a:spcAft>
                <a:spcPts val="0"/>
              </a:spcAft>
              <a:buFont typeface="Arial" pitchFamily="34" charset="0"/>
              <a:buChar char="•"/>
              <a:defRPr/>
            </a:pPr>
            <a:r>
              <a:rPr lang="fr-FR" dirty="0" err="1" smtClean="0">
                <a:solidFill>
                  <a:schemeClr val="tx1">
                    <a:lumMod val="65000"/>
                    <a:lumOff val="35000"/>
                  </a:schemeClr>
                </a:solidFill>
              </a:rPr>
              <a:t>Two</a:t>
            </a:r>
            <a:r>
              <a:rPr lang="fr-FR" dirty="0" smtClean="0">
                <a:solidFill>
                  <a:schemeClr val="tx1">
                    <a:lumMod val="65000"/>
                    <a:lumOff val="35000"/>
                  </a:schemeClr>
                </a:solidFill>
              </a:rPr>
              <a:t> </a:t>
            </a:r>
            <a:r>
              <a:rPr lang="fr-FR" dirty="0" err="1" smtClean="0">
                <a:solidFill>
                  <a:schemeClr val="tx1">
                    <a:lumMod val="65000"/>
                    <a:lumOff val="35000"/>
                  </a:schemeClr>
                </a:solidFill>
              </a:rPr>
              <a:t>examples</a:t>
            </a:r>
            <a:r>
              <a:rPr lang="fr-FR" dirty="0" smtClean="0">
                <a:solidFill>
                  <a:schemeClr val="tx1">
                    <a:lumMod val="65000"/>
                    <a:lumOff val="35000"/>
                  </a:schemeClr>
                </a:solidFill>
              </a:rPr>
              <a:t> are </a:t>
            </a:r>
            <a:r>
              <a:rPr lang="fr-FR" dirty="0" err="1" smtClean="0">
                <a:solidFill>
                  <a:schemeClr val="tx1">
                    <a:lumMod val="65000"/>
                    <a:lumOff val="35000"/>
                  </a:schemeClr>
                </a:solidFill>
              </a:rPr>
              <a:t>given</a:t>
            </a:r>
            <a:r>
              <a:rPr lang="fr-FR" dirty="0" smtClean="0">
                <a:solidFill>
                  <a:schemeClr val="tx1">
                    <a:lumMod val="65000"/>
                    <a:lumOff val="35000"/>
                  </a:schemeClr>
                </a:solidFill>
              </a:rPr>
              <a:t> in an </a:t>
            </a:r>
            <a:r>
              <a:rPr lang="fr-FR" dirty="0" err="1" smtClean="0">
                <a:solidFill>
                  <a:schemeClr val="tx1">
                    <a:lumMod val="65000"/>
                    <a:lumOff val="35000"/>
                  </a:schemeClr>
                </a:solidFill>
              </a:rPr>
              <a:t>attempt</a:t>
            </a:r>
            <a:r>
              <a:rPr lang="fr-FR" dirty="0" smtClean="0">
                <a:solidFill>
                  <a:schemeClr val="tx1">
                    <a:lumMod val="65000"/>
                    <a:lumOff val="35000"/>
                  </a:schemeClr>
                </a:solidFill>
              </a:rPr>
              <a:t> to show </a:t>
            </a:r>
            <a:r>
              <a:rPr lang="fr-FR" dirty="0" err="1" smtClean="0">
                <a:solidFill>
                  <a:schemeClr val="tx1">
                    <a:lumMod val="65000"/>
                    <a:lumOff val="35000"/>
                  </a:schemeClr>
                </a:solidFill>
              </a:rPr>
              <a:t>this</a:t>
            </a:r>
            <a:r>
              <a:rPr lang="fr-FR" dirty="0" smtClean="0">
                <a:solidFill>
                  <a:schemeClr val="tx1">
                    <a:lumMod val="65000"/>
                    <a:lumOff val="35000"/>
                  </a:schemeClr>
                </a:solidFill>
              </a:rPr>
              <a:t>.</a:t>
            </a:r>
          </a:p>
          <a:p>
            <a:pPr fontAlgn="auto">
              <a:spcAft>
                <a:spcPts val="0"/>
              </a:spcAft>
              <a:buFont typeface="Arial" pitchFamily="34" charset="0"/>
              <a:buChar char="•"/>
              <a:defRPr/>
            </a:pPr>
            <a:r>
              <a:rPr lang="fr-FR" dirty="0" err="1" smtClean="0">
                <a:solidFill>
                  <a:schemeClr val="tx1">
                    <a:lumMod val="65000"/>
                    <a:lumOff val="35000"/>
                  </a:schemeClr>
                </a:solidFill>
              </a:rPr>
              <a:t>Rahab</a:t>
            </a:r>
            <a:r>
              <a:rPr lang="fr-FR" dirty="0" smtClean="0">
                <a:solidFill>
                  <a:schemeClr val="tx1">
                    <a:lumMod val="65000"/>
                    <a:lumOff val="35000"/>
                  </a:schemeClr>
                </a:solidFill>
              </a:rPr>
              <a:t> lied to </a:t>
            </a:r>
            <a:r>
              <a:rPr lang="fr-FR" dirty="0" err="1" smtClean="0">
                <a:solidFill>
                  <a:schemeClr val="tx1">
                    <a:lumMod val="65000"/>
                    <a:lumOff val="35000"/>
                  </a:schemeClr>
                </a:solidFill>
              </a:rPr>
              <a:t>protect</a:t>
            </a:r>
            <a:r>
              <a:rPr lang="fr-FR" dirty="0" smtClean="0">
                <a:solidFill>
                  <a:schemeClr val="tx1">
                    <a:lumMod val="65000"/>
                    <a:lumOff val="35000"/>
                  </a:schemeClr>
                </a:solidFill>
              </a:rPr>
              <a:t> the </a:t>
            </a:r>
            <a:r>
              <a:rPr lang="fr-FR" dirty="0" err="1" smtClean="0">
                <a:solidFill>
                  <a:schemeClr val="tx1">
                    <a:lumMod val="65000"/>
                    <a:lumOff val="35000"/>
                  </a:schemeClr>
                </a:solidFill>
              </a:rPr>
              <a:t>spies</a:t>
            </a:r>
            <a:endParaRPr lang="fr-FR" dirty="0" smtClean="0">
              <a:solidFill>
                <a:schemeClr val="tx1">
                  <a:lumMod val="65000"/>
                  <a:lumOff val="35000"/>
                </a:schemeClr>
              </a:solidFill>
            </a:endParaRPr>
          </a:p>
          <a:p>
            <a:pPr fontAlgn="auto">
              <a:spcAft>
                <a:spcPts val="0"/>
              </a:spcAft>
              <a:buFont typeface="Arial" pitchFamily="34" charset="0"/>
              <a:buChar char="•"/>
              <a:defRPr/>
            </a:pPr>
            <a:r>
              <a:rPr lang="fr-FR" dirty="0" smtClean="0">
                <a:solidFill>
                  <a:schemeClr val="tx1">
                    <a:lumMod val="65000"/>
                    <a:lumOff val="35000"/>
                  </a:schemeClr>
                </a:solidFill>
              </a:rPr>
              <a:t>David </a:t>
            </a:r>
            <a:r>
              <a:rPr lang="fr-FR" dirty="0" err="1" smtClean="0">
                <a:solidFill>
                  <a:schemeClr val="tx1">
                    <a:lumMod val="65000"/>
                    <a:lumOff val="35000"/>
                  </a:schemeClr>
                </a:solidFill>
              </a:rPr>
              <a:t>ate</a:t>
            </a:r>
            <a:r>
              <a:rPr lang="fr-FR" dirty="0" smtClean="0">
                <a:solidFill>
                  <a:schemeClr val="tx1">
                    <a:lumMod val="65000"/>
                    <a:lumOff val="35000"/>
                  </a:schemeClr>
                </a:solidFill>
              </a:rPr>
              <a:t> </a:t>
            </a:r>
            <a:r>
              <a:rPr lang="fr-FR" dirty="0" err="1" smtClean="0">
                <a:solidFill>
                  <a:schemeClr val="tx1">
                    <a:lumMod val="65000"/>
                    <a:lumOff val="35000"/>
                  </a:schemeClr>
                </a:solidFill>
              </a:rPr>
              <a:t>from</a:t>
            </a:r>
            <a:r>
              <a:rPr lang="fr-FR" dirty="0" smtClean="0">
                <a:solidFill>
                  <a:schemeClr val="tx1">
                    <a:lumMod val="65000"/>
                    <a:lumOff val="35000"/>
                  </a:schemeClr>
                </a:solidFill>
              </a:rPr>
              <a:t> the table of </a:t>
            </a:r>
            <a:r>
              <a:rPr lang="fr-FR" dirty="0" err="1" smtClean="0">
                <a:solidFill>
                  <a:schemeClr val="tx1">
                    <a:lumMod val="65000"/>
                    <a:lumOff val="35000"/>
                  </a:schemeClr>
                </a:solidFill>
              </a:rPr>
              <a:t>shewbread</a:t>
            </a:r>
            <a:endParaRPr lang="fr-FR" dirty="0" smtClean="0">
              <a:solidFill>
                <a:schemeClr val="tx1">
                  <a:lumMod val="65000"/>
                  <a:lumOff val="35000"/>
                </a:schemeClr>
              </a:solidFill>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Is Situational Ethics Biblical?</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4525963"/>
          </a:xfrm>
        </p:spPr>
        <p:txBody>
          <a:bodyPr rtlCol="0">
            <a:normAutofit/>
          </a:bodyPr>
          <a:lstStyle/>
          <a:p>
            <a:pPr fontAlgn="auto">
              <a:spcAft>
                <a:spcPts val="0"/>
              </a:spcAft>
              <a:buFont typeface="Arial" pitchFamily="34" charset="0"/>
              <a:buChar char="•"/>
              <a:defRPr/>
            </a:pPr>
            <a:r>
              <a:rPr lang="en-US" dirty="0" err="1" smtClean="0">
                <a:solidFill>
                  <a:schemeClr val="tx1">
                    <a:lumMod val="65000"/>
                    <a:lumOff val="35000"/>
                  </a:schemeClr>
                </a:solidFill>
              </a:rPr>
              <a:t>Rahab</a:t>
            </a:r>
            <a:r>
              <a:rPr lang="fr-FR" dirty="0" smtClean="0">
                <a:solidFill>
                  <a:schemeClr val="tx1">
                    <a:lumMod val="65000"/>
                    <a:lumOff val="35000"/>
                  </a:schemeClr>
                </a:solidFill>
              </a:rPr>
              <a:t> lied to </a:t>
            </a:r>
            <a:r>
              <a:rPr lang="fr-FR" dirty="0" err="1" smtClean="0">
                <a:solidFill>
                  <a:schemeClr val="tx1">
                    <a:lumMod val="65000"/>
                    <a:lumOff val="35000"/>
                  </a:schemeClr>
                </a:solidFill>
              </a:rPr>
              <a:t>protect</a:t>
            </a:r>
            <a:r>
              <a:rPr lang="fr-FR" dirty="0" smtClean="0">
                <a:solidFill>
                  <a:schemeClr val="tx1">
                    <a:lumMod val="65000"/>
                    <a:lumOff val="35000"/>
                  </a:schemeClr>
                </a:solidFill>
              </a:rPr>
              <a:t> the </a:t>
            </a:r>
            <a:r>
              <a:rPr lang="fr-FR" dirty="0" err="1" smtClean="0">
                <a:solidFill>
                  <a:schemeClr val="tx1">
                    <a:lumMod val="65000"/>
                    <a:lumOff val="35000"/>
                  </a:schemeClr>
                </a:solidFill>
              </a:rPr>
              <a:t>spies</a:t>
            </a:r>
            <a:endParaRPr lang="fr-FR" dirty="0" smtClean="0">
              <a:solidFill>
                <a:schemeClr val="tx1">
                  <a:lumMod val="65000"/>
                  <a:lumOff val="35000"/>
                </a:schemeClr>
              </a:solidFill>
            </a:endParaRPr>
          </a:p>
          <a:p>
            <a:pPr fontAlgn="auto">
              <a:spcAft>
                <a:spcPts val="0"/>
              </a:spcAft>
              <a:buFont typeface="Arial" pitchFamily="34" charset="0"/>
              <a:buChar char="•"/>
              <a:defRPr/>
            </a:pPr>
            <a:r>
              <a:rPr lang="fr-FR" dirty="0" err="1" smtClean="0">
                <a:solidFill>
                  <a:schemeClr val="tx1">
                    <a:lumMod val="65000"/>
                    <a:lumOff val="35000"/>
                  </a:schemeClr>
                </a:solidFill>
              </a:rPr>
              <a:t>Recording</a:t>
            </a:r>
            <a:r>
              <a:rPr lang="fr-FR" dirty="0" smtClean="0">
                <a:solidFill>
                  <a:schemeClr val="tx1">
                    <a:lumMod val="65000"/>
                    <a:lumOff val="35000"/>
                  </a:schemeClr>
                </a:solidFill>
              </a:rPr>
              <a:t> the </a:t>
            </a:r>
            <a:r>
              <a:rPr lang="fr-FR" dirty="0" err="1" smtClean="0">
                <a:solidFill>
                  <a:schemeClr val="tx1">
                    <a:lumMod val="65000"/>
                    <a:lumOff val="35000"/>
                  </a:schemeClr>
                </a:solidFill>
              </a:rPr>
              <a:t>event</a:t>
            </a:r>
            <a:r>
              <a:rPr lang="fr-FR" dirty="0" smtClean="0">
                <a:solidFill>
                  <a:schemeClr val="tx1">
                    <a:lumMod val="65000"/>
                    <a:lumOff val="35000"/>
                  </a:schemeClr>
                </a:solidFill>
              </a:rPr>
              <a:t> </a:t>
            </a:r>
            <a:r>
              <a:rPr lang="fr-FR" dirty="0" err="1" smtClean="0">
                <a:solidFill>
                  <a:schemeClr val="tx1">
                    <a:lumMod val="65000"/>
                    <a:lumOff val="35000"/>
                  </a:schemeClr>
                </a:solidFill>
              </a:rPr>
              <a:t>does</a:t>
            </a:r>
            <a:r>
              <a:rPr lang="fr-FR" dirty="0" smtClean="0">
                <a:solidFill>
                  <a:schemeClr val="tx1">
                    <a:lumMod val="65000"/>
                    <a:lumOff val="35000"/>
                  </a:schemeClr>
                </a:solidFill>
              </a:rPr>
              <a:t> not </a:t>
            </a:r>
            <a:r>
              <a:rPr lang="fr-FR" dirty="0" err="1" smtClean="0">
                <a:solidFill>
                  <a:schemeClr val="tx1">
                    <a:lumMod val="65000"/>
                    <a:lumOff val="35000"/>
                  </a:schemeClr>
                </a:solidFill>
              </a:rPr>
              <a:t>mean</a:t>
            </a:r>
            <a:r>
              <a:rPr lang="fr-FR" dirty="0" smtClean="0">
                <a:solidFill>
                  <a:schemeClr val="tx1">
                    <a:lumMod val="65000"/>
                    <a:lumOff val="35000"/>
                  </a:schemeClr>
                </a:solidFill>
              </a:rPr>
              <a:t> </a:t>
            </a:r>
            <a:r>
              <a:rPr lang="fr-FR" dirty="0" err="1" smtClean="0">
                <a:solidFill>
                  <a:schemeClr val="tx1">
                    <a:lumMod val="65000"/>
                    <a:lumOff val="35000"/>
                  </a:schemeClr>
                </a:solidFill>
              </a:rPr>
              <a:t>that</a:t>
            </a:r>
            <a:r>
              <a:rPr lang="fr-FR" dirty="0" smtClean="0">
                <a:solidFill>
                  <a:schemeClr val="tx1">
                    <a:lumMod val="65000"/>
                    <a:lumOff val="35000"/>
                  </a:schemeClr>
                </a:solidFill>
              </a:rPr>
              <a:t> </a:t>
            </a:r>
            <a:r>
              <a:rPr lang="fr-FR" dirty="0" err="1" smtClean="0">
                <a:solidFill>
                  <a:schemeClr val="tx1">
                    <a:lumMod val="65000"/>
                    <a:lumOff val="35000"/>
                  </a:schemeClr>
                </a:solidFill>
              </a:rPr>
              <a:t>God</a:t>
            </a:r>
            <a:r>
              <a:rPr lang="fr-FR" dirty="0" smtClean="0">
                <a:solidFill>
                  <a:schemeClr val="tx1">
                    <a:lumMod val="65000"/>
                    <a:lumOff val="35000"/>
                  </a:schemeClr>
                </a:solidFill>
              </a:rPr>
              <a:t> </a:t>
            </a:r>
            <a:r>
              <a:rPr lang="fr-FR" dirty="0" err="1" smtClean="0">
                <a:solidFill>
                  <a:schemeClr val="tx1">
                    <a:lumMod val="65000"/>
                    <a:lumOff val="35000"/>
                  </a:schemeClr>
                </a:solidFill>
              </a:rPr>
              <a:t>approved</a:t>
            </a:r>
            <a:endParaRPr lang="fr-FR" dirty="0" smtClean="0">
              <a:solidFill>
                <a:schemeClr val="tx1">
                  <a:lumMod val="65000"/>
                  <a:lumOff val="35000"/>
                </a:schemeClr>
              </a:solidFill>
            </a:endParaRPr>
          </a:p>
          <a:p>
            <a:pPr fontAlgn="auto">
              <a:spcAft>
                <a:spcPts val="0"/>
              </a:spcAft>
              <a:buFont typeface="Arial" pitchFamily="34" charset="0"/>
              <a:buChar char="•"/>
              <a:defRPr/>
            </a:pPr>
            <a:r>
              <a:rPr lang="fr-FR" dirty="0" err="1" smtClean="0">
                <a:solidFill>
                  <a:schemeClr val="tx1">
                    <a:lumMod val="65000"/>
                    <a:lumOff val="35000"/>
                  </a:schemeClr>
                </a:solidFill>
              </a:rPr>
              <a:t>Lying</a:t>
            </a:r>
            <a:r>
              <a:rPr lang="fr-FR" dirty="0" smtClean="0">
                <a:solidFill>
                  <a:schemeClr val="tx1">
                    <a:lumMod val="65000"/>
                    <a:lumOff val="35000"/>
                  </a:schemeClr>
                </a:solidFill>
              </a:rPr>
              <a:t> </a:t>
            </a:r>
            <a:r>
              <a:rPr lang="fr-FR" dirty="0" err="1" smtClean="0">
                <a:solidFill>
                  <a:schemeClr val="tx1">
                    <a:lumMod val="65000"/>
                    <a:lumOff val="35000"/>
                  </a:schemeClr>
                </a:solidFill>
              </a:rPr>
              <a:t>is</a:t>
            </a:r>
            <a:r>
              <a:rPr lang="fr-FR" dirty="0" smtClean="0">
                <a:solidFill>
                  <a:schemeClr val="tx1">
                    <a:lumMod val="65000"/>
                    <a:lumOff val="35000"/>
                  </a:schemeClr>
                </a:solidFill>
              </a:rPr>
              <a:t> </a:t>
            </a:r>
            <a:r>
              <a:rPr lang="fr-FR" dirty="0" err="1" smtClean="0">
                <a:solidFill>
                  <a:schemeClr val="tx1">
                    <a:lumMod val="65000"/>
                    <a:lumOff val="35000"/>
                  </a:schemeClr>
                </a:solidFill>
              </a:rPr>
              <a:t>condemned</a:t>
            </a:r>
            <a:r>
              <a:rPr lang="fr-FR" dirty="0" smtClean="0">
                <a:solidFill>
                  <a:schemeClr val="tx1">
                    <a:lumMod val="65000"/>
                    <a:lumOff val="35000"/>
                  </a:schemeClr>
                </a:solidFill>
              </a:rPr>
              <a:t> (</a:t>
            </a:r>
            <a:r>
              <a:rPr lang="fr-FR" dirty="0" err="1" smtClean="0">
                <a:solidFill>
                  <a:schemeClr val="tx1">
                    <a:lumMod val="65000"/>
                    <a:lumOff val="35000"/>
                  </a:schemeClr>
                </a:solidFill>
              </a:rPr>
              <a:t>Revelation</a:t>
            </a:r>
            <a:r>
              <a:rPr lang="fr-FR" dirty="0" smtClean="0">
                <a:solidFill>
                  <a:schemeClr val="tx1">
                    <a:lumMod val="65000"/>
                    <a:lumOff val="35000"/>
                  </a:schemeClr>
                </a:solidFill>
              </a:rPr>
              <a:t> 21:8)</a:t>
            </a:r>
          </a:p>
          <a:p>
            <a:pPr fontAlgn="auto">
              <a:spcAft>
                <a:spcPts val="0"/>
              </a:spcAft>
              <a:buFont typeface="Arial" pitchFamily="34" charset="0"/>
              <a:buChar char="•"/>
              <a:defRPr/>
            </a:pPr>
            <a:r>
              <a:rPr lang="fr-FR" dirty="0" err="1" smtClean="0">
                <a:solidFill>
                  <a:schemeClr val="tx1">
                    <a:lumMod val="65000"/>
                    <a:lumOff val="35000"/>
                  </a:schemeClr>
                </a:solidFill>
              </a:rPr>
              <a:t>She</a:t>
            </a:r>
            <a:r>
              <a:rPr lang="fr-FR" dirty="0" smtClean="0">
                <a:solidFill>
                  <a:schemeClr val="tx1">
                    <a:lumMod val="65000"/>
                    <a:lumOff val="35000"/>
                  </a:schemeClr>
                </a:solidFill>
              </a:rPr>
              <a:t> </a:t>
            </a:r>
            <a:r>
              <a:rPr lang="fr-FR" dirty="0" err="1" smtClean="0">
                <a:solidFill>
                  <a:schemeClr val="tx1">
                    <a:lumMod val="65000"/>
                    <a:lumOff val="35000"/>
                  </a:schemeClr>
                </a:solidFill>
              </a:rPr>
              <a:t>is</a:t>
            </a:r>
            <a:r>
              <a:rPr lang="fr-FR" dirty="0" smtClean="0">
                <a:solidFill>
                  <a:schemeClr val="tx1">
                    <a:lumMod val="65000"/>
                    <a:lumOff val="35000"/>
                  </a:schemeClr>
                </a:solidFill>
              </a:rPr>
              <a:t> </a:t>
            </a:r>
            <a:r>
              <a:rPr lang="fr-FR" dirty="0" err="1" smtClean="0">
                <a:solidFill>
                  <a:schemeClr val="tx1">
                    <a:lumMod val="65000"/>
                    <a:lumOff val="35000"/>
                  </a:schemeClr>
                </a:solidFill>
              </a:rPr>
              <a:t>honored</a:t>
            </a:r>
            <a:r>
              <a:rPr lang="fr-FR" dirty="0" smtClean="0">
                <a:solidFill>
                  <a:schemeClr val="tx1">
                    <a:lumMod val="65000"/>
                    <a:lumOff val="35000"/>
                  </a:schemeClr>
                </a:solidFill>
              </a:rPr>
              <a:t> for </a:t>
            </a:r>
            <a:r>
              <a:rPr lang="fr-FR" dirty="0" err="1" smtClean="0">
                <a:solidFill>
                  <a:schemeClr val="tx1">
                    <a:lumMod val="65000"/>
                    <a:lumOff val="35000"/>
                  </a:schemeClr>
                </a:solidFill>
              </a:rPr>
              <a:t>her</a:t>
            </a:r>
            <a:r>
              <a:rPr lang="fr-FR" dirty="0" smtClean="0">
                <a:solidFill>
                  <a:schemeClr val="tx1">
                    <a:lumMod val="65000"/>
                    <a:lumOff val="35000"/>
                  </a:schemeClr>
                </a:solidFill>
              </a:rPr>
              <a:t> FAITH, not </a:t>
            </a:r>
            <a:r>
              <a:rPr lang="fr-FR" dirty="0" err="1" smtClean="0">
                <a:solidFill>
                  <a:schemeClr val="tx1">
                    <a:lumMod val="65000"/>
                    <a:lumOff val="35000"/>
                  </a:schemeClr>
                </a:solidFill>
              </a:rPr>
              <a:t>her</a:t>
            </a:r>
            <a:r>
              <a:rPr lang="fr-FR" dirty="0" smtClean="0">
                <a:solidFill>
                  <a:schemeClr val="tx1">
                    <a:lumMod val="65000"/>
                    <a:lumOff val="35000"/>
                  </a:schemeClr>
                </a:solidFill>
              </a:rPr>
              <a:t> </a:t>
            </a:r>
            <a:r>
              <a:rPr lang="fr-FR" dirty="0" err="1" smtClean="0">
                <a:solidFill>
                  <a:schemeClr val="tx1">
                    <a:lumMod val="65000"/>
                    <a:lumOff val="35000"/>
                  </a:schemeClr>
                </a:solidFill>
              </a:rPr>
              <a:t>lying</a:t>
            </a:r>
            <a:r>
              <a:rPr lang="fr-FR" dirty="0" smtClean="0">
                <a:solidFill>
                  <a:schemeClr val="tx1">
                    <a:lumMod val="65000"/>
                    <a:lumOff val="35000"/>
                  </a:schemeClr>
                </a:solidFill>
              </a:rPr>
              <a:t>. (</a:t>
            </a:r>
            <a:r>
              <a:rPr lang="en-US" dirty="0" smtClean="0">
                <a:solidFill>
                  <a:schemeClr val="tx1">
                    <a:lumMod val="65000"/>
                    <a:lumOff val="35000"/>
                  </a:schemeClr>
                </a:solidFill>
              </a:rPr>
              <a:t>Hebrews</a:t>
            </a:r>
            <a:r>
              <a:rPr lang="fr-FR" dirty="0" smtClean="0">
                <a:solidFill>
                  <a:schemeClr val="tx1">
                    <a:lumMod val="65000"/>
                    <a:lumOff val="35000"/>
                  </a:schemeClr>
                </a:solidFill>
              </a:rPr>
              <a:t> 11:31)</a:t>
            </a:r>
          </a:p>
          <a:p>
            <a:pPr fontAlgn="auto">
              <a:spcAft>
                <a:spcPts val="0"/>
              </a:spcAft>
              <a:buFont typeface="Arial" pitchFamily="34" charset="0"/>
              <a:buChar char="•"/>
              <a:defRPr/>
            </a:pPr>
            <a:r>
              <a:rPr lang="fr-FR" dirty="0" err="1" smtClean="0">
                <a:solidFill>
                  <a:schemeClr val="tx1">
                    <a:lumMod val="65000"/>
                    <a:lumOff val="35000"/>
                  </a:schemeClr>
                </a:solidFill>
              </a:rPr>
              <a:t>Nowhere</a:t>
            </a:r>
            <a:r>
              <a:rPr lang="fr-FR" dirty="0" smtClean="0">
                <a:solidFill>
                  <a:schemeClr val="tx1">
                    <a:lumMod val="65000"/>
                    <a:lumOff val="35000"/>
                  </a:schemeClr>
                </a:solidFill>
              </a:rPr>
              <a:t> </a:t>
            </a:r>
            <a:r>
              <a:rPr lang="fr-FR" dirty="0" err="1" smtClean="0">
                <a:solidFill>
                  <a:schemeClr val="tx1">
                    <a:lumMod val="65000"/>
                    <a:lumOff val="35000"/>
                  </a:schemeClr>
                </a:solidFill>
              </a:rPr>
              <a:t>does</a:t>
            </a:r>
            <a:r>
              <a:rPr lang="fr-FR" dirty="0" smtClean="0">
                <a:solidFill>
                  <a:schemeClr val="tx1">
                    <a:lumMod val="65000"/>
                    <a:lumOff val="35000"/>
                  </a:schemeClr>
                </a:solidFill>
              </a:rPr>
              <a:t> the Bible </a:t>
            </a:r>
            <a:r>
              <a:rPr lang="fr-FR" dirty="0" err="1" smtClean="0">
                <a:solidFill>
                  <a:schemeClr val="tx1">
                    <a:lumMod val="65000"/>
                    <a:lumOff val="35000"/>
                  </a:schemeClr>
                </a:solidFill>
              </a:rPr>
              <a:t>approve</a:t>
            </a:r>
            <a:r>
              <a:rPr lang="fr-FR" dirty="0" smtClean="0">
                <a:solidFill>
                  <a:schemeClr val="tx1">
                    <a:lumMod val="65000"/>
                    <a:lumOff val="35000"/>
                  </a:schemeClr>
                </a:solidFill>
              </a:rPr>
              <a:t> </a:t>
            </a:r>
            <a:r>
              <a:rPr lang="fr-FR" dirty="0" err="1" smtClean="0">
                <a:solidFill>
                  <a:schemeClr val="tx1">
                    <a:lumMod val="65000"/>
                    <a:lumOff val="35000"/>
                  </a:schemeClr>
                </a:solidFill>
              </a:rPr>
              <a:t>her</a:t>
            </a:r>
            <a:r>
              <a:rPr lang="fr-FR" dirty="0" smtClean="0">
                <a:solidFill>
                  <a:schemeClr val="tx1">
                    <a:lumMod val="65000"/>
                    <a:lumOff val="35000"/>
                  </a:schemeClr>
                </a:solidFill>
              </a:rPr>
              <a:t> false story.</a:t>
            </a: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00250" y="274638"/>
            <a:ext cx="6686550" cy="1143000"/>
          </a:xfrm>
        </p:spPr>
        <p:txBody>
          <a:bodyPr rtlCol="0">
            <a:normAutofit/>
          </a:bodyPr>
          <a:lstStyle/>
          <a:p>
            <a:pPr algn="l" fontAlgn="auto">
              <a:spcAft>
                <a:spcPts val="0"/>
              </a:spcAft>
              <a:defRPr/>
            </a:pPr>
            <a:r>
              <a:rPr lang="fr-CA" dirty="0" smtClean="0">
                <a:solidFill>
                  <a:schemeClr val="tx1">
                    <a:lumMod val="65000"/>
                    <a:lumOff val="35000"/>
                  </a:schemeClr>
                </a:solidFill>
              </a:rPr>
              <a:t>Is Situational Ethics Biblical?</a:t>
            </a:r>
            <a:endParaRPr lang="fr-FR" dirty="0" smtClean="0">
              <a:solidFill>
                <a:schemeClr val="tx1">
                  <a:lumMod val="65000"/>
                  <a:lumOff val="35000"/>
                </a:schemeClr>
              </a:solidFill>
            </a:endParaRPr>
          </a:p>
        </p:txBody>
      </p:sp>
      <p:sp>
        <p:nvSpPr>
          <p:cNvPr id="3" name="Espace réservé du contenu 2"/>
          <p:cNvSpPr>
            <a:spLocks noGrp="1"/>
          </p:cNvSpPr>
          <p:nvPr>
            <p:ph idx="1"/>
          </p:nvPr>
        </p:nvSpPr>
        <p:spPr>
          <a:xfrm>
            <a:off x="2000250" y="1600200"/>
            <a:ext cx="6686550" cy="4525963"/>
          </a:xfrm>
        </p:spPr>
        <p:txBody>
          <a:bodyPr rtlCol="0">
            <a:normAutofit/>
          </a:bodyPr>
          <a:lstStyle/>
          <a:p>
            <a:pPr fontAlgn="auto">
              <a:spcAft>
                <a:spcPts val="0"/>
              </a:spcAft>
              <a:buFont typeface="Arial" pitchFamily="34" charset="0"/>
              <a:buChar char="•"/>
              <a:defRPr/>
            </a:pPr>
            <a:r>
              <a:rPr lang="en-US" b="1" baseline="30000" dirty="0" smtClean="0"/>
              <a:t>3</a:t>
            </a:r>
            <a:r>
              <a:rPr lang="en-US" dirty="0" smtClean="0"/>
              <a:t> But He said to them, "Have you not read what David did when he was hungry, he and those who were with him: </a:t>
            </a:r>
            <a:r>
              <a:rPr lang="en-US" b="1" baseline="30000" dirty="0" smtClean="0"/>
              <a:t>4</a:t>
            </a:r>
            <a:r>
              <a:rPr lang="en-US" dirty="0" smtClean="0"/>
              <a:t> how he entered the house of God and ate the showbread which was not lawful for him to eat, nor for those who were with him, but only for the priests? </a:t>
            </a:r>
            <a:r>
              <a:rPr lang="en-US" b="1" dirty="0" smtClean="0"/>
              <a:t>Matthew 12:3-4</a:t>
            </a:r>
            <a:endParaRPr lang="en-US" b="1" dirty="0" smtClean="0"/>
          </a:p>
          <a:p>
            <a:pPr fontAlgn="auto">
              <a:spcAft>
                <a:spcPts val="0"/>
              </a:spcAft>
              <a:buFont typeface="Arial" pitchFamily="34" charset="0"/>
              <a:buChar char="•"/>
              <a:defRPr/>
            </a:pPr>
            <a:endParaRPr lang="fr-FR" dirty="0" smtClean="0">
              <a:solidFill>
                <a:schemeClr val="tx1">
                  <a:lumMod val="65000"/>
                  <a:lumOff val="35000"/>
                </a:schemeClr>
              </a:solidFill>
            </a:endParaRP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Blue cloud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clouds</Template>
  <TotalTime>60</TotalTime>
  <Words>419</Words>
  <Application>Microsoft Office PowerPoint</Application>
  <PresentationFormat>On-screen Show (4:3)</PresentationFormat>
  <Paragraphs>49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Blue clouds</vt:lpstr>
      <vt:lpstr>SITUATION ETHICS</vt:lpstr>
      <vt:lpstr>3 Schools of Thought</vt:lpstr>
      <vt:lpstr>2 Catagories</vt:lpstr>
      <vt:lpstr>Atheistic situationists</vt:lpstr>
      <vt:lpstr>Religious situationists</vt:lpstr>
      <vt:lpstr>Religious situationists</vt:lpstr>
      <vt:lpstr>Is Situational Ethics Biblical?</vt:lpstr>
      <vt:lpstr>Is Situational Ethics Biblical?</vt:lpstr>
      <vt:lpstr>Is Situational Ethics Biblical?</vt:lpstr>
      <vt:lpstr>Is Situational Ethics Biblical?</vt:lpstr>
      <vt:lpstr>Is Situational Ethics Biblical?</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SITUATION ETHICS</dc:title>
  <dc:creator>Manly Luscombe</dc:creator>
  <cp:lastModifiedBy>Manly Luscombe</cp:lastModifiedBy>
  <cp:revision>10</cp:revision>
  <dcterms:created xsi:type="dcterms:W3CDTF">2010-09-27T14:18:10Z</dcterms:created>
  <dcterms:modified xsi:type="dcterms:W3CDTF">2010-09-27T15:18:36Z</dcterms:modified>
</cp:coreProperties>
</file>