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70" r:id="rId5"/>
    <p:sldId id="259" r:id="rId6"/>
    <p:sldId id="260" r:id="rId7"/>
    <p:sldId id="261" r:id="rId8"/>
    <p:sldId id="262" r:id="rId9"/>
    <p:sldId id="263" r:id="rId10"/>
    <p:sldId id="264" r:id="rId11"/>
    <p:sldId id="265" r:id="rId12"/>
    <p:sldId id="266" r:id="rId13"/>
    <p:sldId id="267" r:id="rId14"/>
    <p:sldId id="268" r:id="rId15"/>
    <p:sldId id="26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5/20/2024</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transition spd="slow">
    <p:wheel spokes="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heel spokes="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5/20/2024</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transition spd="slow">
    <p:wheel spokes="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transition spd="slow">
    <p:wheel spokes="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5/20/2024</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transition spd="slow">
    <p:wheel spokes="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heel spokes="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heel spokes="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dirty="0"/>
              <a:pPr/>
              <a:t>5/20/2024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cSld>
  <p:clrMapOvr>
    <a:masterClrMapping/>
  </p:clrMapOvr>
  <p:transition spd="slow">
    <p:wheel spokes="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heel spokes="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5/20/2024</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transition spd="slow">
    <p:wheel spokes="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wheel spokes="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5/20/2024</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heel spokes="1"/>
  </p:transition>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D7C43-D421-D693-1970-38625265D6F4}"/>
              </a:ext>
            </a:extLst>
          </p:cNvPr>
          <p:cNvSpPr>
            <a:spLocks noGrp="1"/>
          </p:cNvSpPr>
          <p:nvPr>
            <p:ph type="ctrTitle"/>
          </p:nvPr>
        </p:nvSpPr>
        <p:spPr>
          <a:xfrm>
            <a:off x="581191" y="1020431"/>
            <a:ext cx="10993549" cy="771793"/>
          </a:xfrm>
        </p:spPr>
        <p:txBody>
          <a:bodyPr/>
          <a:lstStyle/>
          <a:p>
            <a:r>
              <a:rPr lang="en-US" dirty="0"/>
              <a:t>This is what we signed up for</a:t>
            </a:r>
          </a:p>
        </p:txBody>
      </p:sp>
      <p:sp>
        <p:nvSpPr>
          <p:cNvPr id="3" name="Subtitle 2">
            <a:extLst>
              <a:ext uri="{FF2B5EF4-FFF2-40B4-BE49-F238E27FC236}">
                <a16:creationId xmlns:a16="http://schemas.microsoft.com/office/drawing/2014/main" id="{49B7361F-8D1D-4C82-E550-9188B8B5CDC4}"/>
              </a:ext>
            </a:extLst>
          </p:cNvPr>
          <p:cNvSpPr>
            <a:spLocks noGrp="1"/>
          </p:cNvSpPr>
          <p:nvPr>
            <p:ph type="subTitle" idx="1"/>
          </p:nvPr>
        </p:nvSpPr>
        <p:spPr>
          <a:xfrm>
            <a:off x="581194" y="2057401"/>
            <a:ext cx="10993546" cy="1028366"/>
          </a:xfrm>
        </p:spPr>
        <p:txBody>
          <a:bodyPr>
            <a:noAutofit/>
          </a:bodyPr>
          <a:lstStyle/>
          <a:p>
            <a:pPr algn="ctr"/>
            <a:r>
              <a:rPr lang="en-US" sz="1800" b="1" dirty="0">
                <a:solidFill>
                  <a:schemeClr val="tx1"/>
                </a:solidFill>
              </a:rPr>
              <a:t>Have you suffered for your faith? </a:t>
            </a:r>
          </a:p>
          <a:p>
            <a:pPr algn="ctr"/>
            <a:r>
              <a:rPr lang="en-US" sz="1800" b="1" dirty="0">
                <a:solidFill>
                  <a:schemeClr val="tx1"/>
                </a:solidFill>
              </a:rPr>
              <a:t>Sometimes bad things happen to test our faith.</a:t>
            </a:r>
          </a:p>
        </p:txBody>
      </p:sp>
    </p:spTree>
    <p:extLst>
      <p:ext uri="{BB962C8B-B14F-4D97-AF65-F5344CB8AC3E}">
        <p14:creationId xmlns:p14="http://schemas.microsoft.com/office/powerpoint/2010/main" val="3971860385"/>
      </p:ext>
    </p:extLst>
  </p:cSld>
  <p:clrMapOvr>
    <a:masterClrMapping/>
  </p:clrMapOvr>
  <p:transition spd="slow">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95753-E4CF-B85C-8880-589B060AA296}"/>
              </a:ext>
            </a:extLst>
          </p:cNvPr>
          <p:cNvSpPr>
            <a:spLocks noGrp="1"/>
          </p:cNvSpPr>
          <p:nvPr>
            <p:ph type="title"/>
          </p:nvPr>
        </p:nvSpPr>
        <p:spPr/>
        <p:txBody>
          <a:bodyPr/>
          <a:lstStyle/>
          <a:p>
            <a:r>
              <a:rPr lang="en-US" dirty="0"/>
              <a:t>2. This </a:t>
            </a:r>
            <a:r>
              <a:rPr lang="en-US" b="1" u="sng" dirty="0"/>
              <a:t>is</a:t>
            </a:r>
            <a:r>
              <a:rPr lang="en-US" dirty="0"/>
              <a:t> what we signed up for.</a:t>
            </a:r>
          </a:p>
        </p:txBody>
      </p:sp>
      <p:sp>
        <p:nvSpPr>
          <p:cNvPr id="3" name="Content Placeholder 2">
            <a:extLst>
              <a:ext uri="{FF2B5EF4-FFF2-40B4-BE49-F238E27FC236}">
                <a16:creationId xmlns:a16="http://schemas.microsoft.com/office/drawing/2014/main" id="{4125FE46-E3C6-E1E8-7FB8-DA95B17ACE82}"/>
              </a:ext>
            </a:extLst>
          </p:cNvPr>
          <p:cNvSpPr>
            <a:spLocks noGrp="1"/>
          </p:cNvSpPr>
          <p:nvPr>
            <p:ph idx="1"/>
          </p:nvPr>
        </p:nvSpPr>
        <p:spPr/>
        <p:txBody>
          <a:bodyPr>
            <a:normAutofit/>
          </a:bodyPr>
          <a:lstStyle/>
          <a:p>
            <a:pPr marR="0" algn="ctr" rtl="0"/>
            <a:r>
              <a:rPr lang="en-US" sz="3600" b="0" i="0" u="none" strike="noStrike" baseline="0" dirty="0">
                <a:solidFill>
                  <a:schemeClr val="tx1"/>
                </a:solidFill>
                <a:latin typeface="Verdana" panose="020B0604030504040204" pitchFamily="34" charset="0"/>
              </a:rPr>
              <a:t>Notice the key words in these verses:</a:t>
            </a:r>
          </a:p>
          <a:p>
            <a:pPr marR="0" algn="ctr" rtl="0"/>
            <a:endParaRPr lang="en-US" sz="3600" b="0" i="0" u="none" strike="noStrike" baseline="0" dirty="0">
              <a:solidFill>
                <a:schemeClr val="tx1"/>
              </a:solidFill>
              <a:latin typeface="Verdana" panose="020B0604030504040204" pitchFamily="34" charset="0"/>
            </a:endParaRPr>
          </a:p>
          <a:p>
            <a:pPr marR="0" algn="ctr" rtl="0"/>
            <a:r>
              <a:rPr lang="en-US" sz="3600" dirty="0">
                <a:solidFill>
                  <a:schemeClr val="tx1"/>
                </a:solidFill>
                <a:latin typeface="Verdana" panose="020B0604030504040204" pitchFamily="34" charset="0"/>
              </a:rPr>
              <a:t>Son, sons, chastening, scourges</a:t>
            </a:r>
            <a:endParaRPr lang="en-US" sz="3600" b="0" i="0" u="none" strike="noStrike" baseline="0" dirty="0">
              <a:solidFill>
                <a:schemeClr val="tx1"/>
              </a:solidFill>
              <a:latin typeface="Verdana" panose="020B0604030504040204" pitchFamily="34" charset="0"/>
            </a:endParaRPr>
          </a:p>
        </p:txBody>
      </p:sp>
    </p:spTree>
    <p:extLst>
      <p:ext uri="{BB962C8B-B14F-4D97-AF65-F5344CB8AC3E}">
        <p14:creationId xmlns:p14="http://schemas.microsoft.com/office/powerpoint/2010/main" val="2688138103"/>
      </p:ext>
    </p:extLst>
  </p:cSld>
  <p:clrMapOvr>
    <a:masterClrMapping/>
  </p:clrMapOvr>
  <p:transition spd="slow">
    <p:wheel spokes="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95753-E4CF-B85C-8880-589B060AA296}"/>
              </a:ext>
            </a:extLst>
          </p:cNvPr>
          <p:cNvSpPr>
            <a:spLocks noGrp="1"/>
          </p:cNvSpPr>
          <p:nvPr>
            <p:ph type="title"/>
          </p:nvPr>
        </p:nvSpPr>
        <p:spPr/>
        <p:txBody>
          <a:bodyPr/>
          <a:lstStyle/>
          <a:p>
            <a:r>
              <a:rPr lang="en-US" dirty="0"/>
              <a:t>2. This </a:t>
            </a:r>
            <a:r>
              <a:rPr lang="en-US" b="1" u="sng" dirty="0"/>
              <a:t>is</a:t>
            </a:r>
            <a:r>
              <a:rPr lang="en-US" dirty="0"/>
              <a:t> what we signed up for.</a:t>
            </a:r>
          </a:p>
        </p:txBody>
      </p:sp>
      <p:sp>
        <p:nvSpPr>
          <p:cNvPr id="3" name="Content Placeholder 2">
            <a:extLst>
              <a:ext uri="{FF2B5EF4-FFF2-40B4-BE49-F238E27FC236}">
                <a16:creationId xmlns:a16="http://schemas.microsoft.com/office/drawing/2014/main" id="{4125FE46-E3C6-E1E8-7FB8-DA95B17ACE82}"/>
              </a:ext>
            </a:extLst>
          </p:cNvPr>
          <p:cNvSpPr>
            <a:spLocks noGrp="1"/>
          </p:cNvSpPr>
          <p:nvPr>
            <p:ph idx="1"/>
          </p:nvPr>
        </p:nvSpPr>
        <p:spPr/>
        <p:txBody>
          <a:bodyPr>
            <a:normAutofit/>
          </a:bodyPr>
          <a:lstStyle/>
          <a:p>
            <a:pPr marR="0" algn="l" rtl="0"/>
            <a:r>
              <a:rPr lang="en-US" sz="3200" b="0" i="0" u="none" strike="noStrike" baseline="0" dirty="0">
                <a:solidFill>
                  <a:schemeClr val="tx1"/>
                </a:solidFill>
                <a:latin typeface="Verdana" panose="020B0604030504040204" pitchFamily="34" charset="0"/>
              </a:rPr>
              <a:t>(Deu 8:5)  You should know in your heart that as a man chastens his son, </a:t>
            </a:r>
            <a:r>
              <a:rPr lang="en-US" sz="3200" b="0" i="1" u="none" strike="noStrike" baseline="0" dirty="0">
                <a:solidFill>
                  <a:schemeClr val="tx1"/>
                </a:solidFill>
                <a:latin typeface="Verdana" panose="020B0604030504040204" pitchFamily="34" charset="0"/>
              </a:rPr>
              <a:t>so</a:t>
            </a:r>
            <a:r>
              <a:rPr lang="en-US" sz="3200" b="0" i="0" u="none" strike="noStrike" baseline="0" dirty="0">
                <a:solidFill>
                  <a:schemeClr val="tx1"/>
                </a:solidFill>
                <a:latin typeface="Verdana" panose="020B0604030504040204" pitchFamily="34" charset="0"/>
              </a:rPr>
              <a:t> </a:t>
            </a:r>
            <a:r>
              <a:rPr lang="en-US" sz="3200" b="0" i="0" u="sng" strike="noStrike" baseline="0" dirty="0">
                <a:solidFill>
                  <a:schemeClr val="tx1"/>
                </a:solidFill>
                <a:latin typeface="Verdana" panose="020B0604030504040204" pitchFamily="34" charset="0"/>
              </a:rPr>
              <a:t>the LORD your God chastens you</a:t>
            </a:r>
            <a:r>
              <a:rPr lang="en-US" sz="3200" b="0" i="0" u="none" strike="noStrike" baseline="0" dirty="0">
                <a:solidFill>
                  <a:schemeClr val="tx1"/>
                </a:solidFill>
                <a:latin typeface="Verdana" panose="020B0604030504040204" pitchFamily="34" charset="0"/>
              </a:rPr>
              <a:t>.</a:t>
            </a:r>
          </a:p>
          <a:p>
            <a:pPr marR="0" algn="l" rtl="0"/>
            <a:endParaRPr lang="en-US" sz="3200" b="0" i="0" u="none" strike="noStrike" baseline="0" dirty="0">
              <a:solidFill>
                <a:schemeClr val="tx1"/>
              </a:solidFill>
              <a:latin typeface="Verdana" panose="020B0604030504040204" pitchFamily="34" charset="0"/>
            </a:endParaRPr>
          </a:p>
          <a:p>
            <a:r>
              <a:rPr lang="en-US" sz="3200" b="0" i="0" u="none" strike="noStrike" baseline="0" dirty="0">
                <a:solidFill>
                  <a:schemeClr val="tx1"/>
                </a:solidFill>
                <a:latin typeface="Verdana" panose="020B0604030504040204" pitchFamily="34" charset="0"/>
              </a:rPr>
              <a:t>(Rev 3:19)  As many as I love, </a:t>
            </a:r>
            <a:r>
              <a:rPr lang="en-US" sz="3200" b="0" i="0" u="sng" strike="noStrike" baseline="0" dirty="0">
                <a:solidFill>
                  <a:schemeClr val="tx1"/>
                </a:solidFill>
                <a:latin typeface="Verdana" panose="020B0604030504040204" pitchFamily="34" charset="0"/>
              </a:rPr>
              <a:t>I rebuke and chasten</a:t>
            </a:r>
            <a:r>
              <a:rPr lang="en-US" sz="3200" b="0" i="0" u="none" strike="noStrike" baseline="0" dirty="0">
                <a:solidFill>
                  <a:schemeClr val="tx1"/>
                </a:solidFill>
                <a:latin typeface="Verdana" panose="020B0604030504040204" pitchFamily="34" charset="0"/>
              </a:rPr>
              <a:t>. Therefore be zealous and repent.</a:t>
            </a:r>
          </a:p>
        </p:txBody>
      </p:sp>
    </p:spTree>
    <p:extLst>
      <p:ext uri="{BB962C8B-B14F-4D97-AF65-F5344CB8AC3E}">
        <p14:creationId xmlns:p14="http://schemas.microsoft.com/office/powerpoint/2010/main" val="38441883"/>
      </p:ext>
    </p:extLst>
  </p:cSld>
  <p:clrMapOvr>
    <a:masterClrMapping/>
  </p:clrMapOvr>
  <p:transition spd="slow">
    <p:wheel spokes="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95753-E4CF-B85C-8880-589B060AA296}"/>
              </a:ext>
            </a:extLst>
          </p:cNvPr>
          <p:cNvSpPr>
            <a:spLocks noGrp="1"/>
          </p:cNvSpPr>
          <p:nvPr>
            <p:ph type="title"/>
          </p:nvPr>
        </p:nvSpPr>
        <p:spPr/>
        <p:txBody>
          <a:bodyPr/>
          <a:lstStyle/>
          <a:p>
            <a:r>
              <a:rPr lang="en-US" dirty="0"/>
              <a:t>3. God is not finished yet.</a:t>
            </a:r>
          </a:p>
        </p:txBody>
      </p:sp>
      <p:sp>
        <p:nvSpPr>
          <p:cNvPr id="3" name="Content Placeholder 2">
            <a:extLst>
              <a:ext uri="{FF2B5EF4-FFF2-40B4-BE49-F238E27FC236}">
                <a16:creationId xmlns:a16="http://schemas.microsoft.com/office/drawing/2014/main" id="{4125FE46-E3C6-E1E8-7FB8-DA95B17ACE82}"/>
              </a:ext>
            </a:extLst>
          </p:cNvPr>
          <p:cNvSpPr>
            <a:spLocks noGrp="1"/>
          </p:cNvSpPr>
          <p:nvPr>
            <p:ph idx="1"/>
          </p:nvPr>
        </p:nvSpPr>
        <p:spPr/>
        <p:txBody>
          <a:bodyPr>
            <a:normAutofit/>
          </a:bodyPr>
          <a:lstStyle/>
          <a:p>
            <a:pPr marR="0" algn="l" rtl="0"/>
            <a:r>
              <a:rPr lang="en-US" sz="2800" b="0" i="0" u="none" strike="noStrike" baseline="0" dirty="0">
                <a:solidFill>
                  <a:schemeClr val="tx1"/>
                </a:solidFill>
                <a:latin typeface="Verdana" panose="020B0604030504040204" pitchFamily="34" charset="0"/>
              </a:rPr>
              <a:t>(Heb 12:7)  If you endure chastening, God deals with you as with sons; for what son is there whom a father does not chasten?</a:t>
            </a:r>
          </a:p>
          <a:p>
            <a:pPr marR="0" algn="l" rtl="0"/>
            <a:r>
              <a:rPr lang="en-US" sz="2800" b="0" i="0" u="none" strike="noStrike" baseline="0" dirty="0">
                <a:solidFill>
                  <a:schemeClr val="tx1"/>
                </a:solidFill>
                <a:latin typeface="Verdana" panose="020B0604030504040204" pitchFamily="34" charset="0"/>
              </a:rPr>
              <a:t>(Heb 12:8)  But if you are without chastening, of which all have become partakers, then you are illegitimate and not sons.</a:t>
            </a:r>
          </a:p>
        </p:txBody>
      </p:sp>
    </p:spTree>
    <p:extLst>
      <p:ext uri="{BB962C8B-B14F-4D97-AF65-F5344CB8AC3E}">
        <p14:creationId xmlns:p14="http://schemas.microsoft.com/office/powerpoint/2010/main" val="4116808536"/>
      </p:ext>
    </p:extLst>
  </p:cSld>
  <p:clrMapOvr>
    <a:masterClrMapping/>
  </p:clrMapOvr>
  <p:transition spd="slow">
    <p:wheel spokes="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95753-E4CF-B85C-8880-589B060AA296}"/>
              </a:ext>
            </a:extLst>
          </p:cNvPr>
          <p:cNvSpPr>
            <a:spLocks noGrp="1"/>
          </p:cNvSpPr>
          <p:nvPr>
            <p:ph type="title"/>
          </p:nvPr>
        </p:nvSpPr>
        <p:spPr/>
        <p:txBody>
          <a:bodyPr/>
          <a:lstStyle/>
          <a:p>
            <a:r>
              <a:rPr lang="en-US" dirty="0"/>
              <a:t>3. God is not finished yet.</a:t>
            </a:r>
          </a:p>
        </p:txBody>
      </p:sp>
      <p:sp>
        <p:nvSpPr>
          <p:cNvPr id="3" name="Content Placeholder 2">
            <a:extLst>
              <a:ext uri="{FF2B5EF4-FFF2-40B4-BE49-F238E27FC236}">
                <a16:creationId xmlns:a16="http://schemas.microsoft.com/office/drawing/2014/main" id="{4125FE46-E3C6-E1E8-7FB8-DA95B17ACE82}"/>
              </a:ext>
            </a:extLst>
          </p:cNvPr>
          <p:cNvSpPr>
            <a:spLocks noGrp="1"/>
          </p:cNvSpPr>
          <p:nvPr>
            <p:ph idx="1"/>
          </p:nvPr>
        </p:nvSpPr>
        <p:spPr/>
        <p:txBody>
          <a:bodyPr>
            <a:noAutofit/>
          </a:bodyPr>
          <a:lstStyle/>
          <a:p>
            <a:pPr marR="0" algn="l" rtl="0"/>
            <a:r>
              <a:rPr lang="en-US" sz="2400" b="0" i="0" u="none" strike="noStrike" baseline="0" dirty="0">
                <a:solidFill>
                  <a:schemeClr val="tx1"/>
                </a:solidFill>
                <a:latin typeface="Verdana" panose="020B0604030504040204" pitchFamily="34" charset="0"/>
              </a:rPr>
              <a:t>(Heb 12:9)  Furthermore, we have had human fathers who corrected </a:t>
            </a:r>
            <a:r>
              <a:rPr lang="en-US" sz="2400" b="0" i="1" u="none" strike="noStrike" baseline="0" dirty="0">
                <a:solidFill>
                  <a:schemeClr val="tx1"/>
                </a:solidFill>
                <a:latin typeface="Verdana" panose="020B0604030504040204" pitchFamily="34" charset="0"/>
              </a:rPr>
              <a:t>us,</a:t>
            </a:r>
            <a:r>
              <a:rPr lang="en-US" sz="2400" b="0" i="0" u="none" strike="noStrike" baseline="0" dirty="0">
                <a:solidFill>
                  <a:schemeClr val="tx1"/>
                </a:solidFill>
                <a:latin typeface="Verdana" panose="020B0604030504040204" pitchFamily="34" charset="0"/>
              </a:rPr>
              <a:t> and we paid </a:t>
            </a:r>
            <a:r>
              <a:rPr lang="en-US" sz="2400" b="0" i="1" u="none" strike="noStrike" baseline="0" dirty="0">
                <a:solidFill>
                  <a:schemeClr val="tx1"/>
                </a:solidFill>
                <a:latin typeface="Verdana" panose="020B0604030504040204" pitchFamily="34" charset="0"/>
              </a:rPr>
              <a:t>them</a:t>
            </a:r>
            <a:r>
              <a:rPr lang="en-US" sz="2400" b="0" i="0" u="none" strike="noStrike" baseline="0" dirty="0">
                <a:solidFill>
                  <a:schemeClr val="tx1"/>
                </a:solidFill>
                <a:latin typeface="Verdana" panose="020B0604030504040204" pitchFamily="34" charset="0"/>
              </a:rPr>
              <a:t> respect. Shall we not much more readily be in subjection to the Father of spirits and live?</a:t>
            </a:r>
          </a:p>
          <a:p>
            <a:pPr marR="0" algn="l" rtl="0"/>
            <a:r>
              <a:rPr lang="en-US" sz="2400" b="0" i="0" u="none" strike="noStrike" baseline="0" dirty="0">
                <a:solidFill>
                  <a:schemeClr val="tx1"/>
                </a:solidFill>
                <a:latin typeface="Verdana" panose="020B0604030504040204" pitchFamily="34" charset="0"/>
              </a:rPr>
              <a:t>(Heb 12:10)  For they indeed for a few days chastened </a:t>
            </a:r>
            <a:r>
              <a:rPr lang="en-US" sz="2400" b="0" i="1" u="none" strike="noStrike" baseline="0" dirty="0">
                <a:solidFill>
                  <a:schemeClr val="tx1"/>
                </a:solidFill>
                <a:latin typeface="Verdana" panose="020B0604030504040204" pitchFamily="34" charset="0"/>
              </a:rPr>
              <a:t>us</a:t>
            </a:r>
            <a:r>
              <a:rPr lang="en-US" sz="2400" b="0" i="0" u="none" strike="noStrike" baseline="0" dirty="0">
                <a:solidFill>
                  <a:schemeClr val="tx1"/>
                </a:solidFill>
                <a:latin typeface="Verdana" panose="020B0604030504040204" pitchFamily="34" charset="0"/>
              </a:rPr>
              <a:t> as seemed </a:t>
            </a:r>
            <a:r>
              <a:rPr lang="en-US" sz="2400" b="0" i="1" u="none" strike="noStrike" baseline="0" dirty="0">
                <a:solidFill>
                  <a:schemeClr val="tx1"/>
                </a:solidFill>
                <a:latin typeface="Verdana" panose="020B0604030504040204" pitchFamily="34" charset="0"/>
              </a:rPr>
              <a:t>best</a:t>
            </a:r>
            <a:r>
              <a:rPr lang="en-US" sz="2400" b="0" i="0" u="none" strike="noStrike" baseline="0" dirty="0">
                <a:solidFill>
                  <a:schemeClr val="tx1"/>
                </a:solidFill>
                <a:latin typeface="Verdana" panose="020B0604030504040204" pitchFamily="34" charset="0"/>
              </a:rPr>
              <a:t> to them, but He for </a:t>
            </a:r>
            <a:r>
              <a:rPr lang="en-US" sz="2400" b="0" i="1" u="none" strike="noStrike" baseline="0" dirty="0">
                <a:solidFill>
                  <a:schemeClr val="tx1"/>
                </a:solidFill>
                <a:latin typeface="Verdana" panose="020B0604030504040204" pitchFamily="34" charset="0"/>
              </a:rPr>
              <a:t>our</a:t>
            </a:r>
            <a:r>
              <a:rPr lang="en-US" sz="2400" b="0" i="0" u="none" strike="noStrike" baseline="0" dirty="0">
                <a:solidFill>
                  <a:schemeClr val="tx1"/>
                </a:solidFill>
                <a:latin typeface="Verdana" panose="020B0604030504040204" pitchFamily="34" charset="0"/>
              </a:rPr>
              <a:t> profit, that </a:t>
            </a:r>
            <a:r>
              <a:rPr lang="en-US" sz="2400" b="0" i="1" u="none" strike="noStrike" baseline="0" dirty="0">
                <a:solidFill>
                  <a:schemeClr val="tx1"/>
                </a:solidFill>
                <a:latin typeface="Verdana" panose="020B0604030504040204" pitchFamily="34" charset="0"/>
              </a:rPr>
              <a:t>we</a:t>
            </a:r>
            <a:r>
              <a:rPr lang="en-US" sz="2400" b="0" i="0" u="none" strike="noStrike" baseline="0" dirty="0">
                <a:solidFill>
                  <a:schemeClr val="tx1"/>
                </a:solidFill>
                <a:latin typeface="Verdana" panose="020B0604030504040204" pitchFamily="34" charset="0"/>
              </a:rPr>
              <a:t> may be partakers of His holiness.</a:t>
            </a:r>
          </a:p>
          <a:p>
            <a:pPr marR="0" algn="l" rtl="0"/>
            <a:r>
              <a:rPr lang="en-US" sz="2400" b="0" i="0" u="none" strike="noStrike" baseline="0" dirty="0">
                <a:solidFill>
                  <a:schemeClr val="tx1"/>
                </a:solidFill>
                <a:latin typeface="Verdana" panose="020B0604030504040204" pitchFamily="34" charset="0"/>
              </a:rPr>
              <a:t>(Heb 12:11)  Now no chastening seems to be joyful for the present, but painful; nevertheless, </a:t>
            </a:r>
            <a:r>
              <a:rPr lang="en-US" sz="2400" b="1" i="0" u="sng" strike="noStrike" baseline="0" dirty="0">
                <a:solidFill>
                  <a:schemeClr val="tx1"/>
                </a:solidFill>
                <a:latin typeface="Verdana" panose="020B0604030504040204" pitchFamily="34" charset="0"/>
              </a:rPr>
              <a:t>afterward it yields the peaceable fruit of righteousness to those who have been trained by it</a:t>
            </a:r>
            <a:r>
              <a:rPr lang="en-US" sz="2400" b="0" i="0" u="none" strike="noStrike" baseline="0" dirty="0">
                <a:solidFill>
                  <a:schemeClr val="tx1"/>
                </a:solidFill>
                <a:latin typeface="Verdana" panose="020B0604030504040204" pitchFamily="34" charset="0"/>
              </a:rPr>
              <a:t>.</a:t>
            </a:r>
          </a:p>
        </p:txBody>
      </p:sp>
    </p:spTree>
    <p:extLst>
      <p:ext uri="{BB962C8B-B14F-4D97-AF65-F5344CB8AC3E}">
        <p14:creationId xmlns:p14="http://schemas.microsoft.com/office/powerpoint/2010/main" val="3809181778"/>
      </p:ext>
    </p:extLst>
  </p:cSld>
  <p:clrMapOvr>
    <a:masterClrMapping/>
  </p:clrMapOvr>
  <p:transition spd="slow">
    <p:wheel spokes="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95753-E4CF-B85C-8880-589B060AA296}"/>
              </a:ext>
            </a:extLst>
          </p:cNvPr>
          <p:cNvSpPr>
            <a:spLocks noGrp="1"/>
          </p:cNvSpPr>
          <p:nvPr>
            <p:ph type="title"/>
          </p:nvPr>
        </p:nvSpPr>
        <p:spPr/>
        <p:txBody>
          <a:bodyPr/>
          <a:lstStyle/>
          <a:p>
            <a:r>
              <a:rPr lang="en-US" dirty="0"/>
              <a:t>Remember this</a:t>
            </a:r>
          </a:p>
        </p:txBody>
      </p:sp>
      <p:sp>
        <p:nvSpPr>
          <p:cNvPr id="3" name="Content Placeholder 2">
            <a:extLst>
              <a:ext uri="{FF2B5EF4-FFF2-40B4-BE49-F238E27FC236}">
                <a16:creationId xmlns:a16="http://schemas.microsoft.com/office/drawing/2014/main" id="{4125FE46-E3C6-E1E8-7FB8-DA95B17ACE82}"/>
              </a:ext>
            </a:extLst>
          </p:cNvPr>
          <p:cNvSpPr>
            <a:spLocks noGrp="1"/>
          </p:cNvSpPr>
          <p:nvPr>
            <p:ph idx="1"/>
          </p:nvPr>
        </p:nvSpPr>
        <p:spPr/>
        <p:txBody>
          <a:bodyPr>
            <a:noAutofit/>
          </a:bodyPr>
          <a:lstStyle/>
          <a:p>
            <a:pPr marR="0" algn="ctr" rtl="0"/>
            <a:r>
              <a:rPr lang="en-US" sz="2800" b="1" i="0" u="none" strike="noStrike" baseline="0" dirty="0">
                <a:solidFill>
                  <a:schemeClr val="tx1"/>
                </a:solidFill>
                <a:latin typeface="Verdana" panose="020B0604030504040204" pitchFamily="34" charset="0"/>
              </a:rPr>
              <a:t>1. God comforts us in our trials.</a:t>
            </a:r>
          </a:p>
          <a:p>
            <a:pPr marR="0" algn="l" rtl="0"/>
            <a:r>
              <a:rPr lang="en-US" sz="2800" b="0" i="0" u="none" strike="noStrike" baseline="0" dirty="0">
                <a:solidFill>
                  <a:schemeClr val="tx1"/>
                </a:solidFill>
                <a:latin typeface="Verdana" panose="020B0604030504040204" pitchFamily="34" charset="0"/>
              </a:rPr>
              <a:t>(2Co 1:3)  Blessed </a:t>
            </a:r>
            <a:r>
              <a:rPr lang="en-US" sz="2800" b="0" i="1" u="none" strike="noStrike" baseline="0" dirty="0">
                <a:solidFill>
                  <a:schemeClr val="tx1"/>
                </a:solidFill>
                <a:latin typeface="Verdana" panose="020B0604030504040204" pitchFamily="34" charset="0"/>
              </a:rPr>
              <a:t>be</a:t>
            </a:r>
            <a:r>
              <a:rPr lang="en-US" sz="2800" b="0" i="0" u="none" strike="noStrike" baseline="0" dirty="0">
                <a:solidFill>
                  <a:schemeClr val="tx1"/>
                </a:solidFill>
                <a:latin typeface="Verdana" panose="020B0604030504040204" pitchFamily="34" charset="0"/>
              </a:rPr>
              <a:t> the God and Father of our Lord Jesus Christ, the Father of mercies and God of all comfort,</a:t>
            </a:r>
          </a:p>
          <a:p>
            <a:pPr marR="0" algn="l" rtl="0"/>
            <a:r>
              <a:rPr lang="en-US" sz="2800" b="0" i="0" u="none" strike="noStrike" baseline="0" dirty="0">
                <a:solidFill>
                  <a:schemeClr val="tx1"/>
                </a:solidFill>
                <a:latin typeface="Verdana" panose="020B0604030504040204" pitchFamily="34" charset="0"/>
              </a:rPr>
              <a:t>(2Co 1:4)  who comforts us in all our tribulation, that we may be able to comfort those who are in any trouble, with the comfort with which we ourselves are comforted by God.</a:t>
            </a:r>
          </a:p>
        </p:txBody>
      </p:sp>
    </p:spTree>
    <p:extLst>
      <p:ext uri="{BB962C8B-B14F-4D97-AF65-F5344CB8AC3E}">
        <p14:creationId xmlns:p14="http://schemas.microsoft.com/office/powerpoint/2010/main" val="3028580697"/>
      </p:ext>
    </p:extLst>
  </p:cSld>
  <p:clrMapOvr>
    <a:masterClrMapping/>
  </p:clrMapOvr>
  <p:transition spd="slow">
    <p:wheel spokes="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95753-E4CF-B85C-8880-589B060AA296}"/>
              </a:ext>
            </a:extLst>
          </p:cNvPr>
          <p:cNvSpPr>
            <a:spLocks noGrp="1"/>
          </p:cNvSpPr>
          <p:nvPr>
            <p:ph type="title"/>
          </p:nvPr>
        </p:nvSpPr>
        <p:spPr/>
        <p:txBody>
          <a:bodyPr/>
          <a:lstStyle/>
          <a:p>
            <a:r>
              <a:rPr lang="en-US" dirty="0"/>
              <a:t>Remember this</a:t>
            </a:r>
          </a:p>
        </p:txBody>
      </p:sp>
      <p:sp>
        <p:nvSpPr>
          <p:cNvPr id="3" name="Content Placeholder 2">
            <a:extLst>
              <a:ext uri="{FF2B5EF4-FFF2-40B4-BE49-F238E27FC236}">
                <a16:creationId xmlns:a16="http://schemas.microsoft.com/office/drawing/2014/main" id="{4125FE46-E3C6-E1E8-7FB8-DA95B17ACE82}"/>
              </a:ext>
            </a:extLst>
          </p:cNvPr>
          <p:cNvSpPr>
            <a:spLocks noGrp="1"/>
          </p:cNvSpPr>
          <p:nvPr>
            <p:ph idx="1"/>
          </p:nvPr>
        </p:nvSpPr>
        <p:spPr/>
        <p:txBody>
          <a:bodyPr>
            <a:noAutofit/>
          </a:bodyPr>
          <a:lstStyle/>
          <a:p>
            <a:pPr marR="0" algn="ctr" rtl="0"/>
            <a:r>
              <a:rPr lang="en-US" sz="2800" b="1" i="0" u="none" strike="noStrike" baseline="0" dirty="0">
                <a:solidFill>
                  <a:schemeClr val="tx1"/>
                </a:solidFill>
                <a:latin typeface="Verdana" panose="020B0604030504040204" pitchFamily="34" charset="0"/>
              </a:rPr>
              <a:t>1. God comforts us in our trials.</a:t>
            </a:r>
          </a:p>
          <a:p>
            <a:pPr marR="0" algn="ctr" rtl="0"/>
            <a:r>
              <a:rPr lang="en-US" sz="2800" b="1" dirty="0">
                <a:solidFill>
                  <a:schemeClr val="tx1"/>
                </a:solidFill>
                <a:latin typeface="Verdana" panose="020B0604030504040204" pitchFamily="34" charset="0"/>
              </a:rPr>
              <a:t>2. Take suffering for what it is:</a:t>
            </a:r>
            <a:endParaRPr lang="en-US" sz="2800" dirty="0">
              <a:solidFill>
                <a:schemeClr val="tx1"/>
              </a:solidFill>
              <a:latin typeface="Verdana" panose="020B0604030504040204" pitchFamily="34" charset="0"/>
            </a:endParaRPr>
          </a:p>
          <a:p>
            <a:pPr marR="0" algn="ctr" rtl="0"/>
            <a:endParaRPr lang="en-US" sz="2800" b="1" i="0" u="none" strike="noStrike" baseline="0" dirty="0">
              <a:solidFill>
                <a:schemeClr val="tx1"/>
              </a:solidFill>
              <a:latin typeface="Verdana" panose="020B0604030504040204" pitchFamily="34" charset="0"/>
            </a:endParaRPr>
          </a:p>
          <a:p>
            <a:pPr marR="0" algn="ctr" rtl="0"/>
            <a:r>
              <a:rPr lang="en-US" sz="3600" b="1" dirty="0">
                <a:solidFill>
                  <a:schemeClr val="tx1"/>
                </a:solidFill>
                <a:latin typeface="Verdana" panose="020B0604030504040204" pitchFamily="34" charset="0"/>
              </a:rPr>
              <a:t>THIS IS WHAT WE SIGNED UP FOR!</a:t>
            </a:r>
            <a:endParaRPr lang="en-US" sz="3600" b="1" i="0" u="none" strike="noStrike" baseline="0" dirty="0">
              <a:solidFill>
                <a:schemeClr val="tx1"/>
              </a:solidFill>
              <a:latin typeface="Verdana" panose="020B0604030504040204" pitchFamily="34" charset="0"/>
            </a:endParaRPr>
          </a:p>
        </p:txBody>
      </p:sp>
    </p:spTree>
    <p:extLst>
      <p:ext uri="{BB962C8B-B14F-4D97-AF65-F5344CB8AC3E}">
        <p14:creationId xmlns:p14="http://schemas.microsoft.com/office/powerpoint/2010/main" val="3295178083"/>
      </p:ext>
    </p:extLst>
  </p:cSld>
  <p:clrMapOvr>
    <a:masterClrMapping/>
  </p:clrMapOvr>
  <p:transition spd="slow">
    <p:wheel spokes="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67C6A-3106-2A4A-49E4-477E9EC6CF61}"/>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2BD08CAD-9A40-CE19-6286-3B1AA749938A}"/>
              </a:ext>
            </a:extLst>
          </p:cNvPr>
          <p:cNvSpPr>
            <a:spLocks noGrp="1"/>
          </p:cNvSpPr>
          <p:nvPr>
            <p:ph idx="1"/>
          </p:nvPr>
        </p:nvSpPr>
        <p:spPr/>
        <p:txBody>
          <a:bodyPr>
            <a:normAutofit/>
          </a:bodyPr>
          <a:lstStyle/>
          <a:p>
            <a:r>
              <a:rPr lang="en-US" sz="3200" dirty="0">
                <a:latin typeface="Verdana" panose="020B0604030504040204" pitchFamily="34" charset="0"/>
                <a:ea typeface="Verdana" panose="020B0604030504040204" pitchFamily="34" charset="0"/>
              </a:rPr>
              <a:t>God, sometimes allows BAD things to happen in our world.</a:t>
            </a:r>
          </a:p>
          <a:p>
            <a:r>
              <a:rPr lang="en-US" sz="3200" dirty="0">
                <a:latin typeface="Verdana" panose="020B0604030504040204" pitchFamily="34" charset="0"/>
                <a:ea typeface="Verdana" panose="020B0604030504040204" pitchFamily="34" charset="0"/>
              </a:rPr>
              <a:t>Sometimes BAD things happen to faithful Christians.</a:t>
            </a:r>
          </a:p>
          <a:p>
            <a:r>
              <a:rPr lang="en-US" sz="3200" dirty="0">
                <a:latin typeface="Verdana" panose="020B0604030504040204" pitchFamily="34" charset="0"/>
                <a:ea typeface="Verdana" panose="020B0604030504040204" pitchFamily="34" charset="0"/>
              </a:rPr>
              <a:t>BAD times are a test of our faith.</a:t>
            </a:r>
          </a:p>
        </p:txBody>
      </p:sp>
    </p:spTree>
    <p:extLst>
      <p:ext uri="{BB962C8B-B14F-4D97-AF65-F5344CB8AC3E}">
        <p14:creationId xmlns:p14="http://schemas.microsoft.com/office/powerpoint/2010/main" val="3658989419"/>
      </p:ext>
    </p:extLst>
  </p:cSld>
  <p:clrMapOvr>
    <a:masterClrMapping/>
  </p:clrMapOvr>
  <p:transition spd="slow">
    <p:wheel spokes="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67C6A-3106-2A4A-49E4-477E9EC6CF61}"/>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2BD08CAD-9A40-CE19-6286-3B1AA749938A}"/>
              </a:ext>
            </a:extLst>
          </p:cNvPr>
          <p:cNvSpPr>
            <a:spLocks noGrp="1"/>
          </p:cNvSpPr>
          <p:nvPr>
            <p:ph idx="1"/>
          </p:nvPr>
        </p:nvSpPr>
        <p:spPr/>
        <p:txBody>
          <a:bodyPr>
            <a:noAutofit/>
          </a:bodyPr>
          <a:lstStyle/>
          <a:p>
            <a:pPr marR="0" algn="l" rtl="0"/>
            <a:r>
              <a:rPr lang="en-US" sz="2400" b="0" i="0" u="none" strike="noStrike" baseline="0" dirty="0">
                <a:solidFill>
                  <a:schemeClr val="tx1"/>
                </a:solidFill>
                <a:latin typeface="Verdana" panose="020B0604030504040204" pitchFamily="34" charset="0"/>
              </a:rPr>
              <a:t>(1Co 3:12)  Now if anyone builds on this foundation </a:t>
            </a:r>
            <a:r>
              <a:rPr lang="en-US" sz="2400" b="0" i="1" u="none" strike="noStrike" baseline="0" dirty="0">
                <a:solidFill>
                  <a:schemeClr val="tx1"/>
                </a:solidFill>
                <a:latin typeface="Verdana" panose="020B0604030504040204" pitchFamily="34" charset="0"/>
              </a:rPr>
              <a:t>with</a:t>
            </a:r>
            <a:r>
              <a:rPr lang="en-US" sz="2400" b="0" i="0" u="none" strike="noStrike" baseline="0" dirty="0">
                <a:solidFill>
                  <a:schemeClr val="tx1"/>
                </a:solidFill>
                <a:latin typeface="Verdana" panose="020B0604030504040204" pitchFamily="34" charset="0"/>
              </a:rPr>
              <a:t> gold, silver, precious stones, wood, hay, straw,</a:t>
            </a:r>
          </a:p>
          <a:p>
            <a:pPr marR="0" algn="l" rtl="0"/>
            <a:r>
              <a:rPr lang="en-US" sz="2400" b="0" i="0" u="none" strike="noStrike" baseline="0" dirty="0">
                <a:solidFill>
                  <a:schemeClr val="tx1"/>
                </a:solidFill>
                <a:latin typeface="Verdana" panose="020B0604030504040204" pitchFamily="34" charset="0"/>
              </a:rPr>
              <a:t>(1Co 3:13)  each one's work will become clear; for the Day will declare it, because it will be revealed by fire; and </a:t>
            </a:r>
            <a:r>
              <a:rPr lang="en-US" sz="2400" b="0" i="0" u="sng" strike="noStrike" baseline="0" dirty="0">
                <a:solidFill>
                  <a:schemeClr val="tx1"/>
                </a:solidFill>
                <a:latin typeface="Verdana" panose="020B0604030504040204" pitchFamily="34" charset="0"/>
              </a:rPr>
              <a:t>the fire will test each one's work</a:t>
            </a:r>
            <a:r>
              <a:rPr lang="en-US" sz="2400" b="0" i="0" u="none" strike="noStrike" baseline="0" dirty="0">
                <a:solidFill>
                  <a:schemeClr val="tx1"/>
                </a:solidFill>
                <a:latin typeface="Verdana" panose="020B0604030504040204" pitchFamily="34" charset="0"/>
              </a:rPr>
              <a:t>, of what sort it is.</a:t>
            </a:r>
          </a:p>
          <a:p>
            <a:pPr marR="0" algn="l" rtl="0"/>
            <a:r>
              <a:rPr lang="en-US" sz="2400" b="0" i="0" u="none" strike="noStrike" baseline="0" dirty="0">
                <a:solidFill>
                  <a:schemeClr val="tx1"/>
                </a:solidFill>
                <a:latin typeface="Verdana" panose="020B0604030504040204" pitchFamily="34" charset="0"/>
              </a:rPr>
              <a:t>(1Co 3:14)  If anyone's work which he has built on </a:t>
            </a:r>
            <a:r>
              <a:rPr lang="en-US" sz="2400" b="0" i="1" u="none" strike="noStrike" baseline="0" dirty="0">
                <a:solidFill>
                  <a:schemeClr val="tx1"/>
                </a:solidFill>
                <a:latin typeface="Verdana" panose="020B0604030504040204" pitchFamily="34" charset="0"/>
              </a:rPr>
              <a:t>it</a:t>
            </a:r>
            <a:r>
              <a:rPr lang="en-US" sz="2400" b="0" i="0" u="none" strike="noStrike" baseline="0" dirty="0">
                <a:solidFill>
                  <a:schemeClr val="tx1"/>
                </a:solidFill>
                <a:latin typeface="Verdana" panose="020B0604030504040204" pitchFamily="34" charset="0"/>
              </a:rPr>
              <a:t> endures, he will receive a reward.</a:t>
            </a:r>
          </a:p>
          <a:p>
            <a:pPr marR="0" algn="l" rtl="0"/>
            <a:r>
              <a:rPr lang="en-US" sz="2400" b="0" i="0" u="none" strike="noStrike" baseline="0" dirty="0">
                <a:solidFill>
                  <a:schemeClr val="tx1"/>
                </a:solidFill>
                <a:latin typeface="Verdana" panose="020B0604030504040204" pitchFamily="34" charset="0"/>
              </a:rPr>
              <a:t>(1Co 3:15)  If anyone's work is burned, </a:t>
            </a:r>
            <a:r>
              <a:rPr lang="en-US" sz="2400" b="0" i="0" u="sng" strike="noStrike" baseline="0" dirty="0">
                <a:solidFill>
                  <a:schemeClr val="tx1"/>
                </a:solidFill>
                <a:latin typeface="Verdana" panose="020B0604030504040204" pitchFamily="34" charset="0"/>
              </a:rPr>
              <a:t>he will suffer loss</a:t>
            </a:r>
            <a:r>
              <a:rPr lang="en-US" sz="2400" b="0" i="0" u="none" strike="noStrike" baseline="0" dirty="0">
                <a:solidFill>
                  <a:schemeClr val="tx1"/>
                </a:solidFill>
                <a:latin typeface="Verdana" panose="020B0604030504040204" pitchFamily="34" charset="0"/>
              </a:rPr>
              <a:t>; </a:t>
            </a:r>
            <a:r>
              <a:rPr lang="en-US" sz="2400" b="1" i="0" u="none" strike="noStrike" baseline="0" dirty="0">
                <a:solidFill>
                  <a:schemeClr val="tx1"/>
                </a:solidFill>
                <a:latin typeface="Verdana" panose="020B0604030504040204" pitchFamily="34" charset="0"/>
              </a:rPr>
              <a:t>but he himself will be saved</a:t>
            </a:r>
            <a:r>
              <a:rPr lang="en-US" sz="2400" b="0" i="0" u="none" strike="noStrike" baseline="0" dirty="0">
                <a:solidFill>
                  <a:schemeClr val="tx1"/>
                </a:solidFill>
                <a:latin typeface="Verdana" panose="020B0604030504040204" pitchFamily="34" charset="0"/>
              </a:rPr>
              <a:t>, yet so as through fire.</a:t>
            </a:r>
          </a:p>
        </p:txBody>
      </p:sp>
    </p:spTree>
    <p:extLst>
      <p:ext uri="{BB962C8B-B14F-4D97-AF65-F5344CB8AC3E}">
        <p14:creationId xmlns:p14="http://schemas.microsoft.com/office/powerpoint/2010/main" val="4257216159"/>
      </p:ext>
    </p:extLst>
  </p:cSld>
  <p:clrMapOvr>
    <a:masterClrMapping/>
  </p:clrMapOvr>
  <p:transition spd="slow">
    <p:wheel spokes="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95753-E4CF-B85C-8880-589B060AA296}"/>
              </a:ext>
            </a:extLst>
          </p:cNvPr>
          <p:cNvSpPr>
            <a:spLocks noGrp="1"/>
          </p:cNvSpPr>
          <p:nvPr>
            <p:ph type="title"/>
          </p:nvPr>
        </p:nvSpPr>
        <p:spPr/>
        <p:txBody>
          <a:bodyPr/>
          <a:lstStyle/>
          <a:p>
            <a:r>
              <a:rPr lang="en-US" dirty="0"/>
              <a:t>When we suffer</a:t>
            </a:r>
          </a:p>
        </p:txBody>
      </p:sp>
      <p:sp>
        <p:nvSpPr>
          <p:cNvPr id="3" name="Content Placeholder 2">
            <a:extLst>
              <a:ext uri="{FF2B5EF4-FFF2-40B4-BE49-F238E27FC236}">
                <a16:creationId xmlns:a16="http://schemas.microsoft.com/office/drawing/2014/main" id="{4125FE46-E3C6-E1E8-7FB8-DA95B17ACE82}"/>
              </a:ext>
            </a:extLst>
          </p:cNvPr>
          <p:cNvSpPr>
            <a:spLocks noGrp="1"/>
          </p:cNvSpPr>
          <p:nvPr>
            <p:ph idx="1"/>
          </p:nvPr>
        </p:nvSpPr>
        <p:spPr/>
        <p:txBody>
          <a:bodyPr>
            <a:normAutofit/>
          </a:bodyPr>
          <a:lstStyle/>
          <a:p>
            <a:pPr marR="0" algn="l" rtl="0"/>
            <a:r>
              <a:rPr lang="en-US" sz="2800" b="0" i="0" u="none" strike="noStrike" baseline="0" dirty="0">
                <a:solidFill>
                  <a:schemeClr val="tx1"/>
                </a:solidFill>
                <a:latin typeface="Verdana" panose="020B0604030504040204" pitchFamily="34" charset="0"/>
              </a:rPr>
              <a:t>(Luk 18:28)  Then Peter said, "See, </a:t>
            </a:r>
            <a:r>
              <a:rPr lang="en-US" sz="2800" b="0" i="0" u="sng" strike="noStrike" baseline="0" dirty="0">
                <a:solidFill>
                  <a:schemeClr val="tx1"/>
                </a:solidFill>
                <a:latin typeface="Verdana" panose="020B0604030504040204" pitchFamily="34" charset="0"/>
              </a:rPr>
              <a:t>we have left all and followed You</a:t>
            </a:r>
            <a:r>
              <a:rPr lang="en-US" sz="2800" b="0" i="0" u="none" strike="noStrike" baseline="0" dirty="0">
                <a:solidFill>
                  <a:schemeClr val="tx1"/>
                </a:solidFill>
                <a:latin typeface="Verdana" panose="020B0604030504040204" pitchFamily="34" charset="0"/>
              </a:rPr>
              <a:t>."</a:t>
            </a:r>
          </a:p>
          <a:p>
            <a:pPr marR="0" algn="l" rtl="0"/>
            <a:r>
              <a:rPr lang="en-US" sz="2800" b="0" i="0" u="none" strike="noStrike" baseline="0" dirty="0">
                <a:solidFill>
                  <a:schemeClr val="tx1"/>
                </a:solidFill>
                <a:latin typeface="Verdana" panose="020B0604030504040204" pitchFamily="34" charset="0"/>
              </a:rPr>
              <a:t>(Luk 18:29)  So He said to them, "Assuredly, I say to you, there is no one who has left house or parents or brothers or wife or children, </a:t>
            </a:r>
            <a:r>
              <a:rPr lang="en-US" sz="2800" b="0" i="0" u="sng" strike="noStrike" baseline="0" dirty="0">
                <a:solidFill>
                  <a:schemeClr val="tx1"/>
                </a:solidFill>
                <a:latin typeface="Verdana" panose="020B0604030504040204" pitchFamily="34" charset="0"/>
              </a:rPr>
              <a:t>for the sake of the kingdom of God</a:t>
            </a:r>
            <a:r>
              <a:rPr lang="en-US" sz="2800" b="0" i="0" u="none" strike="noStrike" baseline="0" dirty="0">
                <a:solidFill>
                  <a:schemeClr val="tx1"/>
                </a:solidFill>
                <a:latin typeface="Verdana" panose="020B0604030504040204" pitchFamily="34" charset="0"/>
              </a:rPr>
              <a:t>,</a:t>
            </a:r>
          </a:p>
          <a:p>
            <a:pPr marR="0" algn="l" rtl="0"/>
            <a:r>
              <a:rPr lang="en-US" sz="2800" b="0" i="0" u="none" strike="noStrike" baseline="0" dirty="0">
                <a:solidFill>
                  <a:schemeClr val="tx1"/>
                </a:solidFill>
                <a:latin typeface="Verdana" panose="020B0604030504040204" pitchFamily="34" charset="0"/>
              </a:rPr>
              <a:t>(Luk 18:30)  who shall not receive many times more in this present time, and </a:t>
            </a:r>
            <a:r>
              <a:rPr lang="en-US" sz="2800" b="0" i="0" u="sng" strike="noStrike" baseline="0" dirty="0">
                <a:solidFill>
                  <a:schemeClr val="tx1"/>
                </a:solidFill>
                <a:latin typeface="Verdana" panose="020B0604030504040204" pitchFamily="34" charset="0"/>
              </a:rPr>
              <a:t>in the age to come eternal life</a:t>
            </a:r>
            <a:r>
              <a:rPr lang="en-US" sz="2800" b="0" i="0" u="none" strike="noStrike" baseline="0" dirty="0">
                <a:solidFill>
                  <a:schemeClr val="tx1"/>
                </a:solidFill>
                <a:latin typeface="Verdana" panose="020B0604030504040204" pitchFamily="34" charset="0"/>
              </a:rPr>
              <a:t>."</a:t>
            </a:r>
          </a:p>
        </p:txBody>
      </p:sp>
    </p:spTree>
    <p:extLst>
      <p:ext uri="{BB962C8B-B14F-4D97-AF65-F5344CB8AC3E}">
        <p14:creationId xmlns:p14="http://schemas.microsoft.com/office/powerpoint/2010/main" val="3398570334"/>
      </p:ext>
    </p:extLst>
  </p:cSld>
  <p:clrMapOvr>
    <a:masterClrMapping/>
  </p:clrMapOvr>
  <p:transition spd="slow">
    <p:wheel spokes="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95753-E4CF-B85C-8880-589B060AA296}"/>
              </a:ext>
            </a:extLst>
          </p:cNvPr>
          <p:cNvSpPr>
            <a:spLocks noGrp="1"/>
          </p:cNvSpPr>
          <p:nvPr>
            <p:ph type="title"/>
          </p:nvPr>
        </p:nvSpPr>
        <p:spPr/>
        <p:txBody>
          <a:bodyPr/>
          <a:lstStyle/>
          <a:p>
            <a:r>
              <a:rPr lang="en-US" dirty="0"/>
              <a:t>When we suffer</a:t>
            </a:r>
          </a:p>
        </p:txBody>
      </p:sp>
      <p:sp>
        <p:nvSpPr>
          <p:cNvPr id="3" name="Content Placeholder 2">
            <a:extLst>
              <a:ext uri="{FF2B5EF4-FFF2-40B4-BE49-F238E27FC236}">
                <a16:creationId xmlns:a16="http://schemas.microsoft.com/office/drawing/2014/main" id="{4125FE46-E3C6-E1E8-7FB8-DA95B17ACE82}"/>
              </a:ext>
            </a:extLst>
          </p:cNvPr>
          <p:cNvSpPr>
            <a:spLocks noGrp="1"/>
          </p:cNvSpPr>
          <p:nvPr>
            <p:ph idx="1"/>
          </p:nvPr>
        </p:nvSpPr>
        <p:spPr/>
        <p:txBody>
          <a:bodyPr>
            <a:normAutofit/>
          </a:bodyPr>
          <a:lstStyle/>
          <a:p>
            <a:r>
              <a:rPr lang="en-US" sz="2800" dirty="0">
                <a:latin typeface="Verdana" panose="020B0604030504040204" pitchFamily="34" charset="0"/>
                <a:ea typeface="Verdana" panose="020B0604030504040204" pitchFamily="34" charset="0"/>
              </a:rPr>
              <a:t>The book of Hebrews gives us 3 things to remember when we suffer.</a:t>
            </a:r>
          </a:p>
          <a:p>
            <a:r>
              <a:rPr lang="en-US" sz="2800" dirty="0">
                <a:latin typeface="Verdana" panose="020B0604030504040204" pitchFamily="34" charset="0"/>
                <a:ea typeface="Verdana" panose="020B0604030504040204" pitchFamily="34" charset="0"/>
              </a:rPr>
              <a:t>Hebrews was written to Jewish Christians who, because of persecution, wanted to leave Christ and return to their Jewish beliefs.</a:t>
            </a:r>
          </a:p>
          <a:p>
            <a:r>
              <a:rPr lang="en-US" sz="2800" dirty="0">
                <a:latin typeface="Verdana" panose="020B0604030504040204" pitchFamily="34" charset="0"/>
                <a:ea typeface="Verdana" panose="020B0604030504040204" pitchFamily="34" charset="0"/>
              </a:rPr>
              <a:t>This letter tells them (and us) that even as Christians, there might be some pain and suffering.</a:t>
            </a:r>
          </a:p>
        </p:txBody>
      </p:sp>
    </p:spTree>
    <p:extLst>
      <p:ext uri="{BB962C8B-B14F-4D97-AF65-F5344CB8AC3E}">
        <p14:creationId xmlns:p14="http://schemas.microsoft.com/office/powerpoint/2010/main" val="3759680342"/>
      </p:ext>
    </p:extLst>
  </p:cSld>
  <p:clrMapOvr>
    <a:masterClrMapping/>
  </p:clrMapOvr>
  <p:transition spd="slow">
    <p:wheel spokes="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95753-E4CF-B85C-8880-589B060AA296}"/>
              </a:ext>
            </a:extLst>
          </p:cNvPr>
          <p:cNvSpPr>
            <a:spLocks noGrp="1"/>
          </p:cNvSpPr>
          <p:nvPr>
            <p:ph type="title"/>
          </p:nvPr>
        </p:nvSpPr>
        <p:spPr/>
        <p:txBody>
          <a:bodyPr/>
          <a:lstStyle/>
          <a:p>
            <a:r>
              <a:rPr lang="en-US" dirty="0"/>
              <a:t>1. Join the club, Christians have always suffered.</a:t>
            </a:r>
          </a:p>
        </p:txBody>
      </p:sp>
      <p:sp>
        <p:nvSpPr>
          <p:cNvPr id="3" name="Content Placeholder 2">
            <a:extLst>
              <a:ext uri="{FF2B5EF4-FFF2-40B4-BE49-F238E27FC236}">
                <a16:creationId xmlns:a16="http://schemas.microsoft.com/office/drawing/2014/main" id="{4125FE46-E3C6-E1E8-7FB8-DA95B17ACE82}"/>
              </a:ext>
            </a:extLst>
          </p:cNvPr>
          <p:cNvSpPr>
            <a:spLocks noGrp="1"/>
          </p:cNvSpPr>
          <p:nvPr>
            <p:ph idx="1"/>
          </p:nvPr>
        </p:nvSpPr>
        <p:spPr/>
        <p:txBody>
          <a:bodyPr>
            <a:normAutofit/>
          </a:bodyPr>
          <a:lstStyle/>
          <a:p>
            <a:pPr marR="0" algn="l" rtl="0"/>
            <a:r>
              <a:rPr lang="en-US" sz="2800" b="0" i="0" u="none" strike="noStrike" baseline="0" dirty="0">
                <a:solidFill>
                  <a:schemeClr val="tx1"/>
                </a:solidFill>
                <a:latin typeface="Verdana" panose="020B0604030504040204" pitchFamily="34" charset="0"/>
              </a:rPr>
              <a:t>(Heb 12:3)  For consider Him who endured such hostility from sinners against Himself, lest you become weary and discouraged in your souls.</a:t>
            </a:r>
          </a:p>
          <a:p>
            <a:pPr marR="0" algn="l" rtl="0"/>
            <a:r>
              <a:rPr lang="en-US" sz="2800" b="0" i="0" u="none" strike="noStrike" baseline="0" dirty="0">
                <a:solidFill>
                  <a:schemeClr val="tx1"/>
                </a:solidFill>
                <a:latin typeface="Verdana" panose="020B0604030504040204" pitchFamily="34" charset="0"/>
              </a:rPr>
              <a:t>(Heb 12:4)  You have not yet resisted to bloodshed, striving against sin.</a:t>
            </a:r>
          </a:p>
        </p:txBody>
      </p:sp>
    </p:spTree>
    <p:extLst>
      <p:ext uri="{BB962C8B-B14F-4D97-AF65-F5344CB8AC3E}">
        <p14:creationId xmlns:p14="http://schemas.microsoft.com/office/powerpoint/2010/main" val="1580367387"/>
      </p:ext>
    </p:extLst>
  </p:cSld>
  <p:clrMapOvr>
    <a:masterClrMapping/>
  </p:clrMapOvr>
  <p:transition spd="slow">
    <p:wheel spokes="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95753-E4CF-B85C-8880-589B060AA296}"/>
              </a:ext>
            </a:extLst>
          </p:cNvPr>
          <p:cNvSpPr>
            <a:spLocks noGrp="1"/>
          </p:cNvSpPr>
          <p:nvPr>
            <p:ph type="title"/>
          </p:nvPr>
        </p:nvSpPr>
        <p:spPr/>
        <p:txBody>
          <a:bodyPr/>
          <a:lstStyle/>
          <a:p>
            <a:r>
              <a:rPr lang="en-US" dirty="0"/>
              <a:t>1. Join the club, Christians have always suffered.</a:t>
            </a:r>
          </a:p>
        </p:txBody>
      </p:sp>
      <p:sp>
        <p:nvSpPr>
          <p:cNvPr id="3" name="Content Placeholder 2">
            <a:extLst>
              <a:ext uri="{FF2B5EF4-FFF2-40B4-BE49-F238E27FC236}">
                <a16:creationId xmlns:a16="http://schemas.microsoft.com/office/drawing/2014/main" id="{4125FE46-E3C6-E1E8-7FB8-DA95B17ACE82}"/>
              </a:ext>
            </a:extLst>
          </p:cNvPr>
          <p:cNvSpPr>
            <a:spLocks noGrp="1"/>
          </p:cNvSpPr>
          <p:nvPr>
            <p:ph idx="1"/>
          </p:nvPr>
        </p:nvSpPr>
        <p:spPr/>
        <p:txBody>
          <a:bodyPr>
            <a:normAutofit/>
          </a:bodyPr>
          <a:lstStyle/>
          <a:p>
            <a:pPr marR="0" algn="l" rtl="0"/>
            <a:r>
              <a:rPr lang="en-US" sz="2800" b="0" i="0" u="none" strike="noStrike" baseline="0" dirty="0">
                <a:solidFill>
                  <a:schemeClr val="tx1"/>
                </a:solidFill>
                <a:latin typeface="Verdana" panose="020B0604030504040204" pitchFamily="34" charset="0"/>
              </a:rPr>
              <a:t>We are not the first to suffer for our faith.</a:t>
            </a:r>
          </a:p>
          <a:p>
            <a:pPr marR="0" algn="l" rtl="0"/>
            <a:endParaRPr lang="en-US" sz="2800" b="0" i="0" u="none" strike="noStrike" baseline="0" dirty="0">
              <a:solidFill>
                <a:schemeClr val="tx1"/>
              </a:solidFill>
              <a:latin typeface="Verdana" panose="020B0604030504040204" pitchFamily="34" charset="0"/>
            </a:endParaRPr>
          </a:p>
          <a:p>
            <a:pPr marR="0" algn="l" rtl="0"/>
            <a:r>
              <a:rPr lang="en-US" sz="2800" dirty="0">
                <a:solidFill>
                  <a:schemeClr val="tx1"/>
                </a:solidFill>
                <a:latin typeface="Verdana" panose="020B0604030504040204" pitchFamily="34" charset="0"/>
              </a:rPr>
              <a:t>We will not be the last.</a:t>
            </a:r>
          </a:p>
          <a:p>
            <a:pPr marR="0" algn="l" rtl="0"/>
            <a:endParaRPr lang="en-US" sz="2800" dirty="0">
              <a:solidFill>
                <a:schemeClr val="tx1"/>
              </a:solidFill>
              <a:latin typeface="Verdana" panose="020B0604030504040204" pitchFamily="34" charset="0"/>
            </a:endParaRPr>
          </a:p>
          <a:p>
            <a:pPr marR="0" algn="l" rtl="0"/>
            <a:r>
              <a:rPr lang="en-US" sz="2800" b="0" i="0" u="none" strike="noStrike" baseline="0" dirty="0">
                <a:solidFill>
                  <a:schemeClr val="tx1"/>
                </a:solidFill>
                <a:latin typeface="Verdana" panose="020B0604030504040204" pitchFamily="34" charset="0"/>
              </a:rPr>
              <a:t>Jesus, the apostles, early Christians – suffered for their faith and teachings.</a:t>
            </a:r>
          </a:p>
          <a:p>
            <a:pPr marR="0" algn="l" rtl="0"/>
            <a:endParaRPr lang="en-US" sz="2800" b="0" i="0" u="none" strike="noStrike" baseline="0" dirty="0">
              <a:solidFill>
                <a:schemeClr val="tx1"/>
              </a:solidFill>
              <a:latin typeface="Verdana" panose="020B0604030504040204" pitchFamily="34" charset="0"/>
            </a:endParaRPr>
          </a:p>
        </p:txBody>
      </p:sp>
    </p:spTree>
    <p:extLst>
      <p:ext uri="{BB962C8B-B14F-4D97-AF65-F5344CB8AC3E}">
        <p14:creationId xmlns:p14="http://schemas.microsoft.com/office/powerpoint/2010/main" val="4079883544"/>
      </p:ext>
    </p:extLst>
  </p:cSld>
  <p:clrMapOvr>
    <a:masterClrMapping/>
  </p:clrMapOvr>
  <p:transition spd="slow">
    <p:wheel spokes="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95753-E4CF-B85C-8880-589B060AA296}"/>
              </a:ext>
            </a:extLst>
          </p:cNvPr>
          <p:cNvSpPr>
            <a:spLocks noGrp="1"/>
          </p:cNvSpPr>
          <p:nvPr>
            <p:ph type="title"/>
          </p:nvPr>
        </p:nvSpPr>
        <p:spPr/>
        <p:txBody>
          <a:bodyPr/>
          <a:lstStyle/>
          <a:p>
            <a:r>
              <a:rPr lang="en-US" dirty="0"/>
              <a:t>1. Join the club, Christians have always suffered.</a:t>
            </a:r>
          </a:p>
        </p:txBody>
      </p:sp>
      <p:sp>
        <p:nvSpPr>
          <p:cNvPr id="3" name="Content Placeholder 2">
            <a:extLst>
              <a:ext uri="{FF2B5EF4-FFF2-40B4-BE49-F238E27FC236}">
                <a16:creationId xmlns:a16="http://schemas.microsoft.com/office/drawing/2014/main" id="{4125FE46-E3C6-E1E8-7FB8-DA95B17ACE82}"/>
              </a:ext>
            </a:extLst>
          </p:cNvPr>
          <p:cNvSpPr>
            <a:spLocks noGrp="1"/>
          </p:cNvSpPr>
          <p:nvPr>
            <p:ph idx="1"/>
          </p:nvPr>
        </p:nvSpPr>
        <p:spPr/>
        <p:txBody>
          <a:bodyPr>
            <a:normAutofit/>
          </a:bodyPr>
          <a:lstStyle/>
          <a:p>
            <a:pPr marR="0" algn="l" rtl="0"/>
            <a:r>
              <a:rPr lang="en-US" sz="2800" dirty="0">
                <a:solidFill>
                  <a:schemeClr val="tx1"/>
                </a:solidFill>
                <a:latin typeface="Verdana" panose="020B0604030504040204" pitchFamily="34" charset="0"/>
              </a:rPr>
              <a:t>Our small claim to suffering is little compared to them.</a:t>
            </a:r>
          </a:p>
          <a:p>
            <a:pPr marR="0" algn="l" rtl="0"/>
            <a:endParaRPr lang="en-US" sz="2800" dirty="0">
              <a:solidFill>
                <a:schemeClr val="tx1"/>
              </a:solidFill>
              <a:latin typeface="Verdana" panose="020B0604030504040204" pitchFamily="34" charset="0"/>
            </a:endParaRPr>
          </a:p>
          <a:p>
            <a:r>
              <a:rPr lang="en-US" sz="2800" b="0" i="0" u="none" strike="noStrike" baseline="0" dirty="0">
                <a:solidFill>
                  <a:schemeClr val="tx1"/>
                </a:solidFill>
                <a:latin typeface="Verdana" panose="020B0604030504040204" pitchFamily="34" charset="0"/>
              </a:rPr>
              <a:t>(Jeremiah 12:5)  "If you have run with the footmen, and they have wearied you, Then how can you contend with horses? And </a:t>
            </a:r>
            <a:r>
              <a:rPr lang="en-US" sz="2800" b="0" i="1" u="none" strike="noStrike" baseline="0" dirty="0">
                <a:solidFill>
                  <a:schemeClr val="tx1"/>
                </a:solidFill>
                <a:latin typeface="Verdana" panose="020B0604030504040204" pitchFamily="34" charset="0"/>
              </a:rPr>
              <a:t>if</a:t>
            </a:r>
            <a:r>
              <a:rPr lang="en-US" sz="2800" b="0" i="0" u="none" strike="noStrike" baseline="0" dirty="0">
                <a:solidFill>
                  <a:schemeClr val="tx1"/>
                </a:solidFill>
                <a:latin typeface="Verdana" panose="020B0604030504040204" pitchFamily="34" charset="0"/>
              </a:rPr>
              <a:t> in the land of peace, </a:t>
            </a:r>
            <a:r>
              <a:rPr lang="en-US" sz="2800" b="0" i="1" u="none" strike="noStrike" baseline="0" dirty="0">
                <a:solidFill>
                  <a:schemeClr val="tx1"/>
                </a:solidFill>
                <a:latin typeface="Verdana" panose="020B0604030504040204" pitchFamily="34" charset="0"/>
              </a:rPr>
              <a:t>In which</a:t>
            </a:r>
            <a:r>
              <a:rPr lang="en-US" sz="2800" b="0" i="0" u="none" strike="noStrike" baseline="0" dirty="0">
                <a:solidFill>
                  <a:schemeClr val="tx1"/>
                </a:solidFill>
                <a:latin typeface="Verdana" panose="020B0604030504040204" pitchFamily="34" charset="0"/>
              </a:rPr>
              <a:t> you trusted, </a:t>
            </a:r>
            <a:r>
              <a:rPr lang="en-US" sz="2800" b="0" i="1" u="none" strike="noStrike" baseline="0" dirty="0">
                <a:solidFill>
                  <a:schemeClr val="tx1"/>
                </a:solidFill>
                <a:latin typeface="Verdana" panose="020B0604030504040204" pitchFamily="34" charset="0"/>
              </a:rPr>
              <a:t>they wearied you,</a:t>
            </a:r>
            <a:r>
              <a:rPr lang="en-US" sz="2800" b="0" i="0" u="none" strike="noStrike" baseline="0" dirty="0">
                <a:solidFill>
                  <a:schemeClr val="tx1"/>
                </a:solidFill>
                <a:latin typeface="Verdana" panose="020B0604030504040204" pitchFamily="34" charset="0"/>
              </a:rPr>
              <a:t> Then how will you do in the floodplain of the Jordan?</a:t>
            </a:r>
          </a:p>
        </p:txBody>
      </p:sp>
    </p:spTree>
    <p:extLst>
      <p:ext uri="{BB962C8B-B14F-4D97-AF65-F5344CB8AC3E}">
        <p14:creationId xmlns:p14="http://schemas.microsoft.com/office/powerpoint/2010/main" val="3764047926"/>
      </p:ext>
    </p:extLst>
  </p:cSld>
  <p:clrMapOvr>
    <a:masterClrMapping/>
  </p:clrMapOvr>
  <p:transition spd="slow">
    <p:wheel spokes="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95753-E4CF-B85C-8880-589B060AA296}"/>
              </a:ext>
            </a:extLst>
          </p:cNvPr>
          <p:cNvSpPr>
            <a:spLocks noGrp="1"/>
          </p:cNvSpPr>
          <p:nvPr>
            <p:ph type="title"/>
          </p:nvPr>
        </p:nvSpPr>
        <p:spPr/>
        <p:txBody>
          <a:bodyPr/>
          <a:lstStyle/>
          <a:p>
            <a:r>
              <a:rPr lang="en-US" dirty="0"/>
              <a:t>2. This </a:t>
            </a:r>
            <a:r>
              <a:rPr lang="en-US" b="1" u="sng" dirty="0"/>
              <a:t>is</a:t>
            </a:r>
            <a:r>
              <a:rPr lang="en-US" dirty="0"/>
              <a:t> what we signed up for.</a:t>
            </a:r>
          </a:p>
        </p:txBody>
      </p:sp>
      <p:sp>
        <p:nvSpPr>
          <p:cNvPr id="3" name="Content Placeholder 2">
            <a:extLst>
              <a:ext uri="{FF2B5EF4-FFF2-40B4-BE49-F238E27FC236}">
                <a16:creationId xmlns:a16="http://schemas.microsoft.com/office/drawing/2014/main" id="{4125FE46-E3C6-E1E8-7FB8-DA95B17ACE82}"/>
              </a:ext>
            </a:extLst>
          </p:cNvPr>
          <p:cNvSpPr>
            <a:spLocks noGrp="1"/>
          </p:cNvSpPr>
          <p:nvPr>
            <p:ph idx="1"/>
          </p:nvPr>
        </p:nvSpPr>
        <p:spPr/>
        <p:txBody>
          <a:bodyPr>
            <a:normAutofit/>
          </a:bodyPr>
          <a:lstStyle/>
          <a:p>
            <a:pPr marR="0" algn="l" rtl="0"/>
            <a:r>
              <a:rPr lang="en-US" sz="2800" b="0" i="0" u="none" strike="noStrike" baseline="0" dirty="0">
                <a:solidFill>
                  <a:schemeClr val="tx1"/>
                </a:solidFill>
                <a:latin typeface="Verdana" panose="020B0604030504040204" pitchFamily="34" charset="0"/>
              </a:rPr>
              <a:t>(Heb 12:5)  And you have forgotten the exhortation which speaks to you as to sons: "MY SON, </a:t>
            </a:r>
            <a:r>
              <a:rPr lang="en-US" sz="2800" b="0" i="0" u="sng" strike="noStrike" baseline="0" dirty="0">
                <a:solidFill>
                  <a:schemeClr val="tx1"/>
                </a:solidFill>
                <a:latin typeface="Verdana" panose="020B0604030504040204" pitchFamily="34" charset="0"/>
              </a:rPr>
              <a:t>DO NOT DESPISE THE CHASTENING OF THE LORD</a:t>
            </a:r>
            <a:r>
              <a:rPr lang="en-US" sz="2800" b="0" i="0" u="none" strike="noStrike" baseline="0" dirty="0">
                <a:solidFill>
                  <a:schemeClr val="tx1"/>
                </a:solidFill>
                <a:latin typeface="Verdana" panose="020B0604030504040204" pitchFamily="34" charset="0"/>
              </a:rPr>
              <a:t>, </a:t>
            </a:r>
            <a:r>
              <a:rPr lang="en-US" sz="2800" b="0" i="0" u="sng" strike="noStrike" baseline="0" dirty="0">
                <a:solidFill>
                  <a:schemeClr val="tx1"/>
                </a:solidFill>
                <a:latin typeface="Verdana" panose="020B0604030504040204" pitchFamily="34" charset="0"/>
              </a:rPr>
              <a:t>NOR BE DISCOURAGED WHEN YOU ARE REBUKED BY HIM</a:t>
            </a:r>
            <a:r>
              <a:rPr lang="en-US" sz="2800" b="0" i="0" u="none" strike="noStrike" baseline="0" dirty="0">
                <a:solidFill>
                  <a:schemeClr val="tx1"/>
                </a:solidFill>
                <a:latin typeface="Verdana" panose="020B0604030504040204" pitchFamily="34" charset="0"/>
              </a:rPr>
              <a:t>;</a:t>
            </a:r>
          </a:p>
          <a:p>
            <a:pPr marR="0" algn="l" rtl="0"/>
            <a:r>
              <a:rPr lang="en-US" sz="2800" b="0" i="0" u="none" strike="noStrike" baseline="0" dirty="0">
                <a:solidFill>
                  <a:schemeClr val="tx1"/>
                </a:solidFill>
                <a:latin typeface="Verdana" panose="020B0604030504040204" pitchFamily="34" charset="0"/>
              </a:rPr>
              <a:t>(Heb 12:6)  FOR </a:t>
            </a:r>
            <a:r>
              <a:rPr lang="en-US" sz="2800" b="1" i="0" u="sng" strike="noStrike" baseline="0" dirty="0">
                <a:solidFill>
                  <a:schemeClr val="tx1"/>
                </a:solidFill>
                <a:latin typeface="Verdana" panose="020B0604030504040204" pitchFamily="34" charset="0"/>
              </a:rPr>
              <a:t>WHOM THE LORD LOVES HE CHASTENS</a:t>
            </a:r>
            <a:r>
              <a:rPr lang="en-US" sz="2800" b="0" i="0" u="none" strike="noStrike" baseline="0" dirty="0">
                <a:solidFill>
                  <a:schemeClr val="tx1"/>
                </a:solidFill>
                <a:latin typeface="Verdana" panose="020B0604030504040204" pitchFamily="34" charset="0"/>
              </a:rPr>
              <a:t>, AND SCOURGES EVERY SON WHOM HE RECEIVES."</a:t>
            </a:r>
          </a:p>
        </p:txBody>
      </p:sp>
    </p:spTree>
    <p:extLst>
      <p:ext uri="{BB962C8B-B14F-4D97-AF65-F5344CB8AC3E}">
        <p14:creationId xmlns:p14="http://schemas.microsoft.com/office/powerpoint/2010/main" val="1727770662"/>
      </p:ext>
    </p:extLst>
  </p:cSld>
  <p:clrMapOvr>
    <a:masterClrMapping/>
  </p:clrMapOvr>
  <p:transition spd="slow">
    <p:wheel spokes="1"/>
  </p:transition>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docProps/app.xml><?xml version="1.0" encoding="utf-8"?>
<Properties xmlns="http://schemas.openxmlformats.org/officeDocument/2006/extended-properties" xmlns:vt="http://schemas.openxmlformats.org/officeDocument/2006/docPropsVTypes">
  <Template>TM03457464[[fn=Dividend]]</Template>
  <TotalTime>72</TotalTime>
  <Words>932</Words>
  <Application>Microsoft Office PowerPoint</Application>
  <PresentationFormat>Widescreen</PresentationFormat>
  <Paragraphs>60</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Gill Sans MT</vt:lpstr>
      <vt:lpstr>Verdana</vt:lpstr>
      <vt:lpstr>Wingdings 2</vt:lpstr>
      <vt:lpstr>Dividend</vt:lpstr>
      <vt:lpstr>This is what we signed up for</vt:lpstr>
      <vt:lpstr>introduction</vt:lpstr>
      <vt:lpstr>introduction</vt:lpstr>
      <vt:lpstr>When we suffer</vt:lpstr>
      <vt:lpstr>When we suffer</vt:lpstr>
      <vt:lpstr>1. Join the club, Christians have always suffered.</vt:lpstr>
      <vt:lpstr>1. Join the club, Christians have always suffered.</vt:lpstr>
      <vt:lpstr>1. Join the club, Christians have always suffered.</vt:lpstr>
      <vt:lpstr>2. This is what we signed up for.</vt:lpstr>
      <vt:lpstr>2. This is what we signed up for.</vt:lpstr>
      <vt:lpstr>2. This is what we signed up for.</vt:lpstr>
      <vt:lpstr>3. God is not finished yet.</vt:lpstr>
      <vt:lpstr>3. God is not finished yet.</vt:lpstr>
      <vt:lpstr>Remember this</vt:lpstr>
      <vt:lpstr>Remember this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what we signed up for</dc:title>
  <dc:creator>Manly Luscombe</dc:creator>
  <cp:lastModifiedBy>Manly Luscombe</cp:lastModifiedBy>
  <cp:revision>2</cp:revision>
  <dcterms:created xsi:type="dcterms:W3CDTF">2024-05-20T12:40:18Z</dcterms:created>
  <dcterms:modified xsi:type="dcterms:W3CDTF">2024-05-20T13:53:03Z</dcterms:modified>
</cp:coreProperties>
</file>