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11/13/2017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11/13/2017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BF8E-6560-46CF-BC54-05F040C011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40C62D8-8092-45BF-B326-C66A9A19BE76}"/>
              </a:ext>
            </a:extLst>
          </p:cNvPr>
          <p:cNvPicPr>
            <a:picLocks noGrp="1" noChangeAspect="1"/>
          </p:cNvPicPr>
          <p:nvPr>
            <p:ph sz="quarter" idx="13"/>
          </p:nvPr>
        </p:nvPicPr>
        <p:blipFill>
          <a:blip r:embed="rId2"/>
          <a:stretch>
            <a:fillRect/>
          </a:stretch>
        </p:blipFill>
        <p:spPr>
          <a:xfrm>
            <a:off x="1" y="-1"/>
            <a:ext cx="11661912" cy="5552661"/>
          </a:xfrm>
        </p:spPr>
      </p:pic>
    </p:spTree>
    <p:extLst>
      <p:ext uri="{BB962C8B-B14F-4D97-AF65-F5344CB8AC3E}">
        <p14:creationId xmlns:p14="http://schemas.microsoft.com/office/powerpoint/2010/main" val="33779653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77F9-FC1F-43BF-BE38-758003D5D72A}"/>
              </a:ext>
            </a:extLst>
          </p:cNvPr>
          <p:cNvSpPr>
            <a:spLocks noGrp="1"/>
          </p:cNvSpPr>
          <p:nvPr>
            <p:ph type="title"/>
          </p:nvPr>
        </p:nvSpPr>
        <p:spPr/>
        <p:txBody>
          <a:bodyPr/>
          <a:lstStyle/>
          <a:p>
            <a:r>
              <a:rPr lang="en-US" dirty="0"/>
              <a:t>self-defense / protection</a:t>
            </a:r>
          </a:p>
        </p:txBody>
      </p:sp>
      <p:sp>
        <p:nvSpPr>
          <p:cNvPr id="3" name="Content Placeholder 2">
            <a:extLst>
              <a:ext uri="{FF2B5EF4-FFF2-40B4-BE49-F238E27FC236}">
                <a16:creationId xmlns:a16="http://schemas.microsoft.com/office/drawing/2014/main" id="{282CC1CD-D72F-4935-B797-947A0AC39DBD}"/>
              </a:ext>
            </a:extLst>
          </p:cNvPr>
          <p:cNvSpPr>
            <a:spLocks noGrp="1"/>
          </p:cNvSpPr>
          <p:nvPr>
            <p:ph sz="quarter" idx="13"/>
          </p:nvPr>
        </p:nvSpPr>
        <p:spPr>
          <a:xfrm>
            <a:off x="291548" y="1736035"/>
            <a:ext cx="11214651" cy="3816625"/>
          </a:xfrm>
        </p:spPr>
        <p:txBody>
          <a:bodyPr>
            <a:noAutofit/>
          </a:bodyPr>
          <a:lstStyle/>
          <a:p>
            <a:r>
              <a:rPr lang="en-US" sz="2800" dirty="0"/>
              <a:t>Exodus 22:2 If a thief is found breaking in, and is struck so that he dies, no blood </a:t>
            </a:r>
            <a:r>
              <a:rPr lang="en-US" sz="2800" i="1" dirty="0"/>
              <a:t>shall be</a:t>
            </a:r>
            <a:r>
              <a:rPr lang="en-US" sz="2800" dirty="0"/>
              <a:t> shed for him. </a:t>
            </a:r>
          </a:p>
          <a:p>
            <a:r>
              <a:rPr lang="en-US" sz="2800" dirty="0"/>
              <a:t>Bible heroes – </a:t>
            </a:r>
          </a:p>
          <a:p>
            <a:pPr lvl="1"/>
            <a:r>
              <a:rPr lang="en-US" sz="2600" dirty="0"/>
              <a:t>Several judges killed to defend and free Israel</a:t>
            </a:r>
          </a:p>
          <a:p>
            <a:pPr lvl="1"/>
            <a:r>
              <a:rPr lang="en-US" sz="2600" dirty="0"/>
              <a:t>David killed goliath</a:t>
            </a:r>
          </a:p>
        </p:txBody>
      </p:sp>
    </p:spTree>
    <p:extLst>
      <p:ext uri="{BB962C8B-B14F-4D97-AF65-F5344CB8AC3E}">
        <p14:creationId xmlns:p14="http://schemas.microsoft.com/office/powerpoint/2010/main" val="51589988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6A60-CB7A-4774-9209-FFA480853322}"/>
              </a:ext>
            </a:extLst>
          </p:cNvPr>
          <p:cNvSpPr>
            <a:spLocks noGrp="1"/>
          </p:cNvSpPr>
          <p:nvPr>
            <p:ph type="title"/>
          </p:nvPr>
        </p:nvSpPr>
        <p:spPr/>
        <p:txBody>
          <a:bodyPr/>
          <a:lstStyle/>
          <a:p>
            <a:r>
              <a:rPr lang="en-US" dirty="0"/>
              <a:t>No contradiction</a:t>
            </a:r>
          </a:p>
        </p:txBody>
      </p:sp>
      <p:sp>
        <p:nvSpPr>
          <p:cNvPr id="3" name="Content Placeholder 2">
            <a:extLst>
              <a:ext uri="{FF2B5EF4-FFF2-40B4-BE49-F238E27FC236}">
                <a16:creationId xmlns:a16="http://schemas.microsoft.com/office/drawing/2014/main" id="{4714DF8B-3C3F-47C5-9E73-E612148E201A}"/>
              </a:ext>
            </a:extLst>
          </p:cNvPr>
          <p:cNvSpPr>
            <a:spLocks noGrp="1"/>
          </p:cNvSpPr>
          <p:nvPr>
            <p:ph sz="quarter" idx="13"/>
          </p:nvPr>
        </p:nvSpPr>
        <p:spPr/>
        <p:txBody>
          <a:bodyPr>
            <a:normAutofit/>
          </a:bodyPr>
          <a:lstStyle/>
          <a:p>
            <a:r>
              <a:rPr lang="en-US" sz="3200" u="sng" dirty="0"/>
              <a:t>Self-defense</a:t>
            </a:r>
            <a:r>
              <a:rPr lang="en-US" sz="3200" dirty="0"/>
              <a:t> = protection from danger</a:t>
            </a:r>
          </a:p>
          <a:p>
            <a:pPr lvl="1"/>
            <a:r>
              <a:rPr lang="en-US" sz="3200" dirty="0"/>
              <a:t>Church of Christ member heard gunfire and shot the killer in the leg and abdomen</a:t>
            </a:r>
          </a:p>
          <a:p>
            <a:pPr lvl="1"/>
            <a:r>
              <a:rPr lang="en-US" sz="3200" dirty="0"/>
              <a:t>He ran to his car and sped away</a:t>
            </a:r>
          </a:p>
        </p:txBody>
      </p:sp>
    </p:spTree>
    <p:extLst>
      <p:ext uri="{BB962C8B-B14F-4D97-AF65-F5344CB8AC3E}">
        <p14:creationId xmlns:p14="http://schemas.microsoft.com/office/powerpoint/2010/main" val="304382762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6A60-CB7A-4774-9209-FFA480853322}"/>
              </a:ext>
            </a:extLst>
          </p:cNvPr>
          <p:cNvSpPr>
            <a:spLocks noGrp="1"/>
          </p:cNvSpPr>
          <p:nvPr>
            <p:ph type="title"/>
          </p:nvPr>
        </p:nvSpPr>
        <p:spPr/>
        <p:txBody>
          <a:bodyPr/>
          <a:lstStyle/>
          <a:p>
            <a:r>
              <a:rPr lang="en-US" dirty="0"/>
              <a:t>No contradiction</a:t>
            </a:r>
          </a:p>
        </p:txBody>
      </p:sp>
      <p:sp>
        <p:nvSpPr>
          <p:cNvPr id="3" name="Content Placeholder 2">
            <a:extLst>
              <a:ext uri="{FF2B5EF4-FFF2-40B4-BE49-F238E27FC236}">
                <a16:creationId xmlns:a16="http://schemas.microsoft.com/office/drawing/2014/main" id="{4714DF8B-3C3F-47C5-9E73-E612148E201A}"/>
              </a:ext>
            </a:extLst>
          </p:cNvPr>
          <p:cNvSpPr>
            <a:spLocks noGrp="1"/>
          </p:cNvSpPr>
          <p:nvPr>
            <p:ph sz="quarter" idx="13"/>
          </p:nvPr>
        </p:nvSpPr>
        <p:spPr/>
        <p:txBody>
          <a:bodyPr>
            <a:normAutofit/>
          </a:bodyPr>
          <a:lstStyle/>
          <a:p>
            <a:r>
              <a:rPr lang="en-US" sz="3200" u="sng" dirty="0"/>
              <a:t>Self-defense</a:t>
            </a:r>
            <a:r>
              <a:rPr lang="en-US" sz="3200" dirty="0"/>
              <a:t> = protection from danger</a:t>
            </a:r>
          </a:p>
          <a:p>
            <a:r>
              <a:rPr lang="en-US" sz="3200" u="sng" dirty="0"/>
              <a:t>Vengeance</a:t>
            </a:r>
            <a:r>
              <a:rPr lang="en-US" sz="3200" dirty="0"/>
              <a:t> = anger after the crisis, danger is over</a:t>
            </a:r>
            <a:endParaRPr lang="en-US" sz="3000" dirty="0"/>
          </a:p>
          <a:p>
            <a:pPr lvl="1"/>
            <a:r>
              <a:rPr lang="en-US" sz="3000" dirty="0"/>
              <a:t>Once the danger is over – stop</a:t>
            </a:r>
          </a:p>
          <a:p>
            <a:pPr lvl="1"/>
            <a:r>
              <a:rPr lang="en-US" sz="3000" dirty="0"/>
              <a:t>Do not chase him down the street and shoot him as he flees</a:t>
            </a:r>
          </a:p>
        </p:txBody>
      </p:sp>
    </p:spTree>
    <p:extLst>
      <p:ext uri="{BB962C8B-B14F-4D97-AF65-F5344CB8AC3E}">
        <p14:creationId xmlns:p14="http://schemas.microsoft.com/office/powerpoint/2010/main" val="184487441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7BAA-A32F-4944-9490-69FA99A042EF}"/>
              </a:ext>
            </a:extLst>
          </p:cNvPr>
          <p:cNvSpPr>
            <a:spLocks noGrp="1"/>
          </p:cNvSpPr>
          <p:nvPr>
            <p:ph type="title"/>
          </p:nvPr>
        </p:nvSpPr>
        <p:spPr/>
        <p:txBody>
          <a:bodyPr/>
          <a:lstStyle/>
          <a:p>
            <a:r>
              <a:rPr lang="en-US" dirty="0"/>
              <a:t>Duty to protect</a:t>
            </a:r>
          </a:p>
        </p:txBody>
      </p:sp>
      <p:sp>
        <p:nvSpPr>
          <p:cNvPr id="3" name="Content Placeholder 2">
            <a:extLst>
              <a:ext uri="{FF2B5EF4-FFF2-40B4-BE49-F238E27FC236}">
                <a16:creationId xmlns:a16="http://schemas.microsoft.com/office/drawing/2014/main" id="{B742D1DD-1B3F-43E4-9ED7-DB9B917D7768}"/>
              </a:ext>
            </a:extLst>
          </p:cNvPr>
          <p:cNvSpPr>
            <a:spLocks noGrp="1"/>
          </p:cNvSpPr>
          <p:nvPr>
            <p:ph sz="quarter" idx="13"/>
          </p:nvPr>
        </p:nvSpPr>
        <p:spPr/>
        <p:txBody>
          <a:bodyPr>
            <a:normAutofit/>
          </a:bodyPr>
          <a:lstStyle/>
          <a:p>
            <a:r>
              <a:rPr lang="en-US" sz="2800" dirty="0"/>
              <a:t>Some of the passages show it is our duty to protect others</a:t>
            </a:r>
          </a:p>
          <a:p>
            <a:r>
              <a:rPr lang="en-US" sz="2800" dirty="0"/>
              <a:t>Proverbs 25:26 A righteous man falling down before the wicked </a:t>
            </a:r>
            <a:r>
              <a:rPr lang="en-US" sz="2800" i="1" dirty="0"/>
              <a:t>is like</a:t>
            </a:r>
            <a:r>
              <a:rPr lang="en-US" sz="2800" dirty="0"/>
              <a:t> a troubled fountain and a rotten spring. </a:t>
            </a:r>
          </a:p>
          <a:p>
            <a:r>
              <a:rPr lang="en-US" sz="2800" dirty="0"/>
              <a:t>Psalm 82:4 Deliver the poor and needy; save </a:t>
            </a:r>
            <a:r>
              <a:rPr lang="en-US" sz="2800" i="1" dirty="0"/>
              <a:t>them</a:t>
            </a:r>
            <a:r>
              <a:rPr lang="en-US" sz="2800" dirty="0"/>
              <a:t> out of the hand of the wicked. </a:t>
            </a:r>
          </a:p>
        </p:txBody>
      </p:sp>
    </p:spTree>
    <p:extLst>
      <p:ext uri="{BB962C8B-B14F-4D97-AF65-F5344CB8AC3E}">
        <p14:creationId xmlns:p14="http://schemas.microsoft.com/office/powerpoint/2010/main" val="371985650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71B6-022B-4D72-ABE6-B7B4E6D2F67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D413769-372F-4FEE-9EE5-84F4F23CC7DD}"/>
              </a:ext>
            </a:extLst>
          </p:cNvPr>
          <p:cNvSpPr>
            <a:spLocks noGrp="1"/>
          </p:cNvSpPr>
          <p:nvPr>
            <p:ph sz="quarter" idx="13"/>
          </p:nvPr>
        </p:nvSpPr>
        <p:spPr/>
        <p:txBody>
          <a:bodyPr>
            <a:normAutofit/>
          </a:bodyPr>
          <a:lstStyle/>
          <a:p>
            <a:r>
              <a:rPr lang="en-US" sz="3200" dirty="0"/>
              <a:t>The bible teaches both:</a:t>
            </a:r>
          </a:p>
          <a:p>
            <a:r>
              <a:rPr lang="en-US" sz="3200" dirty="0"/>
              <a:t>1 - Do not seek personal revenge</a:t>
            </a:r>
          </a:p>
          <a:p>
            <a:r>
              <a:rPr lang="en-US" sz="3200" dirty="0"/>
              <a:t>2 - We have an obligation to protect ourselves, others, and property</a:t>
            </a:r>
          </a:p>
        </p:txBody>
      </p:sp>
    </p:spTree>
    <p:extLst>
      <p:ext uri="{BB962C8B-B14F-4D97-AF65-F5344CB8AC3E}">
        <p14:creationId xmlns:p14="http://schemas.microsoft.com/office/powerpoint/2010/main" val="55823357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1EAD-126E-4E9F-92E3-E86E89F625C4}"/>
              </a:ext>
            </a:extLst>
          </p:cNvPr>
          <p:cNvSpPr>
            <a:spLocks noGrp="1"/>
          </p:cNvSpPr>
          <p:nvPr>
            <p:ph type="ctrTitle"/>
          </p:nvPr>
        </p:nvSpPr>
        <p:spPr/>
        <p:txBody>
          <a:bodyPr/>
          <a:lstStyle/>
          <a:p>
            <a:r>
              <a:rPr lang="en-US" dirty="0"/>
              <a:t>Self-defense &amp; the church</a:t>
            </a:r>
          </a:p>
        </p:txBody>
      </p:sp>
      <p:sp>
        <p:nvSpPr>
          <p:cNvPr id="3" name="Subtitle 2">
            <a:extLst>
              <a:ext uri="{FF2B5EF4-FFF2-40B4-BE49-F238E27FC236}">
                <a16:creationId xmlns:a16="http://schemas.microsoft.com/office/drawing/2014/main" id="{07C040C7-6A93-4275-875C-068286F2A84C}"/>
              </a:ext>
            </a:extLst>
          </p:cNvPr>
          <p:cNvSpPr>
            <a:spLocks noGrp="1"/>
          </p:cNvSpPr>
          <p:nvPr>
            <p:ph type="subTitle" idx="1"/>
          </p:nvPr>
        </p:nvSpPr>
        <p:spPr/>
        <p:txBody>
          <a:bodyPr/>
          <a:lstStyle/>
          <a:p>
            <a:r>
              <a:rPr lang="en-US" dirty="0"/>
              <a:t>With the recent church murders, what can we do?</a:t>
            </a:r>
          </a:p>
        </p:txBody>
      </p:sp>
    </p:spTree>
    <p:extLst>
      <p:ext uri="{BB962C8B-B14F-4D97-AF65-F5344CB8AC3E}">
        <p14:creationId xmlns:p14="http://schemas.microsoft.com/office/powerpoint/2010/main" val="212396436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41B0-D5EB-4FF0-9307-5A8EA233F3C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E5D1581-24FC-4DDA-8783-B47E2E51FFCB}"/>
              </a:ext>
            </a:extLst>
          </p:cNvPr>
          <p:cNvSpPr>
            <a:spLocks noGrp="1"/>
          </p:cNvSpPr>
          <p:nvPr>
            <p:ph sz="quarter" idx="13"/>
          </p:nvPr>
        </p:nvSpPr>
        <p:spPr>
          <a:xfrm>
            <a:off x="685800" y="1722784"/>
            <a:ext cx="10394707" cy="3651802"/>
          </a:xfrm>
        </p:spPr>
        <p:txBody>
          <a:bodyPr>
            <a:noAutofit/>
          </a:bodyPr>
          <a:lstStyle/>
          <a:p>
            <a:r>
              <a:rPr lang="en-US" sz="3200" dirty="0"/>
              <a:t>Recent killings in Texas – 26 killed, 20 wounded</a:t>
            </a:r>
          </a:p>
          <a:p>
            <a:r>
              <a:rPr lang="en-US" sz="3200" dirty="0"/>
              <a:t>Much discussion about how to make the church safe during worship</a:t>
            </a:r>
          </a:p>
          <a:p>
            <a:r>
              <a:rPr lang="en-US" sz="3200" dirty="0"/>
              <a:t>Lock doors? Hire security guards? Patrol the parking lot? Metal detectors? </a:t>
            </a:r>
          </a:p>
        </p:txBody>
      </p:sp>
    </p:spTree>
    <p:extLst>
      <p:ext uri="{BB962C8B-B14F-4D97-AF65-F5344CB8AC3E}">
        <p14:creationId xmlns:p14="http://schemas.microsoft.com/office/powerpoint/2010/main" val="180230490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FE1B-B851-4F7C-B6B3-FECD33EA97F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18538CC-3198-488D-A58E-7E8E48468911}"/>
              </a:ext>
            </a:extLst>
          </p:cNvPr>
          <p:cNvSpPr>
            <a:spLocks noGrp="1"/>
          </p:cNvSpPr>
          <p:nvPr>
            <p:ph sz="quarter" idx="13"/>
          </p:nvPr>
        </p:nvSpPr>
        <p:spPr/>
        <p:txBody>
          <a:bodyPr>
            <a:normAutofit/>
          </a:bodyPr>
          <a:lstStyle/>
          <a:p>
            <a:r>
              <a:rPr lang="en-US" sz="2800" dirty="0"/>
              <a:t>These are real concerns for churches</a:t>
            </a:r>
          </a:p>
          <a:p>
            <a:r>
              <a:rPr lang="en-US" sz="2800" dirty="0"/>
              <a:t>There is a lot of discussion on this topic with preachers</a:t>
            </a:r>
          </a:p>
          <a:p>
            <a:r>
              <a:rPr lang="en-US" sz="2800" dirty="0"/>
              <a:t>Home break in – can you kill to protect your family?</a:t>
            </a:r>
          </a:p>
          <a:p>
            <a:r>
              <a:rPr lang="en-US" sz="2800" dirty="0"/>
              <a:t>Can you chase him down the street, tackle and kill him?</a:t>
            </a:r>
          </a:p>
          <a:p>
            <a:r>
              <a:rPr lang="en-US" sz="2800" dirty="0"/>
              <a:t>What does the bible teach?</a:t>
            </a:r>
          </a:p>
          <a:p>
            <a:endParaRPr lang="en-US" sz="2800" dirty="0"/>
          </a:p>
        </p:txBody>
      </p:sp>
    </p:spTree>
    <p:extLst>
      <p:ext uri="{BB962C8B-B14F-4D97-AF65-F5344CB8AC3E}">
        <p14:creationId xmlns:p14="http://schemas.microsoft.com/office/powerpoint/2010/main" val="35587509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2F9E-0DDD-4779-8730-D9431566BA8B}"/>
              </a:ext>
            </a:extLst>
          </p:cNvPr>
          <p:cNvSpPr>
            <a:spLocks noGrp="1"/>
          </p:cNvSpPr>
          <p:nvPr>
            <p:ph type="title"/>
          </p:nvPr>
        </p:nvSpPr>
        <p:spPr/>
        <p:txBody>
          <a:bodyPr/>
          <a:lstStyle/>
          <a:p>
            <a:r>
              <a:rPr lang="en-US" dirty="0"/>
              <a:t>Personal vengeance / revenge</a:t>
            </a:r>
          </a:p>
        </p:txBody>
      </p:sp>
      <p:sp>
        <p:nvSpPr>
          <p:cNvPr id="3" name="Content Placeholder 2">
            <a:extLst>
              <a:ext uri="{FF2B5EF4-FFF2-40B4-BE49-F238E27FC236}">
                <a16:creationId xmlns:a16="http://schemas.microsoft.com/office/drawing/2014/main" id="{05AF49ED-7D30-42AD-B437-318D860995CF}"/>
              </a:ext>
            </a:extLst>
          </p:cNvPr>
          <p:cNvSpPr>
            <a:spLocks noGrp="1"/>
          </p:cNvSpPr>
          <p:nvPr>
            <p:ph sz="quarter" idx="13"/>
          </p:nvPr>
        </p:nvSpPr>
        <p:spPr>
          <a:xfrm>
            <a:off x="278296" y="1550504"/>
            <a:ext cx="11198087" cy="3824081"/>
          </a:xfrm>
        </p:spPr>
        <p:txBody>
          <a:bodyPr>
            <a:normAutofit/>
          </a:bodyPr>
          <a:lstStyle/>
          <a:p>
            <a:r>
              <a:rPr lang="en-US" sz="2800" dirty="0"/>
              <a:t>Romans 12:17 Repay no one evil for evil. Provide things honest in the sight of all men. 18  If </a:t>
            </a:r>
            <a:r>
              <a:rPr lang="en-US" sz="2800" i="1" dirty="0"/>
              <a:t>it is</a:t>
            </a:r>
            <a:r>
              <a:rPr lang="en-US" sz="2800" dirty="0"/>
              <a:t> possible, as far as </a:t>
            </a:r>
            <a:r>
              <a:rPr lang="en-US" sz="2800" i="1" dirty="0"/>
              <a:t>is</a:t>
            </a:r>
            <a:r>
              <a:rPr lang="en-US" sz="2800" dirty="0"/>
              <a:t> in you, being in peace with all men. </a:t>
            </a:r>
          </a:p>
          <a:p>
            <a:r>
              <a:rPr lang="en-US" sz="2800" dirty="0"/>
              <a:t>Matthew 5:38-39  You have heard that it was said, "An eye for an eye, and a tooth for a tooth." 39  But I say to you, Do not resist evil. But whoever shall strike you on your right cheek, turn the other to him also. </a:t>
            </a:r>
            <a:endParaRPr lang="en-US" dirty="0"/>
          </a:p>
        </p:txBody>
      </p:sp>
    </p:spTree>
    <p:extLst>
      <p:ext uri="{BB962C8B-B14F-4D97-AF65-F5344CB8AC3E}">
        <p14:creationId xmlns:p14="http://schemas.microsoft.com/office/powerpoint/2010/main" val="19397660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2F9E-0DDD-4779-8730-D9431566BA8B}"/>
              </a:ext>
            </a:extLst>
          </p:cNvPr>
          <p:cNvSpPr>
            <a:spLocks noGrp="1"/>
          </p:cNvSpPr>
          <p:nvPr>
            <p:ph type="title"/>
          </p:nvPr>
        </p:nvSpPr>
        <p:spPr/>
        <p:txBody>
          <a:bodyPr/>
          <a:lstStyle/>
          <a:p>
            <a:r>
              <a:rPr lang="en-US" dirty="0"/>
              <a:t>Personal vengeance / revenge</a:t>
            </a:r>
          </a:p>
        </p:txBody>
      </p:sp>
      <p:sp>
        <p:nvSpPr>
          <p:cNvPr id="3" name="Content Placeholder 2">
            <a:extLst>
              <a:ext uri="{FF2B5EF4-FFF2-40B4-BE49-F238E27FC236}">
                <a16:creationId xmlns:a16="http://schemas.microsoft.com/office/drawing/2014/main" id="{05AF49ED-7D30-42AD-B437-318D860995CF}"/>
              </a:ext>
            </a:extLst>
          </p:cNvPr>
          <p:cNvSpPr>
            <a:spLocks noGrp="1"/>
          </p:cNvSpPr>
          <p:nvPr>
            <p:ph sz="quarter" idx="13"/>
          </p:nvPr>
        </p:nvSpPr>
        <p:spPr>
          <a:xfrm>
            <a:off x="278296" y="1550504"/>
            <a:ext cx="11198087" cy="3824081"/>
          </a:xfrm>
        </p:spPr>
        <p:txBody>
          <a:bodyPr>
            <a:normAutofit/>
          </a:bodyPr>
          <a:lstStyle/>
          <a:p>
            <a:r>
              <a:rPr lang="en-US" sz="2800" dirty="0"/>
              <a:t>Proverbs 24:29 Do not say, I will do so to him as he has done to me; I will give to the man according to his work.  </a:t>
            </a:r>
          </a:p>
          <a:p>
            <a:r>
              <a:rPr lang="en-US" sz="2800" dirty="0"/>
              <a:t>1 Peter 3:9 Never give back evil for evil, or reviling for reviling, but on the contrary, </a:t>
            </a:r>
            <a:r>
              <a:rPr lang="en-US" sz="2800" i="1" dirty="0"/>
              <a:t>giving</a:t>
            </a:r>
            <a:r>
              <a:rPr lang="en-US" sz="2800" dirty="0"/>
              <a:t> blessing, knowing that you are called to this so that you might inherit blessing. </a:t>
            </a:r>
          </a:p>
        </p:txBody>
      </p:sp>
    </p:spTree>
    <p:extLst>
      <p:ext uri="{BB962C8B-B14F-4D97-AF65-F5344CB8AC3E}">
        <p14:creationId xmlns:p14="http://schemas.microsoft.com/office/powerpoint/2010/main" val="104370511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77F9-FC1F-43BF-BE38-758003D5D72A}"/>
              </a:ext>
            </a:extLst>
          </p:cNvPr>
          <p:cNvSpPr>
            <a:spLocks noGrp="1"/>
          </p:cNvSpPr>
          <p:nvPr>
            <p:ph type="title"/>
          </p:nvPr>
        </p:nvSpPr>
        <p:spPr/>
        <p:txBody>
          <a:bodyPr/>
          <a:lstStyle/>
          <a:p>
            <a:r>
              <a:rPr lang="en-US" dirty="0"/>
              <a:t>self-defense / protection</a:t>
            </a:r>
          </a:p>
        </p:txBody>
      </p:sp>
      <p:sp>
        <p:nvSpPr>
          <p:cNvPr id="3" name="Content Placeholder 2">
            <a:extLst>
              <a:ext uri="{FF2B5EF4-FFF2-40B4-BE49-F238E27FC236}">
                <a16:creationId xmlns:a16="http://schemas.microsoft.com/office/drawing/2014/main" id="{282CC1CD-D72F-4935-B797-947A0AC39DBD}"/>
              </a:ext>
            </a:extLst>
          </p:cNvPr>
          <p:cNvSpPr>
            <a:spLocks noGrp="1"/>
          </p:cNvSpPr>
          <p:nvPr>
            <p:ph sz="quarter" idx="13"/>
          </p:nvPr>
        </p:nvSpPr>
        <p:spPr/>
        <p:txBody>
          <a:bodyPr>
            <a:normAutofit/>
          </a:bodyPr>
          <a:lstStyle/>
          <a:p>
            <a:r>
              <a:rPr lang="en-US" sz="2800" dirty="0"/>
              <a:t>Luke 11:21 When the strong man, fully armed, guards his dwelling, his goods are in peace. </a:t>
            </a:r>
          </a:p>
          <a:p>
            <a:r>
              <a:rPr lang="en-US" sz="2800" dirty="0"/>
              <a:t>1 timothy 5:8 But if anyone does not provide for </a:t>
            </a:r>
            <a:r>
              <a:rPr lang="en-US" sz="2800" i="1" dirty="0"/>
              <a:t>his</a:t>
            </a:r>
            <a:r>
              <a:rPr lang="en-US" sz="2800" dirty="0"/>
              <a:t> own, and especially </a:t>
            </a:r>
            <a:r>
              <a:rPr lang="en-US" sz="2800" i="1" dirty="0"/>
              <a:t>his</a:t>
            </a:r>
            <a:r>
              <a:rPr lang="en-US" sz="2800" dirty="0"/>
              <a:t> family, he has denied the faith and is worse than an infidel. </a:t>
            </a:r>
          </a:p>
        </p:txBody>
      </p:sp>
    </p:spTree>
    <p:extLst>
      <p:ext uri="{BB962C8B-B14F-4D97-AF65-F5344CB8AC3E}">
        <p14:creationId xmlns:p14="http://schemas.microsoft.com/office/powerpoint/2010/main" val="14019804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77F9-FC1F-43BF-BE38-758003D5D72A}"/>
              </a:ext>
            </a:extLst>
          </p:cNvPr>
          <p:cNvSpPr>
            <a:spLocks noGrp="1"/>
          </p:cNvSpPr>
          <p:nvPr>
            <p:ph type="title"/>
          </p:nvPr>
        </p:nvSpPr>
        <p:spPr/>
        <p:txBody>
          <a:bodyPr/>
          <a:lstStyle/>
          <a:p>
            <a:r>
              <a:rPr lang="en-US" dirty="0"/>
              <a:t>self-defense / protection</a:t>
            </a:r>
          </a:p>
        </p:txBody>
      </p:sp>
      <p:sp>
        <p:nvSpPr>
          <p:cNvPr id="3" name="Content Placeholder 2">
            <a:extLst>
              <a:ext uri="{FF2B5EF4-FFF2-40B4-BE49-F238E27FC236}">
                <a16:creationId xmlns:a16="http://schemas.microsoft.com/office/drawing/2014/main" id="{282CC1CD-D72F-4935-B797-947A0AC39DBD}"/>
              </a:ext>
            </a:extLst>
          </p:cNvPr>
          <p:cNvSpPr>
            <a:spLocks noGrp="1"/>
          </p:cNvSpPr>
          <p:nvPr>
            <p:ph sz="quarter" idx="13"/>
          </p:nvPr>
        </p:nvSpPr>
        <p:spPr>
          <a:xfrm>
            <a:off x="291548" y="1736035"/>
            <a:ext cx="11214651" cy="3816625"/>
          </a:xfrm>
        </p:spPr>
        <p:txBody>
          <a:bodyPr>
            <a:noAutofit/>
          </a:bodyPr>
          <a:lstStyle/>
          <a:p>
            <a:r>
              <a:rPr lang="en-US" sz="2800" dirty="0"/>
              <a:t>Luke 22:36 And He said to them, But now, he who has a purse, let him take </a:t>
            </a:r>
            <a:r>
              <a:rPr lang="en-US" sz="2800" i="1" dirty="0"/>
              <a:t>it</a:t>
            </a:r>
            <a:r>
              <a:rPr lang="en-US" sz="2800" dirty="0"/>
              <a:t>, and likewise </a:t>
            </a:r>
            <a:r>
              <a:rPr lang="en-US" sz="2800" i="1" dirty="0"/>
              <a:t>his</a:t>
            </a:r>
            <a:r>
              <a:rPr lang="en-US" sz="2800" dirty="0"/>
              <a:t> wallet. And he who has no sword, let him sell his garment and buy one. </a:t>
            </a:r>
          </a:p>
          <a:p>
            <a:r>
              <a:rPr lang="en-US" sz="2800" dirty="0"/>
              <a:t>Proverbs 25:26 A righteous man falling down before the wicked </a:t>
            </a:r>
            <a:r>
              <a:rPr lang="en-US" sz="2800" i="1" dirty="0"/>
              <a:t>is like</a:t>
            </a:r>
            <a:r>
              <a:rPr lang="en-US" sz="2800" dirty="0"/>
              <a:t> a troubled fountain and a rotten spring. </a:t>
            </a:r>
          </a:p>
          <a:p>
            <a:r>
              <a:rPr lang="en-US" sz="2800" dirty="0"/>
              <a:t>Psalm 82:4 Deliver the poor and needy; save </a:t>
            </a:r>
            <a:r>
              <a:rPr lang="en-US" sz="2800" i="1" dirty="0"/>
              <a:t>them</a:t>
            </a:r>
            <a:r>
              <a:rPr lang="en-US" sz="2800" dirty="0"/>
              <a:t> out of the hand of the wicked. </a:t>
            </a:r>
          </a:p>
        </p:txBody>
      </p:sp>
    </p:spTree>
    <p:extLst>
      <p:ext uri="{BB962C8B-B14F-4D97-AF65-F5344CB8AC3E}">
        <p14:creationId xmlns:p14="http://schemas.microsoft.com/office/powerpoint/2010/main" val="267676687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77F9-FC1F-43BF-BE38-758003D5D72A}"/>
              </a:ext>
            </a:extLst>
          </p:cNvPr>
          <p:cNvSpPr>
            <a:spLocks noGrp="1"/>
          </p:cNvSpPr>
          <p:nvPr>
            <p:ph type="title"/>
          </p:nvPr>
        </p:nvSpPr>
        <p:spPr/>
        <p:txBody>
          <a:bodyPr/>
          <a:lstStyle/>
          <a:p>
            <a:r>
              <a:rPr lang="en-US" dirty="0"/>
              <a:t>self-defense / protection</a:t>
            </a:r>
          </a:p>
        </p:txBody>
      </p:sp>
      <p:sp>
        <p:nvSpPr>
          <p:cNvPr id="3" name="Content Placeholder 2">
            <a:extLst>
              <a:ext uri="{FF2B5EF4-FFF2-40B4-BE49-F238E27FC236}">
                <a16:creationId xmlns:a16="http://schemas.microsoft.com/office/drawing/2014/main" id="{282CC1CD-D72F-4935-B797-947A0AC39DBD}"/>
              </a:ext>
            </a:extLst>
          </p:cNvPr>
          <p:cNvSpPr>
            <a:spLocks noGrp="1"/>
          </p:cNvSpPr>
          <p:nvPr>
            <p:ph sz="quarter" idx="13"/>
          </p:nvPr>
        </p:nvSpPr>
        <p:spPr>
          <a:xfrm>
            <a:off x="291548" y="1736035"/>
            <a:ext cx="11214651" cy="3816625"/>
          </a:xfrm>
        </p:spPr>
        <p:txBody>
          <a:bodyPr>
            <a:noAutofit/>
          </a:bodyPr>
          <a:lstStyle/>
          <a:p>
            <a:r>
              <a:rPr lang="en-US" sz="2400" dirty="0"/>
              <a:t>Mark 3:27 No one can enter into a strong one's house and plunder his goods, except he first binds the strong man. And then he will plunder his house. </a:t>
            </a:r>
          </a:p>
          <a:p>
            <a:r>
              <a:rPr lang="en-US" sz="2400" dirty="0"/>
              <a:t>Esther 8:11 In </a:t>
            </a:r>
            <a:r>
              <a:rPr lang="en-US" sz="2400" i="1" dirty="0"/>
              <a:t>them</a:t>
            </a:r>
            <a:r>
              <a:rPr lang="en-US" sz="2400" dirty="0"/>
              <a:t> the king granted the Jews in every city to gather themselves, and to stand for their life, to destroy, to kill and to cause to perish, all the power of the people and province who desired to attack them, little ones and women, and </a:t>
            </a:r>
            <a:r>
              <a:rPr lang="en-US" sz="2400" i="1" dirty="0"/>
              <a:t>to take</a:t>
            </a:r>
            <a:r>
              <a:rPr lang="en-US" sz="2400" dirty="0"/>
              <a:t> what they owned for a prize, </a:t>
            </a:r>
          </a:p>
        </p:txBody>
      </p:sp>
    </p:spTree>
    <p:extLst>
      <p:ext uri="{BB962C8B-B14F-4D97-AF65-F5344CB8AC3E}">
        <p14:creationId xmlns:p14="http://schemas.microsoft.com/office/powerpoint/2010/main" val="146782531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62</TotalTime>
  <Words>693</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Impact</vt:lpstr>
      <vt:lpstr>Main Event</vt:lpstr>
      <vt:lpstr>PowerPoint Presentation</vt:lpstr>
      <vt:lpstr>Self-defense &amp; the church</vt:lpstr>
      <vt:lpstr>introduction</vt:lpstr>
      <vt:lpstr>introduction</vt:lpstr>
      <vt:lpstr>Personal vengeance / revenge</vt:lpstr>
      <vt:lpstr>Personal vengeance / revenge</vt:lpstr>
      <vt:lpstr>self-defense / protection</vt:lpstr>
      <vt:lpstr>self-defense / protection</vt:lpstr>
      <vt:lpstr>self-defense / protection</vt:lpstr>
      <vt:lpstr>self-defense / protection</vt:lpstr>
      <vt:lpstr>No contradiction</vt:lpstr>
      <vt:lpstr>No contradiction</vt:lpstr>
      <vt:lpstr>Duty to protect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Self-defense &amp; the church</dc:title>
  <dc:creator>Manly Luscombe</dc:creator>
  <cp:lastModifiedBy>Manly Luscombe</cp:lastModifiedBy>
  <cp:revision>8</cp:revision>
  <dcterms:created xsi:type="dcterms:W3CDTF">2017-11-13T23:36:41Z</dcterms:created>
  <dcterms:modified xsi:type="dcterms:W3CDTF">2017-11-14T00:38:47Z</dcterms:modified>
</cp:coreProperties>
</file>