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9A292A3-3C1F-4970-901A-E39EF88B8542}" type="slidenum">
              <a:rPr lang="es-ES"/>
              <a:pPr/>
              <a:t>‹#›</a:t>
            </a:fld>
            <a:endParaRPr lang="es-E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252D56F-F937-4900-9834-4B6DEB229575}" type="slidenum">
              <a:rPr lang="es-ES"/>
              <a:pPr/>
              <a:t>‹#›</a:t>
            </a:fld>
            <a:endParaRPr lang="es-E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8B1AE32-BBAF-48F6-BF4B-3687B6A8E4E8}" type="slidenum">
              <a:rPr lang="es-ES"/>
              <a:pPr/>
              <a:t>‹#›</a:t>
            </a:fld>
            <a:endParaRPr lang="es-E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4B00849-7118-4D32-9273-FFE45F08203C}" type="slidenum">
              <a:rPr lang="es-ES"/>
              <a:pPr/>
              <a:t>‹#›</a:t>
            </a:fld>
            <a:endParaRPr lang="es-E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41EB556-A491-474B-981C-F7704BFE7B4A}" type="slidenum">
              <a:rPr lang="es-ES"/>
              <a:pPr/>
              <a:t>‹#›</a:t>
            </a:fld>
            <a:endParaRPr lang="es-E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316071C5-E6AF-488D-A414-611023537DC5}" type="slidenum">
              <a:rPr lang="es-ES"/>
              <a:pPr/>
              <a:t>‹#›</a:t>
            </a:fld>
            <a:endParaRPr lang="es-E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5D9EB196-A306-4923-B7B3-89E701DA3B33}" type="slidenum">
              <a:rPr lang="es-ES"/>
              <a:pPr/>
              <a:t>‹#›</a:t>
            </a:fld>
            <a:endParaRPr lang="es-E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2E426722-A606-47CF-9DE7-FD87B815080A}" type="slidenum">
              <a:rPr lang="es-ES"/>
              <a:pPr/>
              <a:t>‹#›</a:t>
            </a:fld>
            <a:endParaRPr lang="es-E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1E23E800-FCEF-498F-AA73-78EC6C8C458B}" type="slidenum">
              <a:rPr lang="es-ES"/>
              <a:pPr/>
              <a:t>‹#›</a:t>
            </a:fld>
            <a:endParaRPr lang="es-E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EFF9122-AE66-49FA-93E6-ADDD9F289333}" type="slidenum">
              <a:rPr lang="es-ES"/>
              <a:pPr/>
              <a:t>‹#›</a:t>
            </a:fld>
            <a:endParaRPr lang="es-E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122DAA15-902D-4DE1-8BD2-53124665786F}" type="slidenum">
              <a:rPr lang="es-ES"/>
              <a:pPr/>
              <a:t>‹#›</a:t>
            </a:fld>
            <a:endParaRPr lang="es-E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3D9DA9D-CB2F-4633-8D90-0ECA034D66E1}"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ES" b="1" dirty="0" err="1" smtClean="0">
                <a:solidFill>
                  <a:schemeClr val="bg1"/>
                </a:solidFill>
              </a:rPr>
              <a:t>Revelation</a:t>
            </a:r>
            <a:r>
              <a:rPr lang="es-ES" b="1" dirty="0" smtClean="0">
                <a:solidFill>
                  <a:schemeClr val="bg1"/>
                </a:solidFill>
              </a:rPr>
              <a:t> and </a:t>
            </a:r>
            <a:r>
              <a:rPr lang="es-ES" b="1" dirty="0" err="1" smtClean="0">
                <a:solidFill>
                  <a:schemeClr val="bg1"/>
                </a:solidFill>
              </a:rPr>
              <a:t>Inspiration</a:t>
            </a:r>
            <a:endParaRPr lang="es-ES" b="1" dirty="0">
              <a:solidFill>
                <a:schemeClr val="bg1"/>
              </a:solidFill>
            </a:endParaRPr>
          </a:p>
        </p:txBody>
      </p:sp>
      <p:sp>
        <p:nvSpPr>
          <p:cNvPr id="2051" name="Rectangle 3"/>
          <p:cNvSpPr>
            <a:spLocks noGrp="1" noChangeArrowheads="1"/>
          </p:cNvSpPr>
          <p:nvPr>
            <p:ph type="subTitle" idx="1"/>
          </p:nvPr>
        </p:nvSpPr>
        <p:spPr/>
        <p:txBody>
          <a:bodyPr/>
          <a:lstStyle/>
          <a:p>
            <a:r>
              <a:rPr lang="en-US" dirty="0" smtClean="0">
                <a:solidFill>
                  <a:schemeClr val="bg1"/>
                </a:solidFill>
              </a:rPr>
              <a:t>What is the difference in these words?</a:t>
            </a:r>
            <a:endParaRPr lang="en-US"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Claim of Inspiration</a:t>
            </a:r>
            <a:endParaRPr lang="en-US" b="1" dirty="0">
              <a:solidFill>
                <a:schemeClr val="bg1"/>
              </a:solidFill>
            </a:endParaRPr>
          </a:p>
        </p:txBody>
      </p:sp>
      <p:sp>
        <p:nvSpPr>
          <p:cNvPr id="3" name="Content Placeholder 2"/>
          <p:cNvSpPr>
            <a:spLocks noGrp="1"/>
          </p:cNvSpPr>
          <p:nvPr>
            <p:ph idx="1"/>
          </p:nvPr>
        </p:nvSpPr>
        <p:spPr/>
        <p:txBody>
          <a:bodyPr/>
          <a:lstStyle/>
          <a:p>
            <a:r>
              <a:rPr lang="en-US" sz="3600" dirty="0" smtClean="0">
                <a:solidFill>
                  <a:schemeClr val="bg1"/>
                </a:solidFill>
              </a:rPr>
              <a:t>Forever, O </a:t>
            </a:r>
            <a:r>
              <a:rPr lang="en-US" sz="3600" cap="small" dirty="0" smtClean="0">
                <a:solidFill>
                  <a:schemeClr val="bg1"/>
                </a:solidFill>
              </a:rPr>
              <a:t>Lord</a:t>
            </a:r>
            <a:r>
              <a:rPr lang="en-US" sz="3600" dirty="0" smtClean="0">
                <a:solidFill>
                  <a:schemeClr val="bg1"/>
                </a:solidFill>
              </a:rPr>
              <a:t>, Your word is settled in heaven. </a:t>
            </a:r>
            <a:endParaRPr lang="en-US" sz="3600" dirty="0" smtClean="0">
              <a:solidFill>
                <a:schemeClr val="bg1"/>
              </a:solidFill>
            </a:endParaRPr>
          </a:p>
          <a:p>
            <a:r>
              <a:rPr lang="en-US" sz="3600" b="1" dirty="0" smtClean="0">
                <a:solidFill>
                  <a:schemeClr val="bg1"/>
                </a:solidFill>
              </a:rPr>
              <a:t>Psalms 119:89</a:t>
            </a:r>
          </a:p>
          <a:p>
            <a:r>
              <a:rPr lang="en-US" sz="3600" dirty="0" smtClean="0">
                <a:solidFill>
                  <a:schemeClr val="bg1"/>
                </a:solidFill>
              </a:rPr>
              <a:t>But concerning the resurrection of the dead, have you not read what was spoken to you by God, saying, </a:t>
            </a:r>
            <a:endParaRPr lang="en-US" sz="3600" dirty="0" smtClean="0">
              <a:solidFill>
                <a:schemeClr val="bg1"/>
              </a:solidFill>
            </a:endParaRPr>
          </a:p>
          <a:p>
            <a:r>
              <a:rPr lang="en-US" sz="3600" b="1" dirty="0" smtClean="0">
                <a:solidFill>
                  <a:schemeClr val="bg1"/>
                </a:solidFill>
              </a:rPr>
              <a:t>Matthew 22:31</a:t>
            </a:r>
            <a:endParaRPr lang="en-US" sz="3600" b="1"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Claim of Inspiration</a:t>
            </a:r>
            <a:endParaRPr lang="en-US" b="1" dirty="0">
              <a:solidFill>
                <a:schemeClr val="bg1"/>
              </a:solidFill>
            </a:endParaRPr>
          </a:p>
        </p:txBody>
      </p:sp>
      <p:sp>
        <p:nvSpPr>
          <p:cNvPr id="3" name="Content Placeholder 2"/>
          <p:cNvSpPr>
            <a:spLocks noGrp="1"/>
          </p:cNvSpPr>
          <p:nvPr>
            <p:ph idx="1"/>
          </p:nvPr>
        </p:nvSpPr>
        <p:spPr/>
        <p:txBody>
          <a:bodyPr/>
          <a:lstStyle/>
          <a:p>
            <a:r>
              <a:rPr lang="en-US" sz="3600" dirty="0" smtClean="0">
                <a:solidFill>
                  <a:schemeClr val="bg1"/>
                </a:solidFill>
              </a:rPr>
              <a:t>There are 2,700 such statements in the Bible.</a:t>
            </a:r>
          </a:p>
          <a:p>
            <a:r>
              <a:rPr lang="en-US" sz="3600" b="1" dirty="0" smtClean="0">
                <a:solidFill>
                  <a:schemeClr val="bg1"/>
                </a:solidFill>
              </a:rPr>
              <a:t>“Given by inspiration of God” </a:t>
            </a:r>
            <a:r>
              <a:rPr lang="en-US" sz="3600" dirty="0" smtClean="0">
                <a:solidFill>
                  <a:schemeClr val="bg1"/>
                </a:solidFill>
              </a:rPr>
              <a:t>is the translation of one Greek word</a:t>
            </a:r>
          </a:p>
          <a:p>
            <a:r>
              <a:rPr lang="en-US" sz="3600" b="1" dirty="0" smtClean="0">
                <a:solidFill>
                  <a:schemeClr val="bg1"/>
                </a:solidFill>
              </a:rPr>
              <a:t>The word literally means – God breathed</a:t>
            </a:r>
            <a:endParaRPr lang="en-US" sz="3600" b="1"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Theories of Inspiration</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sz="3600" b="1" dirty="0" smtClean="0">
                <a:solidFill>
                  <a:schemeClr val="bg1"/>
                </a:solidFill>
              </a:rPr>
              <a:t>Naturalistic</a:t>
            </a:r>
            <a:r>
              <a:rPr lang="en-US" sz="3600" dirty="0" smtClean="0">
                <a:solidFill>
                  <a:schemeClr val="bg1"/>
                </a:solidFill>
              </a:rPr>
              <a:t> – like Shakespeare or Milton were inspired to write</a:t>
            </a:r>
          </a:p>
          <a:p>
            <a:pPr>
              <a:buFont typeface="Wingdings" pitchFamily="2" charset="2"/>
              <a:buChar char="Ø"/>
            </a:pPr>
            <a:r>
              <a:rPr lang="en-US" sz="3600" b="1" dirty="0" smtClean="0">
                <a:solidFill>
                  <a:schemeClr val="bg1"/>
                </a:solidFill>
              </a:rPr>
              <a:t>Dynamic – </a:t>
            </a:r>
            <a:r>
              <a:rPr lang="en-US" sz="3600" dirty="0" smtClean="0">
                <a:solidFill>
                  <a:schemeClr val="bg1"/>
                </a:solidFill>
              </a:rPr>
              <a:t>thoughts (concepts) were inspired, man chooses the words to express the idea</a:t>
            </a:r>
          </a:p>
          <a:p>
            <a:pPr>
              <a:buFont typeface="Wingdings" pitchFamily="2" charset="2"/>
              <a:buChar char="Ø"/>
            </a:pPr>
            <a:r>
              <a:rPr lang="en-US" sz="3600" b="1" dirty="0" smtClean="0">
                <a:solidFill>
                  <a:schemeClr val="bg1"/>
                </a:solidFill>
              </a:rPr>
              <a:t>Mechanical – </a:t>
            </a:r>
            <a:r>
              <a:rPr lang="en-US" sz="3600" dirty="0" smtClean="0">
                <a:solidFill>
                  <a:schemeClr val="bg1"/>
                </a:solidFill>
              </a:rPr>
              <a:t>man was just a dictation machine for God</a:t>
            </a:r>
            <a:endParaRPr lang="en-US" sz="3600" b="1"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Theories of Inspiration</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sz="3600" b="1" dirty="0" smtClean="0">
                <a:solidFill>
                  <a:schemeClr val="bg1"/>
                </a:solidFill>
              </a:rPr>
              <a:t>Encounter –</a:t>
            </a:r>
            <a:r>
              <a:rPr lang="en-US" sz="3600" dirty="0" smtClean="0">
                <a:solidFill>
                  <a:schemeClr val="bg1"/>
                </a:solidFill>
              </a:rPr>
              <a:t> the words are inspired when the reader is inspired by them</a:t>
            </a:r>
          </a:p>
          <a:p>
            <a:pPr>
              <a:buFont typeface="Wingdings" pitchFamily="2" charset="2"/>
              <a:buChar char="Ø"/>
            </a:pPr>
            <a:r>
              <a:rPr lang="en-US" sz="3600" b="1" dirty="0" smtClean="0">
                <a:solidFill>
                  <a:schemeClr val="bg1"/>
                </a:solidFill>
              </a:rPr>
              <a:t>Plenary, Verbal – </a:t>
            </a:r>
            <a:r>
              <a:rPr lang="en-US" sz="3600" dirty="0" smtClean="0">
                <a:solidFill>
                  <a:schemeClr val="bg1"/>
                </a:solidFill>
              </a:rPr>
              <a:t>Men wrote exactly what God wanted them to write, without mistakes or errors, yet with their own personalities and vocabulary clearly evidenced.</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Theories of Inspiration</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sz="3600" b="1" dirty="0" smtClean="0">
                <a:solidFill>
                  <a:schemeClr val="bg1"/>
                </a:solidFill>
              </a:rPr>
              <a:t>Plenary, Verbal – </a:t>
            </a:r>
            <a:r>
              <a:rPr lang="en-US" sz="3600" dirty="0" smtClean="0">
                <a:solidFill>
                  <a:schemeClr val="bg1"/>
                </a:solidFill>
              </a:rPr>
              <a:t>Simply put – </a:t>
            </a:r>
            <a:br>
              <a:rPr lang="en-US" sz="3600" dirty="0" smtClean="0">
                <a:solidFill>
                  <a:schemeClr val="bg1"/>
                </a:solidFill>
              </a:rPr>
            </a:br>
            <a:r>
              <a:rPr lang="en-US" sz="3600" u="sng" dirty="0" smtClean="0">
                <a:solidFill>
                  <a:schemeClr val="bg1"/>
                </a:solidFill>
              </a:rPr>
              <a:t>God inspired the thought and selected the words and phrases from the writer’s vocabulary to precisely express the mind of God.</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Verbal Inspiration</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b="1" baseline="30000" dirty="0" smtClean="0">
                <a:solidFill>
                  <a:schemeClr val="bg1"/>
                </a:solidFill>
              </a:rPr>
              <a:t>9</a:t>
            </a:r>
            <a:r>
              <a:rPr lang="en-US" dirty="0" smtClean="0">
                <a:solidFill>
                  <a:schemeClr val="bg1"/>
                </a:solidFill>
              </a:rPr>
              <a:t> But as it is written: </a:t>
            </a:r>
            <a:r>
              <a:rPr lang="en-US" i="1" dirty="0" smtClean="0">
                <a:solidFill>
                  <a:schemeClr val="bg1"/>
                </a:solidFill>
              </a:rPr>
              <a:t>"Eye has not seen, nor ear heard,</a:t>
            </a:r>
            <a:r>
              <a:rPr lang="en-US" dirty="0" smtClean="0">
                <a:solidFill>
                  <a:schemeClr val="bg1"/>
                </a:solidFill>
              </a:rPr>
              <a:t> </a:t>
            </a:r>
            <a:r>
              <a:rPr lang="en-US" i="1" dirty="0" smtClean="0">
                <a:solidFill>
                  <a:schemeClr val="bg1"/>
                </a:solidFill>
              </a:rPr>
              <a:t>Nor have entered into the heart of man</a:t>
            </a:r>
            <a:r>
              <a:rPr lang="en-US" dirty="0" smtClean="0">
                <a:solidFill>
                  <a:schemeClr val="bg1"/>
                </a:solidFill>
              </a:rPr>
              <a:t> </a:t>
            </a:r>
            <a:r>
              <a:rPr lang="en-US" i="1" dirty="0" smtClean="0">
                <a:solidFill>
                  <a:schemeClr val="bg1"/>
                </a:solidFill>
              </a:rPr>
              <a:t>The things which God has prepared for those who love Him."</a:t>
            </a:r>
            <a:r>
              <a:rPr lang="en-US" dirty="0" smtClean="0">
                <a:solidFill>
                  <a:schemeClr val="bg1"/>
                </a:solidFill>
              </a:rPr>
              <a:t> </a:t>
            </a:r>
            <a:r>
              <a:rPr lang="en-US" b="1" baseline="30000" dirty="0" smtClean="0">
                <a:solidFill>
                  <a:schemeClr val="bg1"/>
                </a:solidFill>
              </a:rPr>
              <a:t>10</a:t>
            </a:r>
            <a:r>
              <a:rPr lang="en-US" dirty="0" smtClean="0">
                <a:solidFill>
                  <a:schemeClr val="bg1"/>
                </a:solidFill>
              </a:rPr>
              <a:t> But God has revealed </a:t>
            </a:r>
            <a:r>
              <a:rPr lang="en-US" i="1" dirty="0" smtClean="0">
                <a:solidFill>
                  <a:schemeClr val="bg1"/>
                </a:solidFill>
              </a:rPr>
              <a:t>them</a:t>
            </a:r>
            <a:r>
              <a:rPr lang="en-US" dirty="0" smtClean="0">
                <a:solidFill>
                  <a:schemeClr val="bg1"/>
                </a:solidFill>
              </a:rPr>
              <a:t> to us through His Spirit. For the Spirit searches all things, yes, the deep things of God. </a:t>
            </a:r>
            <a:r>
              <a:rPr lang="en-US" dirty="0" smtClean="0">
                <a:solidFill>
                  <a:schemeClr val="bg1"/>
                </a:solidFill>
              </a:rPr>
              <a:t/>
            </a:r>
            <a:br>
              <a:rPr lang="en-US" dirty="0" smtClean="0">
                <a:solidFill>
                  <a:schemeClr val="bg1"/>
                </a:solidFill>
              </a:rPr>
            </a:br>
            <a:r>
              <a:rPr lang="en-US" b="1" dirty="0" smtClean="0">
                <a:solidFill>
                  <a:schemeClr val="bg1"/>
                </a:solidFill>
              </a:rPr>
              <a:t>1 Corinthians 2:9-10</a:t>
            </a:r>
            <a:endParaRPr lang="en-US" b="1"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Verbal Inspiration</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b="1" baseline="30000" dirty="0" smtClean="0">
                <a:solidFill>
                  <a:schemeClr val="bg1"/>
                </a:solidFill>
              </a:rPr>
              <a:t>11</a:t>
            </a:r>
            <a:r>
              <a:rPr lang="en-US" dirty="0" smtClean="0">
                <a:solidFill>
                  <a:schemeClr val="bg1"/>
                </a:solidFill>
              </a:rPr>
              <a:t> For what man knows the things of a man except the spirit of the man which is in him? Even so no one knows the things of God except the Spirit of God. </a:t>
            </a:r>
            <a:r>
              <a:rPr lang="en-US" b="1" baseline="30000" dirty="0" smtClean="0">
                <a:solidFill>
                  <a:schemeClr val="bg1"/>
                </a:solidFill>
              </a:rPr>
              <a:t>12</a:t>
            </a:r>
            <a:r>
              <a:rPr lang="en-US" dirty="0" smtClean="0">
                <a:solidFill>
                  <a:schemeClr val="bg1"/>
                </a:solidFill>
              </a:rPr>
              <a:t> Now we have received, not the spirit of the world, but the Spirit who is from God, that we might know the things that have been freely given to us by God. </a:t>
            </a:r>
            <a:r>
              <a:rPr lang="en-US" dirty="0" smtClean="0">
                <a:solidFill>
                  <a:schemeClr val="bg1"/>
                </a:solidFill>
              </a:rPr>
              <a:t/>
            </a:r>
            <a:br>
              <a:rPr lang="en-US" dirty="0" smtClean="0">
                <a:solidFill>
                  <a:schemeClr val="bg1"/>
                </a:solidFill>
              </a:rPr>
            </a:br>
            <a:r>
              <a:rPr lang="en-US" b="1" dirty="0" smtClean="0">
                <a:solidFill>
                  <a:schemeClr val="bg1"/>
                </a:solidFill>
              </a:rPr>
              <a:t> 1 Corinthians </a:t>
            </a:r>
            <a:r>
              <a:rPr lang="en-US" b="1" dirty="0" smtClean="0">
                <a:solidFill>
                  <a:schemeClr val="bg1"/>
                </a:solidFill>
              </a:rPr>
              <a:t>2:11-12</a:t>
            </a:r>
            <a:endParaRPr lang="en-US"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Verbal Inspiration</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b="1" baseline="30000" dirty="0" smtClean="0">
                <a:solidFill>
                  <a:schemeClr val="bg1"/>
                </a:solidFill>
              </a:rPr>
              <a:t>13</a:t>
            </a:r>
            <a:r>
              <a:rPr lang="en-US" dirty="0" smtClean="0">
                <a:solidFill>
                  <a:schemeClr val="bg1"/>
                </a:solidFill>
              </a:rPr>
              <a:t> These things we also speak, not in words which man's wisdom teaches but which the Holy Spirit teaches, comparing spiritual things with spiritual. </a:t>
            </a:r>
            <a:r>
              <a:rPr lang="en-US" dirty="0" smtClean="0">
                <a:solidFill>
                  <a:schemeClr val="bg1"/>
                </a:solidFill>
              </a:rPr>
              <a:t/>
            </a:r>
            <a:br>
              <a:rPr lang="en-US" dirty="0" smtClean="0">
                <a:solidFill>
                  <a:schemeClr val="bg1"/>
                </a:solidFill>
              </a:rPr>
            </a:br>
            <a:r>
              <a:rPr lang="en-US" b="1" dirty="0" smtClean="0">
                <a:solidFill>
                  <a:schemeClr val="bg1"/>
                </a:solidFill>
              </a:rPr>
              <a:t>1 Corinthians 2:13</a:t>
            </a:r>
            <a:endParaRPr lang="en-US" b="1" dirty="0" smtClean="0">
              <a:solidFill>
                <a:schemeClr val="bg1"/>
              </a:solidFill>
            </a:endParaRPr>
          </a:p>
          <a:p>
            <a:pPr>
              <a:buFont typeface="Wingdings" pitchFamily="2" charset="2"/>
              <a:buChar char="Ø"/>
            </a:pPr>
            <a:r>
              <a:rPr lang="en-US" dirty="0" smtClean="0">
                <a:solidFill>
                  <a:schemeClr val="bg1"/>
                </a:solidFill>
              </a:rPr>
              <a:t>Verses 9-12 – discuss </a:t>
            </a:r>
            <a:r>
              <a:rPr lang="en-US" b="1" u="sng" dirty="0" smtClean="0">
                <a:solidFill>
                  <a:schemeClr val="bg1"/>
                </a:solidFill>
              </a:rPr>
              <a:t>revelation</a:t>
            </a:r>
          </a:p>
          <a:p>
            <a:pPr>
              <a:buFont typeface="Wingdings" pitchFamily="2" charset="2"/>
              <a:buChar char="Ø"/>
            </a:pPr>
            <a:r>
              <a:rPr lang="en-US" dirty="0" smtClean="0">
                <a:solidFill>
                  <a:schemeClr val="bg1"/>
                </a:solidFill>
              </a:rPr>
              <a:t>Verse 13 – explains </a:t>
            </a:r>
            <a:r>
              <a:rPr lang="en-US" b="1" u="sng" dirty="0" smtClean="0">
                <a:solidFill>
                  <a:schemeClr val="bg1"/>
                </a:solidFill>
              </a:rPr>
              <a:t>inspiration</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Points to Clarify</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solidFill>
                  <a:schemeClr val="bg1"/>
                </a:solidFill>
              </a:rPr>
              <a:t>There is a difference between revelation and inspiration.</a:t>
            </a:r>
          </a:p>
          <a:p>
            <a:pPr>
              <a:buFont typeface="Wingdings" pitchFamily="2" charset="2"/>
              <a:buChar char="Ø"/>
            </a:pPr>
            <a:r>
              <a:rPr lang="en-US" dirty="0" smtClean="0">
                <a:solidFill>
                  <a:schemeClr val="bg1"/>
                </a:solidFill>
              </a:rPr>
              <a:t>Early Christians received a revelation from God – but they were not inspired.</a:t>
            </a:r>
          </a:p>
          <a:p>
            <a:pPr>
              <a:buFont typeface="Wingdings" pitchFamily="2" charset="2"/>
              <a:buChar char="Ø"/>
            </a:pPr>
            <a:r>
              <a:rPr lang="en-US" dirty="0" smtClean="0">
                <a:solidFill>
                  <a:schemeClr val="bg1"/>
                </a:solidFill>
              </a:rPr>
              <a:t>Neither inspiration nor revelation assures that the man comprehends the message.</a:t>
            </a:r>
          </a:p>
          <a:p>
            <a:pPr>
              <a:buFont typeface="Wingdings" pitchFamily="2" charset="2"/>
              <a:buChar char="Ø"/>
            </a:pPr>
            <a:r>
              <a:rPr lang="en-US" dirty="0" smtClean="0">
                <a:solidFill>
                  <a:schemeClr val="bg1"/>
                </a:solidFill>
              </a:rPr>
              <a:t>Neither of them were an assurance against sin.</a:t>
            </a: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Points to Clarify</a:t>
            </a:r>
            <a:endParaRPr lang="en-US" b="1"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solidFill>
                  <a:schemeClr val="bg1"/>
                </a:solidFill>
              </a:rPr>
              <a:t>Inspiration extended to a variety of people – fisherman, king, doctor, tax collector, tree trimmer.</a:t>
            </a:r>
          </a:p>
          <a:p>
            <a:pPr>
              <a:buFont typeface="Wingdings" pitchFamily="2" charset="2"/>
              <a:buChar char="Ø"/>
            </a:pPr>
            <a:r>
              <a:rPr lang="en-US" dirty="0" smtClean="0">
                <a:solidFill>
                  <a:schemeClr val="bg1"/>
                </a:solidFill>
              </a:rPr>
              <a:t>Bible writers viewed each others’ works as inspired of God.</a:t>
            </a:r>
          </a:p>
          <a:p>
            <a:pPr>
              <a:buFont typeface="Wingdings" pitchFamily="2" charset="2"/>
              <a:buChar char="Ø"/>
            </a:pPr>
            <a:r>
              <a:rPr lang="en-US" dirty="0" smtClean="0">
                <a:solidFill>
                  <a:schemeClr val="bg1"/>
                </a:solidFill>
              </a:rPr>
              <a:t>No Bible writer ever criticized the work of another.</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is the difference?</a:t>
            </a:r>
            <a:endParaRPr lang="en-US" b="1" dirty="0">
              <a:solidFill>
                <a:schemeClr val="bg1"/>
              </a:solidFill>
            </a:endParaRPr>
          </a:p>
        </p:txBody>
      </p:sp>
      <p:sp>
        <p:nvSpPr>
          <p:cNvPr id="3" name="Content Placeholder 2"/>
          <p:cNvSpPr>
            <a:spLocks noGrp="1"/>
          </p:cNvSpPr>
          <p:nvPr>
            <p:ph idx="1"/>
          </p:nvPr>
        </p:nvSpPr>
        <p:spPr/>
        <p:txBody>
          <a:bodyPr/>
          <a:lstStyle/>
          <a:p>
            <a:r>
              <a:rPr lang="en-US" sz="3600" b="1" u="sng" dirty="0" smtClean="0">
                <a:solidFill>
                  <a:schemeClr val="bg1"/>
                </a:solidFill>
              </a:rPr>
              <a:t>REVELATION</a:t>
            </a:r>
            <a:r>
              <a:rPr lang="en-US" sz="3600" dirty="0" smtClean="0">
                <a:solidFill>
                  <a:schemeClr val="bg1"/>
                </a:solidFill>
              </a:rPr>
              <a:t> – is the body of truth God desires men to know.</a:t>
            </a:r>
          </a:p>
          <a:p>
            <a:r>
              <a:rPr lang="en-US" sz="3600" dirty="0" smtClean="0">
                <a:solidFill>
                  <a:schemeClr val="bg1"/>
                </a:solidFill>
              </a:rPr>
              <a:t>God parts the curtain and lets us see into his mind</a:t>
            </a:r>
          </a:p>
          <a:p>
            <a:r>
              <a:rPr lang="en-US" sz="3600" dirty="0" smtClean="0">
                <a:solidFill>
                  <a:schemeClr val="bg1"/>
                </a:solidFill>
              </a:rPr>
              <a:t>God has revealed truth for us</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is the difference?</a:t>
            </a:r>
            <a:endParaRPr lang="en-US" b="1" dirty="0">
              <a:solidFill>
                <a:schemeClr val="bg1"/>
              </a:solidFill>
            </a:endParaRPr>
          </a:p>
        </p:txBody>
      </p:sp>
      <p:sp>
        <p:nvSpPr>
          <p:cNvPr id="3" name="Content Placeholder 2"/>
          <p:cNvSpPr>
            <a:spLocks noGrp="1"/>
          </p:cNvSpPr>
          <p:nvPr>
            <p:ph idx="1"/>
          </p:nvPr>
        </p:nvSpPr>
        <p:spPr/>
        <p:txBody>
          <a:bodyPr/>
          <a:lstStyle/>
          <a:p>
            <a:r>
              <a:rPr lang="en-US" sz="3600" b="1" u="sng" dirty="0" smtClean="0">
                <a:solidFill>
                  <a:schemeClr val="bg1"/>
                </a:solidFill>
              </a:rPr>
              <a:t>INSPIRATION</a:t>
            </a:r>
            <a:r>
              <a:rPr lang="en-US" sz="3600" dirty="0" smtClean="0">
                <a:solidFill>
                  <a:schemeClr val="bg1"/>
                </a:solidFill>
              </a:rPr>
              <a:t> – is the method God used to write and preserve the truth.</a:t>
            </a:r>
          </a:p>
          <a:p>
            <a:r>
              <a:rPr lang="en-US" sz="3600" dirty="0" smtClean="0">
                <a:solidFill>
                  <a:schemeClr val="bg1"/>
                </a:solidFill>
              </a:rPr>
              <a:t>God directed men to write.</a:t>
            </a:r>
          </a:p>
          <a:p>
            <a:r>
              <a:rPr lang="en-US" sz="3600" dirty="0" smtClean="0">
                <a:solidFill>
                  <a:schemeClr val="bg1"/>
                </a:solidFill>
              </a:rPr>
              <a:t>He wanted them to share, copy and preserve the writing.</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is the difference?</a:t>
            </a:r>
            <a:endParaRPr lang="en-US" b="1" dirty="0">
              <a:solidFill>
                <a:schemeClr val="bg1"/>
              </a:solidFill>
            </a:endParaRPr>
          </a:p>
        </p:txBody>
      </p:sp>
      <p:sp>
        <p:nvSpPr>
          <p:cNvPr id="3" name="Content Placeholder 2"/>
          <p:cNvSpPr>
            <a:spLocks noGrp="1"/>
          </p:cNvSpPr>
          <p:nvPr>
            <p:ph idx="1"/>
          </p:nvPr>
        </p:nvSpPr>
        <p:spPr/>
        <p:txBody>
          <a:bodyPr/>
          <a:lstStyle/>
          <a:p>
            <a:r>
              <a:rPr lang="en-US" sz="3600" dirty="0" smtClean="0">
                <a:solidFill>
                  <a:schemeClr val="bg1"/>
                </a:solidFill>
              </a:rPr>
              <a:t>These words are not the same:</a:t>
            </a:r>
          </a:p>
          <a:p>
            <a:r>
              <a:rPr lang="en-US" sz="3600" dirty="0" smtClean="0">
                <a:solidFill>
                  <a:schemeClr val="bg1"/>
                </a:solidFill>
              </a:rPr>
              <a:t>Some had a revelation without any inspiration (See 1 Corinthians 12-14)</a:t>
            </a:r>
          </a:p>
          <a:p>
            <a:r>
              <a:rPr lang="en-US" sz="3600" dirty="0" smtClean="0">
                <a:solidFill>
                  <a:schemeClr val="bg1"/>
                </a:solidFill>
              </a:rPr>
              <a:t>The Bible </a:t>
            </a:r>
            <a:r>
              <a:rPr lang="en-US" sz="3600" b="1" u="sng" dirty="0" smtClean="0">
                <a:solidFill>
                  <a:schemeClr val="bg1"/>
                </a:solidFill>
              </a:rPr>
              <a:t>IS</a:t>
            </a:r>
            <a:r>
              <a:rPr lang="en-US" sz="3600" dirty="0" smtClean="0">
                <a:solidFill>
                  <a:schemeClr val="bg1"/>
                </a:solidFill>
              </a:rPr>
              <a:t> inspired of God.</a:t>
            </a:r>
          </a:p>
          <a:p>
            <a:r>
              <a:rPr lang="en-US" sz="3600" dirty="0" smtClean="0">
                <a:solidFill>
                  <a:schemeClr val="bg1"/>
                </a:solidFill>
              </a:rPr>
              <a:t>The Bible </a:t>
            </a:r>
            <a:r>
              <a:rPr lang="en-US" sz="3600" b="1" u="sng" dirty="0" smtClean="0">
                <a:solidFill>
                  <a:schemeClr val="bg1"/>
                </a:solidFill>
              </a:rPr>
              <a:t>CONTAINS</a:t>
            </a:r>
            <a:r>
              <a:rPr lang="en-US" sz="3600" dirty="0" smtClean="0">
                <a:solidFill>
                  <a:schemeClr val="bg1"/>
                </a:solidFill>
              </a:rPr>
              <a:t> the revelation from God.</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Need for Revelation</a:t>
            </a:r>
            <a:endParaRPr lang="en-US" b="1" dirty="0">
              <a:solidFill>
                <a:schemeClr val="bg1"/>
              </a:solidFill>
            </a:endParaRPr>
          </a:p>
        </p:txBody>
      </p:sp>
      <p:sp>
        <p:nvSpPr>
          <p:cNvPr id="3" name="Content Placeholder 2"/>
          <p:cNvSpPr>
            <a:spLocks noGrp="1"/>
          </p:cNvSpPr>
          <p:nvPr>
            <p:ph idx="1"/>
          </p:nvPr>
        </p:nvSpPr>
        <p:spPr/>
        <p:txBody>
          <a:bodyPr/>
          <a:lstStyle/>
          <a:p>
            <a:pPr algn="ctr">
              <a:buNone/>
            </a:pPr>
            <a:r>
              <a:rPr lang="en-US" sz="3600" b="1" u="sng" dirty="0" smtClean="0">
                <a:solidFill>
                  <a:schemeClr val="bg1"/>
                </a:solidFill>
              </a:rPr>
              <a:t>So we can learn:</a:t>
            </a:r>
          </a:p>
          <a:p>
            <a:pPr marL="742950" indent="-742950">
              <a:buFont typeface="+mj-lt"/>
              <a:buAutoNum type="arabicPeriod"/>
            </a:pPr>
            <a:r>
              <a:rPr lang="en-US" sz="3600" dirty="0" smtClean="0">
                <a:solidFill>
                  <a:schemeClr val="bg1"/>
                </a:solidFill>
              </a:rPr>
              <a:t>The Character of God</a:t>
            </a:r>
          </a:p>
          <a:p>
            <a:pPr marL="742950" indent="-742950">
              <a:buFont typeface="+mj-lt"/>
              <a:buAutoNum type="arabicPeriod"/>
            </a:pPr>
            <a:r>
              <a:rPr lang="en-US" sz="3600" dirty="0" smtClean="0">
                <a:solidFill>
                  <a:schemeClr val="bg1"/>
                </a:solidFill>
              </a:rPr>
              <a:t>The Origin of Evil</a:t>
            </a:r>
          </a:p>
          <a:p>
            <a:pPr marL="742950" indent="-742950">
              <a:buFont typeface="+mj-lt"/>
              <a:buAutoNum type="arabicPeriod"/>
            </a:pPr>
            <a:r>
              <a:rPr lang="en-US" sz="3600" dirty="0" smtClean="0">
                <a:solidFill>
                  <a:schemeClr val="bg1"/>
                </a:solidFill>
              </a:rPr>
              <a:t>Mankind’s Origin</a:t>
            </a:r>
          </a:p>
          <a:p>
            <a:pPr marL="742950" indent="-742950">
              <a:buFont typeface="+mj-lt"/>
              <a:buAutoNum type="arabicPeriod"/>
            </a:pPr>
            <a:r>
              <a:rPr lang="en-US" sz="3600" dirty="0" smtClean="0">
                <a:solidFill>
                  <a:schemeClr val="bg1"/>
                </a:solidFill>
              </a:rPr>
              <a:t>Mankind’s Purpose</a:t>
            </a:r>
          </a:p>
          <a:p>
            <a:pPr marL="742950" indent="-742950">
              <a:buFont typeface="+mj-lt"/>
              <a:buAutoNum type="arabicPeriod"/>
            </a:pPr>
            <a:r>
              <a:rPr lang="en-US" sz="3600" dirty="0" smtClean="0">
                <a:solidFill>
                  <a:schemeClr val="bg1"/>
                </a:solidFill>
              </a:rPr>
              <a:t>Mankind’s Destiny</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Claim of Inspiration</a:t>
            </a:r>
            <a:endParaRPr lang="en-US" b="1" dirty="0">
              <a:solidFill>
                <a:schemeClr val="bg1"/>
              </a:solidFill>
            </a:endParaRPr>
          </a:p>
        </p:txBody>
      </p:sp>
      <p:sp>
        <p:nvSpPr>
          <p:cNvPr id="3" name="Content Placeholder 2"/>
          <p:cNvSpPr>
            <a:spLocks noGrp="1"/>
          </p:cNvSpPr>
          <p:nvPr>
            <p:ph idx="1"/>
          </p:nvPr>
        </p:nvSpPr>
        <p:spPr/>
        <p:txBody>
          <a:bodyPr/>
          <a:lstStyle/>
          <a:p>
            <a:pPr>
              <a:buNone/>
            </a:pPr>
            <a:r>
              <a:rPr lang="en-US" sz="3600" b="1" baseline="30000" dirty="0" smtClean="0">
                <a:solidFill>
                  <a:schemeClr val="bg1"/>
                </a:solidFill>
              </a:rPr>
              <a:t>16</a:t>
            </a:r>
            <a:r>
              <a:rPr lang="en-US" sz="3600" dirty="0" smtClean="0">
                <a:solidFill>
                  <a:schemeClr val="bg1"/>
                </a:solidFill>
              </a:rPr>
              <a:t> All Scripture </a:t>
            </a:r>
            <a:r>
              <a:rPr lang="en-US" sz="3600" i="1" dirty="0" smtClean="0">
                <a:solidFill>
                  <a:schemeClr val="bg1"/>
                </a:solidFill>
              </a:rPr>
              <a:t>is</a:t>
            </a:r>
            <a:r>
              <a:rPr lang="en-US" sz="3600" dirty="0" smtClean="0">
                <a:solidFill>
                  <a:schemeClr val="bg1"/>
                </a:solidFill>
              </a:rPr>
              <a:t> given by inspiration of God, and </a:t>
            </a:r>
            <a:r>
              <a:rPr lang="en-US" sz="3600" i="1" dirty="0" smtClean="0">
                <a:solidFill>
                  <a:schemeClr val="bg1"/>
                </a:solidFill>
              </a:rPr>
              <a:t>is</a:t>
            </a:r>
            <a:r>
              <a:rPr lang="en-US" sz="3600" dirty="0" smtClean="0">
                <a:solidFill>
                  <a:schemeClr val="bg1"/>
                </a:solidFill>
              </a:rPr>
              <a:t> profitable for doctrine, for reproof, for correction, for instruction in righteousness, </a:t>
            </a:r>
            <a:r>
              <a:rPr lang="en-US" sz="3600" b="1" baseline="30000" dirty="0" smtClean="0">
                <a:solidFill>
                  <a:schemeClr val="bg1"/>
                </a:solidFill>
              </a:rPr>
              <a:t>17</a:t>
            </a:r>
            <a:r>
              <a:rPr lang="en-US" sz="3600" dirty="0" smtClean="0">
                <a:solidFill>
                  <a:schemeClr val="bg1"/>
                </a:solidFill>
              </a:rPr>
              <a:t> that the man of God may be complete, thoroughly equipped for every good work. </a:t>
            </a:r>
            <a:endParaRPr lang="en-US" sz="3600" dirty="0" smtClean="0">
              <a:solidFill>
                <a:schemeClr val="bg1"/>
              </a:solidFill>
            </a:endParaRPr>
          </a:p>
          <a:p>
            <a:pPr>
              <a:buNone/>
            </a:pPr>
            <a:r>
              <a:rPr lang="en-US" sz="3600" b="1" dirty="0" smtClean="0">
                <a:solidFill>
                  <a:schemeClr val="bg1"/>
                </a:solidFill>
              </a:rPr>
              <a:t>2 Timothy 3:16-17</a:t>
            </a:r>
            <a:endParaRPr lang="en-US" sz="3600" b="1"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Claim of Inspiration</a:t>
            </a:r>
            <a:endParaRPr lang="en-US" b="1" dirty="0">
              <a:solidFill>
                <a:schemeClr val="bg1"/>
              </a:solidFill>
            </a:endParaRPr>
          </a:p>
        </p:txBody>
      </p:sp>
      <p:sp>
        <p:nvSpPr>
          <p:cNvPr id="3" name="Content Placeholder 2"/>
          <p:cNvSpPr>
            <a:spLocks noGrp="1"/>
          </p:cNvSpPr>
          <p:nvPr>
            <p:ph idx="1"/>
          </p:nvPr>
        </p:nvSpPr>
        <p:spPr/>
        <p:txBody>
          <a:bodyPr/>
          <a:lstStyle/>
          <a:p>
            <a:r>
              <a:rPr lang="en-US" sz="3600" b="1" baseline="30000" dirty="0" smtClean="0">
                <a:solidFill>
                  <a:schemeClr val="bg1"/>
                </a:solidFill>
              </a:rPr>
              <a:t>20</a:t>
            </a:r>
            <a:r>
              <a:rPr lang="en-US" sz="3600" dirty="0" smtClean="0">
                <a:solidFill>
                  <a:schemeClr val="bg1"/>
                </a:solidFill>
              </a:rPr>
              <a:t> knowing this first, that no prophecy of Scripture is of any private interpretation, </a:t>
            </a:r>
            <a:r>
              <a:rPr lang="en-US" sz="3600" b="1" baseline="30000" dirty="0" smtClean="0">
                <a:solidFill>
                  <a:schemeClr val="bg1"/>
                </a:solidFill>
              </a:rPr>
              <a:t>21</a:t>
            </a:r>
            <a:r>
              <a:rPr lang="en-US" sz="3600" dirty="0" smtClean="0">
                <a:solidFill>
                  <a:schemeClr val="bg1"/>
                </a:solidFill>
              </a:rPr>
              <a:t> for prophecy never came by the will of man, but holy men of God spoke </a:t>
            </a:r>
            <a:r>
              <a:rPr lang="en-US" sz="3600" i="1" dirty="0" smtClean="0">
                <a:solidFill>
                  <a:schemeClr val="bg1"/>
                </a:solidFill>
              </a:rPr>
              <a:t>as they were</a:t>
            </a:r>
            <a:r>
              <a:rPr lang="en-US" sz="3600" dirty="0" smtClean="0">
                <a:solidFill>
                  <a:schemeClr val="bg1"/>
                </a:solidFill>
              </a:rPr>
              <a:t> moved by the Holy Spirit</a:t>
            </a:r>
            <a:r>
              <a:rPr lang="en-US" sz="3600" dirty="0" smtClean="0">
                <a:solidFill>
                  <a:schemeClr val="bg1"/>
                </a:solidFill>
              </a:rPr>
              <a:t>.</a:t>
            </a:r>
          </a:p>
          <a:p>
            <a:r>
              <a:rPr lang="en-US" sz="3600" b="1" dirty="0" smtClean="0">
                <a:solidFill>
                  <a:schemeClr val="bg1"/>
                </a:solidFill>
              </a:rPr>
              <a:t>2 </a:t>
            </a:r>
            <a:r>
              <a:rPr lang="en-US" sz="3600" b="1" dirty="0" smtClean="0">
                <a:solidFill>
                  <a:schemeClr val="bg1"/>
                </a:solidFill>
              </a:rPr>
              <a:t>Peter </a:t>
            </a:r>
            <a:r>
              <a:rPr lang="en-US" sz="3600" b="1" dirty="0" smtClean="0">
                <a:solidFill>
                  <a:schemeClr val="bg1"/>
                </a:solidFill>
              </a:rPr>
              <a:t>1:20-21</a:t>
            </a:r>
            <a:endParaRPr lang="en-US" sz="3600" b="1"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Claim of Inspiration</a:t>
            </a:r>
            <a:endParaRPr lang="en-US" b="1" dirty="0">
              <a:solidFill>
                <a:schemeClr val="bg1"/>
              </a:solidFill>
            </a:endParaRPr>
          </a:p>
        </p:txBody>
      </p:sp>
      <p:sp>
        <p:nvSpPr>
          <p:cNvPr id="3" name="Content Placeholder 2"/>
          <p:cNvSpPr>
            <a:spLocks noGrp="1"/>
          </p:cNvSpPr>
          <p:nvPr>
            <p:ph idx="1"/>
          </p:nvPr>
        </p:nvSpPr>
        <p:spPr/>
        <p:txBody>
          <a:bodyPr/>
          <a:lstStyle/>
          <a:p>
            <a:r>
              <a:rPr lang="en-US" sz="3600" b="1" baseline="30000" dirty="0" smtClean="0">
                <a:solidFill>
                  <a:schemeClr val="bg1"/>
                </a:solidFill>
              </a:rPr>
              <a:t>1</a:t>
            </a:r>
            <a:r>
              <a:rPr lang="en-US" sz="3600" dirty="0" smtClean="0">
                <a:solidFill>
                  <a:schemeClr val="bg1"/>
                </a:solidFill>
              </a:rPr>
              <a:t> And God spoke all these words, saying: </a:t>
            </a:r>
            <a:r>
              <a:rPr lang="en-US" sz="3600" b="1" baseline="30000" dirty="0" smtClean="0">
                <a:solidFill>
                  <a:schemeClr val="bg1"/>
                </a:solidFill>
              </a:rPr>
              <a:t>2</a:t>
            </a:r>
            <a:r>
              <a:rPr lang="en-US" sz="3600" dirty="0" smtClean="0">
                <a:solidFill>
                  <a:schemeClr val="bg1"/>
                </a:solidFill>
              </a:rPr>
              <a:t> "I </a:t>
            </a:r>
            <a:r>
              <a:rPr lang="en-US" sz="3600" i="1" dirty="0" smtClean="0">
                <a:solidFill>
                  <a:schemeClr val="bg1"/>
                </a:solidFill>
              </a:rPr>
              <a:t>am</a:t>
            </a:r>
            <a:r>
              <a:rPr lang="en-US" sz="3600" dirty="0" smtClean="0">
                <a:solidFill>
                  <a:schemeClr val="bg1"/>
                </a:solidFill>
              </a:rPr>
              <a:t> the </a:t>
            </a:r>
            <a:r>
              <a:rPr lang="en-US" sz="3600" cap="small" dirty="0" smtClean="0">
                <a:solidFill>
                  <a:schemeClr val="bg1"/>
                </a:solidFill>
              </a:rPr>
              <a:t>Lord</a:t>
            </a:r>
            <a:r>
              <a:rPr lang="en-US" sz="3600" dirty="0" smtClean="0">
                <a:solidFill>
                  <a:schemeClr val="bg1"/>
                </a:solidFill>
              </a:rPr>
              <a:t> your God, who brought you out of the land of Egypt, out of the house of bondage. </a:t>
            </a:r>
            <a:r>
              <a:rPr lang="en-US" sz="3600" b="1" dirty="0" smtClean="0">
                <a:solidFill>
                  <a:schemeClr val="bg1"/>
                </a:solidFill>
              </a:rPr>
              <a:t>Exodus </a:t>
            </a:r>
            <a:r>
              <a:rPr lang="en-US" sz="3600" b="1" dirty="0" smtClean="0">
                <a:solidFill>
                  <a:schemeClr val="bg1"/>
                </a:solidFill>
              </a:rPr>
              <a:t>20:1-2 </a:t>
            </a:r>
            <a:endParaRPr lang="en-US" sz="3600" b="1"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Claim of Inspiration</a:t>
            </a:r>
            <a:endParaRPr lang="en-US" b="1" dirty="0">
              <a:solidFill>
                <a:schemeClr val="bg1"/>
              </a:solidFill>
            </a:endParaRPr>
          </a:p>
        </p:txBody>
      </p:sp>
      <p:sp>
        <p:nvSpPr>
          <p:cNvPr id="3" name="Content Placeholder 2"/>
          <p:cNvSpPr>
            <a:spLocks noGrp="1"/>
          </p:cNvSpPr>
          <p:nvPr>
            <p:ph idx="1"/>
          </p:nvPr>
        </p:nvSpPr>
        <p:spPr/>
        <p:txBody>
          <a:bodyPr/>
          <a:lstStyle/>
          <a:p>
            <a:r>
              <a:rPr lang="en-US" sz="3600" b="1" baseline="30000" dirty="0" smtClean="0">
                <a:solidFill>
                  <a:schemeClr val="bg1"/>
                </a:solidFill>
              </a:rPr>
              <a:t>1</a:t>
            </a:r>
            <a:r>
              <a:rPr lang="en-US" sz="3600" dirty="0" smtClean="0">
                <a:solidFill>
                  <a:schemeClr val="bg1"/>
                </a:solidFill>
              </a:rPr>
              <a:t> Now these </a:t>
            </a:r>
            <a:r>
              <a:rPr lang="en-US" sz="3600" i="1" dirty="0" smtClean="0">
                <a:solidFill>
                  <a:schemeClr val="bg1"/>
                </a:solidFill>
              </a:rPr>
              <a:t>are</a:t>
            </a:r>
            <a:r>
              <a:rPr lang="en-US" sz="3600" dirty="0" smtClean="0">
                <a:solidFill>
                  <a:schemeClr val="bg1"/>
                </a:solidFill>
              </a:rPr>
              <a:t> the last words of David. </a:t>
            </a:r>
            <a:r>
              <a:rPr lang="en-US" sz="3600" i="1" dirty="0" smtClean="0">
                <a:solidFill>
                  <a:schemeClr val="bg1"/>
                </a:solidFill>
              </a:rPr>
              <a:t>Thus</a:t>
            </a:r>
            <a:r>
              <a:rPr lang="en-US" sz="3600" dirty="0" smtClean="0">
                <a:solidFill>
                  <a:schemeClr val="bg1"/>
                </a:solidFill>
              </a:rPr>
              <a:t> says David the son of Jesse; </a:t>
            </a:r>
            <a:r>
              <a:rPr lang="en-US" sz="3600" i="1" dirty="0" smtClean="0">
                <a:solidFill>
                  <a:schemeClr val="bg1"/>
                </a:solidFill>
              </a:rPr>
              <a:t>Thus</a:t>
            </a:r>
            <a:r>
              <a:rPr lang="en-US" sz="3600" dirty="0" smtClean="0">
                <a:solidFill>
                  <a:schemeClr val="bg1"/>
                </a:solidFill>
              </a:rPr>
              <a:t> says the man raised up on high, The anointed of the God of Jacob, And the sweet Psalmist of Israel: </a:t>
            </a:r>
            <a:r>
              <a:rPr lang="en-US" sz="3600" b="1" baseline="30000" dirty="0" smtClean="0">
                <a:solidFill>
                  <a:schemeClr val="bg1"/>
                </a:solidFill>
              </a:rPr>
              <a:t>2</a:t>
            </a:r>
            <a:r>
              <a:rPr lang="en-US" sz="3600" dirty="0" smtClean="0">
                <a:solidFill>
                  <a:schemeClr val="bg1"/>
                </a:solidFill>
              </a:rPr>
              <a:t> "The Spirit of the </a:t>
            </a:r>
            <a:r>
              <a:rPr lang="en-US" sz="3600" cap="small" dirty="0" smtClean="0">
                <a:solidFill>
                  <a:schemeClr val="bg1"/>
                </a:solidFill>
              </a:rPr>
              <a:t>Lord</a:t>
            </a:r>
            <a:r>
              <a:rPr lang="en-US" sz="3600" dirty="0" smtClean="0">
                <a:solidFill>
                  <a:schemeClr val="bg1"/>
                </a:solidFill>
              </a:rPr>
              <a:t> spoke by me, And His word </a:t>
            </a:r>
            <a:r>
              <a:rPr lang="en-US" sz="3600" i="1" dirty="0" smtClean="0">
                <a:solidFill>
                  <a:schemeClr val="bg1"/>
                </a:solidFill>
              </a:rPr>
              <a:t>was</a:t>
            </a:r>
            <a:r>
              <a:rPr lang="en-US" sz="3600" dirty="0" smtClean="0">
                <a:solidFill>
                  <a:schemeClr val="bg1"/>
                </a:solidFill>
              </a:rPr>
              <a:t> on my tongue. </a:t>
            </a:r>
            <a:r>
              <a:rPr lang="en-US" sz="3600" b="1" dirty="0" smtClean="0">
                <a:solidFill>
                  <a:schemeClr val="bg1"/>
                </a:solidFill>
              </a:rPr>
              <a:t>2 </a:t>
            </a:r>
            <a:r>
              <a:rPr lang="en-US" sz="3600" b="1" dirty="0" smtClean="0">
                <a:solidFill>
                  <a:schemeClr val="bg1"/>
                </a:solidFill>
              </a:rPr>
              <a:t>Samuel 23:1-2</a:t>
            </a:r>
            <a:endParaRPr lang="en-US" sz="3600" b="1"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Modern Red">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Modern Red</Template>
  <TotalTime>99</TotalTime>
  <Words>438</Words>
  <Application>Microsoft Office PowerPoint</Application>
  <PresentationFormat>On-screen Show (4:3)</PresentationFormat>
  <Paragraphs>67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Modern Red</vt:lpstr>
      <vt:lpstr>Revelation and Inspiration</vt:lpstr>
      <vt:lpstr>What is the difference?</vt:lpstr>
      <vt:lpstr>What is the difference?</vt:lpstr>
      <vt:lpstr>What is the difference?</vt:lpstr>
      <vt:lpstr>The Need for Revelation</vt:lpstr>
      <vt:lpstr>The Claim of Inspiration</vt:lpstr>
      <vt:lpstr>The Claim of Inspiration</vt:lpstr>
      <vt:lpstr>The Claim of Inspiration</vt:lpstr>
      <vt:lpstr>The Claim of Inspiration</vt:lpstr>
      <vt:lpstr>The Claim of Inspiration</vt:lpstr>
      <vt:lpstr>The Claim of Inspiration</vt:lpstr>
      <vt:lpstr>Theories of Inspiration</vt:lpstr>
      <vt:lpstr>Theories of Inspiration</vt:lpstr>
      <vt:lpstr>Theories of Inspiration</vt:lpstr>
      <vt:lpstr>Verbal Inspiration</vt:lpstr>
      <vt:lpstr>Verbal Inspiration</vt:lpstr>
      <vt:lpstr>Verbal Inspiration</vt:lpstr>
      <vt:lpstr>Points to Clarify</vt:lpstr>
      <vt:lpstr>Points to Clarify</vt:lpstr>
    </vt:vector>
  </TitlesOfParts>
  <Company>Siracusa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and Inspiration</dc:title>
  <dc:creator>Manly Luscombe</dc:creator>
  <cp:lastModifiedBy>Manly Luscombe</cp:lastModifiedBy>
  <cp:revision>11</cp:revision>
  <dcterms:created xsi:type="dcterms:W3CDTF">2010-11-29T20:41:47Z</dcterms:created>
  <dcterms:modified xsi:type="dcterms:W3CDTF">2010-11-29T22:21:02Z</dcterms:modified>
</cp:coreProperties>
</file>