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0DEFA427-E814-4A1A-99F7-835FBF1B8496}"/>
    <pc:docChg chg="modSld">
      <pc:chgData name="Manly Luscombe" userId="d66a401e1e7a39bf" providerId="LiveId" clId="{0DEFA427-E814-4A1A-99F7-835FBF1B8496}" dt="2021-12-07T14:56:00.736" v="48" actId="20577"/>
      <pc:docMkLst>
        <pc:docMk/>
      </pc:docMkLst>
      <pc:sldChg chg="modSp mod">
        <pc:chgData name="Manly Luscombe" userId="d66a401e1e7a39bf" providerId="LiveId" clId="{0DEFA427-E814-4A1A-99F7-835FBF1B8496}" dt="2021-11-17T00:58:17.966" v="17" actId="20577"/>
        <pc:sldMkLst>
          <pc:docMk/>
          <pc:sldMk cId="3876200172" sldId="261"/>
        </pc:sldMkLst>
        <pc:spChg chg="mod">
          <ac:chgData name="Manly Luscombe" userId="d66a401e1e7a39bf" providerId="LiveId" clId="{0DEFA427-E814-4A1A-99F7-835FBF1B8496}" dt="2021-11-17T00:58:17.966" v="17" actId="20577"/>
          <ac:spMkLst>
            <pc:docMk/>
            <pc:sldMk cId="3876200172" sldId="261"/>
            <ac:spMk id="3" creationId="{1F229B90-75F2-46E9-83AA-644E4789D7DB}"/>
          </ac:spMkLst>
        </pc:spChg>
      </pc:sldChg>
      <pc:sldChg chg="modSp mod">
        <pc:chgData name="Manly Luscombe" userId="d66a401e1e7a39bf" providerId="LiveId" clId="{0DEFA427-E814-4A1A-99F7-835FBF1B8496}" dt="2021-12-07T14:56:00.736" v="48" actId="20577"/>
        <pc:sldMkLst>
          <pc:docMk/>
          <pc:sldMk cId="3221955716" sldId="262"/>
        </pc:sldMkLst>
        <pc:spChg chg="mod">
          <ac:chgData name="Manly Luscombe" userId="d66a401e1e7a39bf" providerId="LiveId" clId="{0DEFA427-E814-4A1A-99F7-835FBF1B8496}" dt="2021-12-07T14:56:00.736" v="48" actId="20577"/>
          <ac:spMkLst>
            <pc:docMk/>
            <pc:sldMk cId="3221955716" sldId="262"/>
            <ac:spMk id="3" creationId="{1F229B90-75F2-46E9-83AA-644E4789D7D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12/7/2021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12/7/2021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12/7/2021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12/7/2021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50000"/>
              <a:lumOff val="5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12/7/2021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fld id="{5586B75A-687E-405C-8A0B-8D00578BA2C3}" type="datetimeFigureOut">
              <a:rPr lang="en-US" dirty="0"/>
              <a:pPr/>
              <a:t>12/7/2021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tabLst>
          <a:tab pos="1143000" algn="l"/>
        </a:tabLst>
        <a:defRPr sz="2000" kern="1200">
          <a:solidFill>
            <a:schemeClr val="bg2">
              <a:lumMod val="20000"/>
              <a:lumOff val="80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800" kern="1200">
          <a:solidFill>
            <a:schemeClr val="bg2">
              <a:lumMod val="20000"/>
              <a:lumOff val="80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600" kern="1200">
          <a:solidFill>
            <a:schemeClr val="bg2">
              <a:lumMod val="20000"/>
              <a:lumOff val="80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289B2-91C4-48F8-8E89-DC940AA724AA}"/>
              </a:ext>
            </a:extLst>
          </p:cNvPr>
          <p:cNvSpPr>
            <a:spLocks noGrp="1"/>
          </p:cNvSpPr>
          <p:nvPr>
            <p:ph type="ctrTitle"/>
          </p:nvPr>
        </p:nvSpPr>
        <p:spPr>
          <a:xfrm>
            <a:off x="1100014" y="3940021"/>
            <a:ext cx="7315200" cy="1912403"/>
          </a:xfrm>
        </p:spPr>
        <p:txBody>
          <a:bodyPr/>
          <a:lstStyle/>
          <a:p>
            <a:r>
              <a:rPr lang="en-US" dirty="0"/>
              <a:t>5 Purposes for Communion</a:t>
            </a:r>
          </a:p>
        </p:txBody>
      </p:sp>
      <p:pic>
        <p:nvPicPr>
          <p:cNvPr id="5" name="Picture 4">
            <a:extLst>
              <a:ext uri="{FF2B5EF4-FFF2-40B4-BE49-F238E27FC236}">
                <a16:creationId xmlns:a16="http://schemas.microsoft.com/office/drawing/2014/main" id="{F93AF7F2-A98C-4BA4-A49F-945BCB39E957}"/>
              </a:ext>
            </a:extLst>
          </p:cNvPr>
          <p:cNvPicPr>
            <a:picLocks noChangeAspect="1"/>
          </p:cNvPicPr>
          <p:nvPr/>
        </p:nvPicPr>
        <p:blipFill>
          <a:blip r:embed="rId2"/>
          <a:stretch>
            <a:fillRect/>
          </a:stretch>
        </p:blipFill>
        <p:spPr>
          <a:xfrm>
            <a:off x="237700" y="873053"/>
            <a:ext cx="8431363" cy="2934445"/>
          </a:xfrm>
          <a:prstGeom prst="rect">
            <a:avLst/>
          </a:prstGeom>
        </p:spPr>
      </p:pic>
    </p:spTree>
    <p:extLst>
      <p:ext uri="{BB962C8B-B14F-4D97-AF65-F5344CB8AC3E}">
        <p14:creationId xmlns:p14="http://schemas.microsoft.com/office/powerpoint/2010/main" val="186696346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E75F3-F7DE-4442-AE74-5D85CE90D38E}"/>
              </a:ext>
            </a:extLst>
          </p:cNvPr>
          <p:cNvSpPr>
            <a:spLocks noGrp="1"/>
          </p:cNvSpPr>
          <p:nvPr>
            <p:ph type="title"/>
          </p:nvPr>
        </p:nvSpPr>
        <p:spPr/>
        <p:txBody>
          <a:bodyPr>
            <a:normAutofit/>
          </a:bodyPr>
          <a:lstStyle/>
          <a:p>
            <a:pPr algn="ctr"/>
            <a:r>
              <a:rPr lang="en-US" sz="4000" b="1" dirty="0"/>
              <a:t>5</a:t>
            </a:r>
            <a:br>
              <a:rPr lang="en-US" sz="4000" b="1" dirty="0"/>
            </a:br>
            <a:br>
              <a:rPr lang="en-US" sz="4000" b="1" dirty="0"/>
            </a:br>
            <a:r>
              <a:rPr lang="en-US" sz="4000" b="1" dirty="0"/>
              <a:t>Thankful</a:t>
            </a:r>
          </a:p>
        </p:txBody>
      </p:sp>
      <p:sp>
        <p:nvSpPr>
          <p:cNvPr id="3" name="Content Placeholder 2">
            <a:extLst>
              <a:ext uri="{FF2B5EF4-FFF2-40B4-BE49-F238E27FC236}">
                <a16:creationId xmlns:a16="http://schemas.microsoft.com/office/drawing/2014/main" id="{1F229B90-75F2-46E9-83AA-644E4789D7DB}"/>
              </a:ext>
            </a:extLst>
          </p:cNvPr>
          <p:cNvSpPr>
            <a:spLocks noGrp="1"/>
          </p:cNvSpPr>
          <p:nvPr>
            <p:ph idx="1"/>
          </p:nvPr>
        </p:nvSpPr>
        <p:spPr/>
        <p:txBody>
          <a:bodyPr>
            <a:noAutofit/>
          </a:bodyPr>
          <a:lstStyle/>
          <a:p>
            <a:pPr marR="0" algn="l" rtl="0"/>
            <a:r>
              <a:rPr lang="en-US" sz="3200" b="1" i="0" u="none" strike="noStrike" baseline="0" dirty="0">
                <a:solidFill>
                  <a:schemeClr val="tx1"/>
                </a:solidFill>
                <a:latin typeface="Verdana" panose="020B0604030504040204" pitchFamily="34" charset="0"/>
              </a:rPr>
              <a:t>(1 Corinthians 11:24)  and when He had </a:t>
            </a:r>
            <a:r>
              <a:rPr lang="en-US" sz="3200" b="1" i="0" u="sng" strike="noStrike" baseline="0" dirty="0">
                <a:solidFill>
                  <a:schemeClr val="tx1"/>
                </a:solidFill>
                <a:latin typeface="Verdana" panose="020B0604030504040204" pitchFamily="34" charset="0"/>
              </a:rPr>
              <a:t>given thanks</a:t>
            </a:r>
            <a:r>
              <a:rPr lang="en-US" sz="3200" b="1" i="0" u="none" strike="noStrike" baseline="0" dirty="0">
                <a:solidFill>
                  <a:schemeClr val="tx1"/>
                </a:solidFill>
                <a:latin typeface="Verdana" panose="020B0604030504040204" pitchFamily="34" charset="0"/>
              </a:rPr>
              <a:t>, He broke </a:t>
            </a:r>
            <a:r>
              <a:rPr lang="en-US" sz="3200" b="1" i="1" u="none" strike="noStrike" baseline="0" dirty="0">
                <a:solidFill>
                  <a:schemeClr val="tx1"/>
                </a:solidFill>
                <a:latin typeface="Verdana" panose="020B0604030504040204" pitchFamily="34" charset="0"/>
              </a:rPr>
              <a:t>it</a:t>
            </a:r>
            <a:r>
              <a:rPr lang="en-US" sz="3200" b="1" i="0" u="none" strike="noStrike" baseline="0" dirty="0">
                <a:solidFill>
                  <a:schemeClr val="tx1"/>
                </a:solidFill>
                <a:latin typeface="Verdana" panose="020B0604030504040204" pitchFamily="34" charset="0"/>
              </a:rPr>
              <a:t> and said, "Take, eat; this is My body which is broken for you; do this in remembrance of Me."</a:t>
            </a:r>
          </a:p>
        </p:txBody>
      </p:sp>
    </p:spTree>
    <p:extLst>
      <p:ext uri="{BB962C8B-B14F-4D97-AF65-F5344CB8AC3E}">
        <p14:creationId xmlns:p14="http://schemas.microsoft.com/office/powerpoint/2010/main" val="6594144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E75F3-F7DE-4442-AE74-5D85CE90D38E}"/>
              </a:ext>
            </a:extLst>
          </p:cNvPr>
          <p:cNvSpPr>
            <a:spLocks noGrp="1"/>
          </p:cNvSpPr>
          <p:nvPr>
            <p:ph type="title"/>
          </p:nvPr>
        </p:nvSpPr>
        <p:spPr/>
        <p:txBody>
          <a:bodyPr>
            <a:normAutofit/>
          </a:bodyPr>
          <a:lstStyle/>
          <a:p>
            <a:pPr algn="ctr"/>
            <a:r>
              <a:rPr lang="en-US" sz="4000" b="1" dirty="0"/>
              <a:t>5 Purposes for Communion</a:t>
            </a:r>
          </a:p>
        </p:txBody>
      </p:sp>
      <p:sp>
        <p:nvSpPr>
          <p:cNvPr id="3" name="Content Placeholder 2">
            <a:extLst>
              <a:ext uri="{FF2B5EF4-FFF2-40B4-BE49-F238E27FC236}">
                <a16:creationId xmlns:a16="http://schemas.microsoft.com/office/drawing/2014/main" id="{1F229B90-75F2-46E9-83AA-644E4789D7DB}"/>
              </a:ext>
            </a:extLst>
          </p:cNvPr>
          <p:cNvSpPr>
            <a:spLocks noGrp="1"/>
          </p:cNvSpPr>
          <p:nvPr>
            <p:ph idx="1"/>
          </p:nvPr>
        </p:nvSpPr>
        <p:spPr/>
        <p:txBody>
          <a:bodyPr>
            <a:noAutofit/>
          </a:bodyPr>
          <a:lstStyle/>
          <a:p>
            <a:pPr marR="0" algn="l" rtl="0"/>
            <a:r>
              <a:rPr lang="en-US" sz="3200" b="1" i="0" u="none" strike="noStrike" baseline="0" dirty="0">
                <a:solidFill>
                  <a:schemeClr val="tx1"/>
                </a:solidFill>
                <a:latin typeface="Verdana" panose="020B0604030504040204" pitchFamily="34" charset="0"/>
              </a:rPr>
              <a:t>1 </a:t>
            </a:r>
            <a:r>
              <a:rPr lang="en-US" sz="3200" b="1" i="0" u="sng" strike="noStrike" baseline="0" dirty="0">
                <a:solidFill>
                  <a:schemeClr val="tx1"/>
                </a:solidFill>
                <a:latin typeface="Verdana" panose="020B0604030504040204" pitchFamily="34" charset="0"/>
              </a:rPr>
              <a:t>Restoration</a:t>
            </a:r>
            <a:r>
              <a:rPr lang="en-US" sz="3200" b="1" i="0" u="none" strike="noStrike" baseline="0" dirty="0">
                <a:solidFill>
                  <a:schemeClr val="tx1"/>
                </a:solidFill>
                <a:latin typeface="Verdana" panose="020B0604030504040204" pitchFamily="34" charset="0"/>
              </a:rPr>
              <a:t> of our mind</a:t>
            </a:r>
          </a:p>
          <a:p>
            <a:pPr marR="0" algn="l" rtl="0"/>
            <a:r>
              <a:rPr lang="en-US" sz="3200" b="1" dirty="0">
                <a:solidFill>
                  <a:schemeClr val="tx1"/>
                </a:solidFill>
                <a:latin typeface="Verdana" panose="020B0604030504040204" pitchFamily="34" charset="0"/>
              </a:rPr>
              <a:t>2 </a:t>
            </a:r>
            <a:r>
              <a:rPr lang="en-US" sz="3200" b="1" u="sng" dirty="0">
                <a:solidFill>
                  <a:schemeClr val="tx1"/>
                </a:solidFill>
                <a:latin typeface="Verdana" panose="020B0604030504040204" pitchFamily="34" charset="0"/>
              </a:rPr>
              <a:t>Harmony</a:t>
            </a:r>
            <a:r>
              <a:rPr lang="en-US" sz="3200" b="1" dirty="0">
                <a:solidFill>
                  <a:schemeClr val="tx1"/>
                </a:solidFill>
                <a:latin typeface="Verdana" panose="020B0604030504040204" pitchFamily="34" charset="0"/>
              </a:rPr>
              <a:t> with the church</a:t>
            </a:r>
          </a:p>
          <a:p>
            <a:pPr marR="0" algn="l" rtl="0"/>
            <a:r>
              <a:rPr lang="en-US" sz="3200" b="1" i="0" u="none" strike="noStrike" baseline="0" dirty="0">
                <a:solidFill>
                  <a:schemeClr val="tx1"/>
                </a:solidFill>
                <a:latin typeface="Verdana" panose="020B0604030504040204" pitchFamily="34" charset="0"/>
              </a:rPr>
              <a:t>3 </a:t>
            </a:r>
            <a:r>
              <a:rPr lang="en-US" sz="3200" b="1" i="0" u="sng" strike="noStrike" baseline="0" dirty="0">
                <a:solidFill>
                  <a:schemeClr val="tx1"/>
                </a:solidFill>
                <a:latin typeface="Verdana" panose="020B0604030504040204" pitchFamily="34" charset="0"/>
              </a:rPr>
              <a:t>Fellowship</a:t>
            </a:r>
            <a:r>
              <a:rPr lang="en-US" sz="3200" b="1" i="0" u="none" strike="noStrike" baseline="0" dirty="0">
                <a:solidFill>
                  <a:schemeClr val="tx1"/>
                </a:solidFill>
                <a:latin typeface="Verdana" panose="020B0604030504040204" pitchFamily="34" charset="0"/>
              </a:rPr>
              <a:t> with God</a:t>
            </a:r>
          </a:p>
          <a:p>
            <a:pPr marR="0" algn="l" rtl="0"/>
            <a:r>
              <a:rPr lang="en-US" sz="3200" b="1" dirty="0">
                <a:solidFill>
                  <a:schemeClr val="tx1"/>
                </a:solidFill>
                <a:latin typeface="Verdana" panose="020B0604030504040204" pitchFamily="34" charset="0"/>
              </a:rPr>
              <a:t>4 </a:t>
            </a:r>
            <a:r>
              <a:rPr lang="en-US" sz="3200" b="1" u="sng" dirty="0">
                <a:solidFill>
                  <a:schemeClr val="tx1"/>
                </a:solidFill>
                <a:latin typeface="Verdana" panose="020B0604030504040204" pitchFamily="34" charset="0"/>
              </a:rPr>
              <a:t>Remembrance</a:t>
            </a:r>
            <a:r>
              <a:rPr lang="en-US" sz="3200" b="1" dirty="0">
                <a:solidFill>
                  <a:schemeClr val="tx1"/>
                </a:solidFill>
                <a:latin typeface="Verdana" panose="020B0604030504040204" pitchFamily="34" charset="0"/>
              </a:rPr>
              <a:t> of Jesus</a:t>
            </a:r>
          </a:p>
          <a:p>
            <a:pPr marR="0" algn="l" rtl="0"/>
            <a:r>
              <a:rPr lang="en-US" sz="3200" b="1" i="0" u="none" strike="noStrike" baseline="0" dirty="0">
                <a:solidFill>
                  <a:schemeClr val="tx1"/>
                </a:solidFill>
                <a:latin typeface="Verdana" panose="020B0604030504040204" pitchFamily="34" charset="0"/>
              </a:rPr>
              <a:t>5 </a:t>
            </a:r>
            <a:r>
              <a:rPr lang="en-US" sz="3200" b="1" i="0" u="sng" strike="noStrike" baseline="0" dirty="0">
                <a:solidFill>
                  <a:schemeClr val="tx1"/>
                </a:solidFill>
                <a:latin typeface="Verdana" panose="020B0604030504040204" pitchFamily="34" charset="0"/>
              </a:rPr>
              <a:t>Thankful</a:t>
            </a:r>
            <a:r>
              <a:rPr lang="en-US" sz="3200" b="1" i="0" u="none" strike="noStrike" baseline="0" dirty="0">
                <a:solidFill>
                  <a:schemeClr val="tx1"/>
                </a:solidFill>
                <a:latin typeface="Verdana" panose="020B0604030504040204" pitchFamily="34" charset="0"/>
              </a:rPr>
              <a:t> heart</a:t>
            </a:r>
          </a:p>
        </p:txBody>
      </p:sp>
    </p:spTree>
    <p:extLst>
      <p:ext uri="{BB962C8B-B14F-4D97-AF65-F5344CB8AC3E}">
        <p14:creationId xmlns:p14="http://schemas.microsoft.com/office/powerpoint/2010/main" val="411858818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E75F3-F7DE-4442-AE74-5D85CE90D38E}"/>
              </a:ext>
            </a:extLst>
          </p:cNvPr>
          <p:cNvSpPr>
            <a:spLocks noGrp="1"/>
          </p:cNvSpPr>
          <p:nvPr>
            <p:ph type="title"/>
          </p:nvPr>
        </p:nvSpPr>
        <p:spPr/>
        <p:txBody>
          <a:bodyPr>
            <a:normAutofit/>
          </a:bodyPr>
          <a:lstStyle/>
          <a:p>
            <a:r>
              <a:rPr lang="en-US" sz="4000" b="1" dirty="0"/>
              <a:t>Communion</a:t>
            </a:r>
          </a:p>
        </p:txBody>
      </p:sp>
      <p:sp>
        <p:nvSpPr>
          <p:cNvPr id="3" name="Content Placeholder 2">
            <a:extLst>
              <a:ext uri="{FF2B5EF4-FFF2-40B4-BE49-F238E27FC236}">
                <a16:creationId xmlns:a16="http://schemas.microsoft.com/office/drawing/2014/main" id="{1F229B90-75F2-46E9-83AA-644E4789D7DB}"/>
              </a:ext>
            </a:extLst>
          </p:cNvPr>
          <p:cNvSpPr>
            <a:spLocks noGrp="1"/>
          </p:cNvSpPr>
          <p:nvPr>
            <p:ph idx="1"/>
          </p:nvPr>
        </p:nvSpPr>
        <p:spPr/>
        <p:txBody>
          <a:bodyPr>
            <a:normAutofit/>
          </a:bodyPr>
          <a:lstStyle/>
          <a:p>
            <a:r>
              <a:rPr lang="en-US" sz="3200" b="1" dirty="0">
                <a:latin typeface="Verdana" panose="020B0604030504040204" pitchFamily="34" charset="0"/>
                <a:ea typeface="Verdana" panose="020B0604030504040204" pitchFamily="34" charset="0"/>
              </a:rPr>
              <a:t>Commanded to be observed each Sunday.</a:t>
            </a:r>
          </a:p>
          <a:p>
            <a:r>
              <a:rPr lang="en-US" sz="3200" b="1" dirty="0">
                <a:latin typeface="Verdana" panose="020B0604030504040204" pitchFamily="34" charset="0"/>
                <a:ea typeface="Verdana" panose="020B0604030504040204" pitchFamily="34" charset="0"/>
              </a:rPr>
              <a:t>For many, it can become routine. We just go through the motions without any focus on the purpose of what we are doing.</a:t>
            </a:r>
          </a:p>
        </p:txBody>
      </p:sp>
    </p:spTree>
    <p:extLst>
      <p:ext uri="{BB962C8B-B14F-4D97-AF65-F5344CB8AC3E}">
        <p14:creationId xmlns:p14="http://schemas.microsoft.com/office/powerpoint/2010/main" val="255827049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E75F3-F7DE-4442-AE74-5D85CE90D38E}"/>
              </a:ext>
            </a:extLst>
          </p:cNvPr>
          <p:cNvSpPr>
            <a:spLocks noGrp="1"/>
          </p:cNvSpPr>
          <p:nvPr>
            <p:ph type="title"/>
          </p:nvPr>
        </p:nvSpPr>
        <p:spPr/>
        <p:txBody>
          <a:bodyPr>
            <a:normAutofit/>
          </a:bodyPr>
          <a:lstStyle/>
          <a:p>
            <a:pPr algn="ctr"/>
            <a:r>
              <a:rPr lang="en-US" sz="4000" b="1" dirty="0"/>
              <a:t>1</a:t>
            </a:r>
            <a:br>
              <a:rPr lang="en-US" sz="4000" b="1" dirty="0"/>
            </a:br>
            <a:br>
              <a:rPr lang="en-US" sz="4000" b="1" dirty="0"/>
            </a:br>
            <a:r>
              <a:rPr lang="en-US" sz="4000" b="1" dirty="0"/>
              <a:t> Restoration</a:t>
            </a:r>
          </a:p>
        </p:txBody>
      </p:sp>
      <p:sp>
        <p:nvSpPr>
          <p:cNvPr id="3" name="Content Placeholder 2">
            <a:extLst>
              <a:ext uri="{FF2B5EF4-FFF2-40B4-BE49-F238E27FC236}">
                <a16:creationId xmlns:a16="http://schemas.microsoft.com/office/drawing/2014/main" id="{1F229B90-75F2-46E9-83AA-644E4789D7DB}"/>
              </a:ext>
            </a:extLst>
          </p:cNvPr>
          <p:cNvSpPr>
            <a:spLocks noGrp="1"/>
          </p:cNvSpPr>
          <p:nvPr>
            <p:ph idx="1"/>
          </p:nvPr>
        </p:nvSpPr>
        <p:spPr/>
        <p:txBody>
          <a:bodyPr>
            <a:normAutofit/>
          </a:bodyPr>
          <a:lstStyle/>
          <a:p>
            <a:pPr marR="0" algn="l" rtl="0"/>
            <a:r>
              <a:rPr lang="en-US" sz="2800" b="1" i="0" u="none" strike="noStrike" baseline="0" dirty="0">
                <a:solidFill>
                  <a:schemeClr val="tx1"/>
                </a:solidFill>
                <a:latin typeface="Verdana" panose="020B0604030504040204" pitchFamily="34" charset="0"/>
              </a:rPr>
              <a:t>(1 Corinthians 11:27)  Therefore whoever eats this bread or drinks </a:t>
            </a:r>
            <a:r>
              <a:rPr lang="en-US" sz="2800" b="1" i="1" u="none" strike="noStrike" baseline="0" dirty="0">
                <a:solidFill>
                  <a:schemeClr val="tx1"/>
                </a:solidFill>
                <a:latin typeface="Verdana" panose="020B0604030504040204" pitchFamily="34" charset="0"/>
              </a:rPr>
              <a:t>this</a:t>
            </a:r>
            <a:r>
              <a:rPr lang="en-US" sz="2800" b="1" i="0" u="none" strike="noStrike" baseline="0" dirty="0">
                <a:solidFill>
                  <a:schemeClr val="tx1"/>
                </a:solidFill>
                <a:latin typeface="Verdana" panose="020B0604030504040204" pitchFamily="34" charset="0"/>
              </a:rPr>
              <a:t> cup of the Lord in an unworthy manner will be guilty of the body and blood of the Lord. (28)  But let a man examine himself, and so let him eat of the bread and drink of the cup. (29)  For he who eats and drinks in an unworthy manner eats and drinks judgment to himself, not discerning the Lord's body.</a:t>
            </a:r>
          </a:p>
        </p:txBody>
      </p:sp>
    </p:spTree>
    <p:extLst>
      <p:ext uri="{BB962C8B-B14F-4D97-AF65-F5344CB8AC3E}">
        <p14:creationId xmlns:p14="http://schemas.microsoft.com/office/powerpoint/2010/main" val="3296257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E75F3-F7DE-4442-AE74-5D85CE90D38E}"/>
              </a:ext>
            </a:extLst>
          </p:cNvPr>
          <p:cNvSpPr>
            <a:spLocks noGrp="1"/>
          </p:cNvSpPr>
          <p:nvPr>
            <p:ph type="title"/>
          </p:nvPr>
        </p:nvSpPr>
        <p:spPr/>
        <p:txBody>
          <a:bodyPr>
            <a:normAutofit/>
          </a:bodyPr>
          <a:lstStyle/>
          <a:p>
            <a:pPr algn="ctr"/>
            <a:r>
              <a:rPr lang="en-US" sz="4000" b="1" dirty="0"/>
              <a:t>1</a:t>
            </a:r>
            <a:br>
              <a:rPr lang="en-US" sz="4000" b="1" dirty="0"/>
            </a:br>
            <a:br>
              <a:rPr lang="en-US" sz="4000" b="1" dirty="0"/>
            </a:br>
            <a:r>
              <a:rPr lang="en-US" sz="4000" b="1" dirty="0"/>
              <a:t> Restoration</a:t>
            </a:r>
          </a:p>
        </p:txBody>
      </p:sp>
      <p:sp>
        <p:nvSpPr>
          <p:cNvPr id="3" name="Content Placeholder 2">
            <a:extLst>
              <a:ext uri="{FF2B5EF4-FFF2-40B4-BE49-F238E27FC236}">
                <a16:creationId xmlns:a16="http://schemas.microsoft.com/office/drawing/2014/main" id="{1F229B90-75F2-46E9-83AA-644E4789D7DB}"/>
              </a:ext>
            </a:extLst>
          </p:cNvPr>
          <p:cNvSpPr>
            <a:spLocks noGrp="1"/>
          </p:cNvSpPr>
          <p:nvPr>
            <p:ph idx="1"/>
          </p:nvPr>
        </p:nvSpPr>
        <p:spPr/>
        <p:txBody>
          <a:bodyPr>
            <a:normAutofit/>
          </a:bodyPr>
          <a:lstStyle/>
          <a:p>
            <a:r>
              <a:rPr lang="en-US" sz="3200" b="1" dirty="0">
                <a:latin typeface="Verdana" panose="020B0604030504040204" pitchFamily="34" charset="0"/>
                <a:ea typeface="Verdana" panose="020B0604030504040204" pitchFamily="34" charset="0"/>
              </a:rPr>
              <a:t>Time to restore our fellowship with God.</a:t>
            </a:r>
          </a:p>
          <a:p>
            <a:r>
              <a:rPr lang="en-US" sz="3200" b="1" dirty="0">
                <a:latin typeface="Verdana" panose="020B0604030504040204" pitchFamily="34" charset="0"/>
                <a:ea typeface="Verdana" panose="020B0604030504040204" pitchFamily="34" charset="0"/>
              </a:rPr>
              <a:t>Unworthy manner</a:t>
            </a:r>
          </a:p>
          <a:p>
            <a:r>
              <a:rPr lang="en-US" sz="3200" b="1" dirty="0">
                <a:latin typeface="Verdana" panose="020B0604030504040204" pitchFamily="34" charset="0"/>
                <a:ea typeface="Verdana" panose="020B0604030504040204" pitchFamily="34" charset="0"/>
              </a:rPr>
              <a:t>Examine yourself – not others</a:t>
            </a:r>
          </a:p>
          <a:p>
            <a:r>
              <a:rPr lang="en-US" sz="3200" b="1" dirty="0">
                <a:latin typeface="Verdana" panose="020B0604030504040204" pitchFamily="34" charset="0"/>
                <a:ea typeface="Verdana" panose="020B0604030504040204" pitchFamily="34" charset="0"/>
              </a:rPr>
              <a:t>Judgment of God is on those who fail to examine self</a:t>
            </a:r>
          </a:p>
          <a:p>
            <a:endParaRPr lang="en-US" sz="32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0078119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E75F3-F7DE-4442-AE74-5D85CE90D38E}"/>
              </a:ext>
            </a:extLst>
          </p:cNvPr>
          <p:cNvSpPr>
            <a:spLocks noGrp="1"/>
          </p:cNvSpPr>
          <p:nvPr>
            <p:ph type="title"/>
          </p:nvPr>
        </p:nvSpPr>
        <p:spPr/>
        <p:txBody>
          <a:bodyPr>
            <a:normAutofit/>
          </a:bodyPr>
          <a:lstStyle/>
          <a:p>
            <a:pPr algn="ctr"/>
            <a:r>
              <a:rPr lang="en-US" sz="4000" b="1" dirty="0"/>
              <a:t>2</a:t>
            </a:r>
            <a:br>
              <a:rPr lang="en-US" sz="4000" b="1" dirty="0"/>
            </a:br>
            <a:br>
              <a:rPr lang="en-US" sz="4000" b="1" dirty="0"/>
            </a:br>
            <a:r>
              <a:rPr lang="en-US" sz="4000" b="1" dirty="0"/>
              <a:t> Harmony</a:t>
            </a:r>
          </a:p>
        </p:txBody>
      </p:sp>
      <p:sp>
        <p:nvSpPr>
          <p:cNvPr id="3" name="Content Placeholder 2">
            <a:extLst>
              <a:ext uri="{FF2B5EF4-FFF2-40B4-BE49-F238E27FC236}">
                <a16:creationId xmlns:a16="http://schemas.microsoft.com/office/drawing/2014/main" id="{1F229B90-75F2-46E9-83AA-644E4789D7DB}"/>
              </a:ext>
            </a:extLst>
          </p:cNvPr>
          <p:cNvSpPr>
            <a:spLocks noGrp="1"/>
          </p:cNvSpPr>
          <p:nvPr>
            <p:ph idx="1"/>
          </p:nvPr>
        </p:nvSpPr>
        <p:spPr/>
        <p:txBody>
          <a:bodyPr>
            <a:noAutofit/>
          </a:bodyPr>
          <a:lstStyle/>
          <a:p>
            <a:pPr marR="0" algn="l" rtl="0"/>
            <a:r>
              <a:rPr lang="en-US" sz="2400" b="1" i="0" u="none" strike="noStrike" baseline="0" dirty="0">
                <a:solidFill>
                  <a:schemeClr val="tx1"/>
                </a:solidFill>
                <a:latin typeface="Verdana" panose="020B0604030504040204" pitchFamily="34" charset="0"/>
              </a:rPr>
              <a:t>(1 Corinthians 11:18)  For first of all, when you come together as a church, I hear that there are divisions among you, and in part I believe it.</a:t>
            </a:r>
          </a:p>
          <a:p>
            <a:pPr marR="0" algn="l" rtl="0"/>
            <a:r>
              <a:rPr lang="en-US" sz="2400" b="1" i="0" u="none" strike="noStrike" baseline="0" dirty="0">
                <a:solidFill>
                  <a:schemeClr val="tx1"/>
                </a:solidFill>
                <a:latin typeface="Verdana" panose="020B0604030504040204" pitchFamily="34" charset="0"/>
              </a:rPr>
              <a:t>(1 Corinthians 11:19)  For there must also be factions among you, that those who are approved may be recognized among you.</a:t>
            </a:r>
          </a:p>
          <a:p>
            <a:pPr marR="0" algn="l" rtl="0"/>
            <a:r>
              <a:rPr lang="en-US" sz="2400" b="1" i="0" u="none" strike="noStrike" baseline="0" dirty="0">
                <a:solidFill>
                  <a:schemeClr val="tx1"/>
                </a:solidFill>
                <a:latin typeface="Verdana" panose="020B0604030504040204" pitchFamily="34" charset="0"/>
              </a:rPr>
              <a:t>(1 Corinthians 11:20)  Therefore when you come together in one place, it is not to eat the Lord's Supper.</a:t>
            </a:r>
          </a:p>
          <a:p>
            <a:pPr marR="0" algn="l" rtl="0"/>
            <a:r>
              <a:rPr lang="en-US" sz="2400" b="1" i="0" u="none" strike="noStrike" baseline="0" dirty="0">
                <a:solidFill>
                  <a:schemeClr val="tx1"/>
                </a:solidFill>
                <a:latin typeface="Verdana" panose="020B0604030504040204" pitchFamily="34" charset="0"/>
              </a:rPr>
              <a:t>(1 Corinthians 11:21)  For in eating, each one takes his own supper ahead of </a:t>
            </a:r>
            <a:r>
              <a:rPr lang="en-US" sz="2400" b="1" i="1" u="none" strike="noStrike" baseline="0" dirty="0">
                <a:solidFill>
                  <a:schemeClr val="tx1"/>
                </a:solidFill>
                <a:latin typeface="Verdana" panose="020B0604030504040204" pitchFamily="34" charset="0"/>
              </a:rPr>
              <a:t>others;</a:t>
            </a:r>
            <a:r>
              <a:rPr lang="en-US" sz="2400" b="1" i="0" u="none" strike="noStrike" baseline="0" dirty="0">
                <a:solidFill>
                  <a:schemeClr val="tx1"/>
                </a:solidFill>
                <a:latin typeface="Verdana" panose="020B0604030504040204" pitchFamily="34" charset="0"/>
              </a:rPr>
              <a:t> and one is hungry and another is drunk.</a:t>
            </a:r>
          </a:p>
        </p:txBody>
      </p:sp>
    </p:spTree>
    <p:extLst>
      <p:ext uri="{BB962C8B-B14F-4D97-AF65-F5344CB8AC3E}">
        <p14:creationId xmlns:p14="http://schemas.microsoft.com/office/powerpoint/2010/main" val="318868021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E75F3-F7DE-4442-AE74-5D85CE90D38E}"/>
              </a:ext>
            </a:extLst>
          </p:cNvPr>
          <p:cNvSpPr>
            <a:spLocks noGrp="1"/>
          </p:cNvSpPr>
          <p:nvPr>
            <p:ph type="title"/>
          </p:nvPr>
        </p:nvSpPr>
        <p:spPr/>
        <p:txBody>
          <a:bodyPr>
            <a:normAutofit/>
          </a:bodyPr>
          <a:lstStyle/>
          <a:p>
            <a:pPr algn="ctr"/>
            <a:r>
              <a:rPr lang="en-US" sz="4000" b="1" dirty="0"/>
              <a:t>2</a:t>
            </a:r>
            <a:br>
              <a:rPr lang="en-US" sz="4000" b="1" dirty="0"/>
            </a:br>
            <a:br>
              <a:rPr lang="en-US" sz="4000" b="1" dirty="0"/>
            </a:br>
            <a:r>
              <a:rPr lang="en-US" sz="4000" b="1" dirty="0"/>
              <a:t> Harmony</a:t>
            </a:r>
          </a:p>
        </p:txBody>
      </p:sp>
      <p:sp>
        <p:nvSpPr>
          <p:cNvPr id="3" name="Content Placeholder 2">
            <a:extLst>
              <a:ext uri="{FF2B5EF4-FFF2-40B4-BE49-F238E27FC236}">
                <a16:creationId xmlns:a16="http://schemas.microsoft.com/office/drawing/2014/main" id="{1F229B90-75F2-46E9-83AA-644E4789D7DB}"/>
              </a:ext>
            </a:extLst>
          </p:cNvPr>
          <p:cNvSpPr>
            <a:spLocks noGrp="1"/>
          </p:cNvSpPr>
          <p:nvPr>
            <p:ph idx="1"/>
          </p:nvPr>
        </p:nvSpPr>
        <p:spPr/>
        <p:txBody>
          <a:bodyPr>
            <a:noAutofit/>
          </a:bodyPr>
          <a:lstStyle/>
          <a:p>
            <a:pPr marR="0" algn="l" rtl="0"/>
            <a:r>
              <a:rPr lang="en-US" sz="3200" b="1" i="0" u="none" strike="noStrike" baseline="0" dirty="0">
                <a:solidFill>
                  <a:schemeClr val="tx1"/>
                </a:solidFill>
                <a:latin typeface="Verdana" panose="020B0604030504040204" pitchFamily="34" charset="0"/>
              </a:rPr>
              <a:t>Problems </a:t>
            </a:r>
            <a:r>
              <a:rPr lang="en-US" sz="3200" b="1" i="0" u="none" strike="noStrike" baseline="0">
                <a:solidFill>
                  <a:schemeClr val="tx1"/>
                </a:solidFill>
                <a:latin typeface="Verdana" panose="020B0604030504040204" pitchFamily="34" charset="0"/>
              </a:rPr>
              <a:t>in Corinth - - - </a:t>
            </a:r>
            <a:endParaRPr lang="en-US" sz="3200" b="1" i="0" u="none" strike="noStrike" baseline="0" dirty="0">
              <a:solidFill>
                <a:schemeClr val="tx1"/>
              </a:solidFill>
              <a:latin typeface="Verdana" panose="020B0604030504040204" pitchFamily="34" charset="0"/>
            </a:endParaRPr>
          </a:p>
          <a:p>
            <a:pPr marR="0" algn="l" rtl="0"/>
            <a:r>
              <a:rPr lang="en-US" sz="3200" b="1" dirty="0">
                <a:solidFill>
                  <a:schemeClr val="tx1"/>
                </a:solidFill>
                <a:latin typeface="Verdana" panose="020B0604030504040204" pitchFamily="34" charset="0"/>
              </a:rPr>
              <a:t>No unity, did not wait for others</a:t>
            </a:r>
          </a:p>
          <a:p>
            <a:pPr marR="0" algn="l" rtl="0"/>
            <a:r>
              <a:rPr lang="en-US" sz="3200" b="1" i="0" u="none" strike="noStrike" baseline="0" dirty="0">
                <a:solidFill>
                  <a:schemeClr val="tx1"/>
                </a:solidFill>
                <a:latin typeface="Verdana" panose="020B0604030504040204" pitchFamily="34" charset="0"/>
              </a:rPr>
              <a:t>We are to gather FIRST, then partake of communion.</a:t>
            </a:r>
          </a:p>
          <a:p>
            <a:pPr marR="0" algn="l" rtl="0"/>
            <a:r>
              <a:rPr lang="en-US" sz="3200" b="1" dirty="0">
                <a:solidFill>
                  <a:schemeClr val="tx1"/>
                </a:solidFill>
                <a:latin typeface="Verdana" panose="020B0604030504040204" pitchFamily="34" charset="0"/>
              </a:rPr>
              <a:t>Communion is not a “drive thru” act</a:t>
            </a:r>
            <a:endParaRPr lang="en-US" sz="32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387620017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E75F3-F7DE-4442-AE74-5D85CE90D38E}"/>
              </a:ext>
            </a:extLst>
          </p:cNvPr>
          <p:cNvSpPr>
            <a:spLocks noGrp="1"/>
          </p:cNvSpPr>
          <p:nvPr>
            <p:ph type="title"/>
          </p:nvPr>
        </p:nvSpPr>
        <p:spPr/>
        <p:txBody>
          <a:bodyPr>
            <a:normAutofit/>
          </a:bodyPr>
          <a:lstStyle/>
          <a:p>
            <a:pPr algn="ctr"/>
            <a:r>
              <a:rPr lang="en-US" sz="4000" b="1" dirty="0"/>
              <a:t>3</a:t>
            </a:r>
            <a:br>
              <a:rPr lang="en-US" sz="4000" b="1" dirty="0"/>
            </a:br>
            <a:br>
              <a:rPr lang="en-US" sz="4000" b="1" dirty="0"/>
            </a:br>
            <a:r>
              <a:rPr lang="en-US" sz="4000" b="1" dirty="0"/>
              <a:t>Fellowship</a:t>
            </a:r>
          </a:p>
        </p:txBody>
      </p:sp>
      <p:sp>
        <p:nvSpPr>
          <p:cNvPr id="3" name="Content Placeholder 2">
            <a:extLst>
              <a:ext uri="{FF2B5EF4-FFF2-40B4-BE49-F238E27FC236}">
                <a16:creationId xmlns:a16="http://schemas.microsoft.com/office/drawing/2014/main" id="{1F229B90-75F2-46E9-83AA-644E4789D7DB}"/>
              </a:ext>
            </a:extLst>
          </p:cNvPr>
          <p:cNvSpPr>
            <a:spLocks noGrp="1"/>
          </p:cNvSpPr>
          <p:nvPr>
            <p:ph idx="1"/>
          </p:nvPr>
        </p:nvSpPr>
        <p:spPr/>
        <p:txBody>
          <a:bodyPr>
            <a:noAutofit/>
          </a:bodyPr>
          <a:lstStyle/>
          <a:p>
            <a:pPr marR="0" algn="l" rtl="0"/>
            <a:r>
              <a:rPr lang="en-US" sz="2800" b="1" i="0" u="none" strike="noStrike" baseline="0" dirty="0">
                <a:solidFill>
                  <a:schemeClr val="tx1"/>
                </a:solidFill>
                <a:latin typeface="Verdana" panose="020B0604030504040204" pitchFamily="34" charset="0"/>
              </a:rPr>
              <a:t>(1 Corinthians 11:33)  Therefore, my brethren, when you come together to eat, wait for one another.</a:t>
            </a:r>
          </a:p>
          <a:p>
            <a:pPr marR="0" algn="l" rtl="0"/>
            <a:r>
              <a:rPr lang="en-US" sz="2800" b="1" dirty="0">
                <a:solidFill>
                  <a:schemeClr val="tx1"/>
                </a:solidFill>
                <a:latin typeface="Verdana" panose="020B0604030504040204" pitchFamily="34" charset="0"/>
              </a:rPr>
              <a:t>Share in the celebration</a:t>
            </a:r>
          </a:p>
          <a:p>
            <a:pPr marR="0" algn="l" rtl="0"/>
            <a:r>
              <a:rPr lang="en-US" sz="2800" b="1" i="0" u="none" strike="noStrike" baseline="0" dirty="0">
                <a:solidFill>
                  <a:schemeClr val="tx1"/>
                </a:solidFill>
                <a:latin typeface="Verdana" panose="020B0604030504040204" pitchFamily="34" charset="0"/>
              </a:rPr>
              <a:t>We do this jointly, together</a:t>
            </a:r>
          </a:p>
          <a:p>
            <a:pPr marR="0" algn="l" rtl="0"/>
            <a:r>
              <a:rPr lang="en-US" sz="2800" b="1" dirty="0">
                <a:solidFill>
                  <a:schemeClr val="tx1"/>
                </a:solidFill>
                <a:latin typeface="Verdana" panose="020B0604030504040204" pitchFamily="34" charset="0"/>
              </a:rPr>
              <a:t>We are in fellowship with God.</a:t>
            </a:r>
            <a:endParaRPr lang="en-US" sz="28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322195571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E75F3-F7DE-4442-AE74-5D85CE90D38E}"/>
              </a:ext>
            </a:extLst>
          </p:cNvPr>
          <p:cNvSpPr>
            <a:spLocks noGrp="1"/>
          </p:cNvSpPr>
          <p:nvPr>
            <p:ph type="title"/>
          </p:nvPr>
        </p:nvSpPr>
        <p:spPr/>
        <p:txBody>
          <a:bodyPr>
            <a:normAutofit/>
          </a:bodyPr>
          <a:lstStyle/>
          <a:p>
            <a:pPr algn="ctr"/>
            <a:r>
              <a:rPr lang="en-US" sz="4000" b="1" dirty="0"/>
              <a:t>4</a:t>
            </a:r>
            <a:br>
              <a:rPr lang="en-US" sz="4000" b="1" dirty="0"/>
            </a:br>
            <a:br>
              <a:rPr lang="en-US" sz="4000" b="1" dirty="0"/>
            </a:br>
            <a:r>
              <a:rPr lang="en-US" sz="4000" b="1" dirty="0"/>
              <a:t>Remember</a:t>
            </a:r>
          </a:p>
        </p:txBody>
      </p:sp>
      <p:sp>
        <p:nvSpPr>
          <p:cNvPr id="3" name="Content Placeholder 2">
            <a:extLst>
              <a:ext uri="{FF2B5EF4-FFF2-40B4-BE49-F238E27FC236}">
                <a16:creationId xmlns:a16="http://schemas.microsoft.com/office/drawing/2014/main" id="{1F229B90-75F2-46E9-83AA-644E4789D7DB}"/>
              </a:ext>
            </a:extLst>
          </p:cNvPr>
          <p:cNvSpPr>
            <a:spLocks noGrp="1"/>
          </p:cNvSpPr>
          <p:nvPr>
            <p:ph idx="1"/>
          </p:nvPr>
        </p:nvSpPr>
        <p:spPr/>
        <p:txBody>
          <a:bodyPr>
            <a:noAutofit/>
          </a:bodyPr>
          <a:lstStyle/>
          <a:p>
            <a:pPr marR="0" algn="l" rtl="0"/>
            <a:r>
              <a:rPr lang="en-US" sz="2400" b="1" i="0" u="none" strike="noStrike" baseline="0" dirty="0">
                <a:solidFill>
                  <a:schemeClr val="tx1"/>
                </a:solidFill>
                <a:latin typeface="Verdana" panose="020B0604030504040204" pitchFamily="34" charset="0"/>
              </a:rPr>
              <a:t>(1 Corinthians 11:23)  For I received from the Lord that which I also delivered to you: that the Lord Jesus on the </a:t>
            </a:r>
            <a:r>
              <a:rPr lang="en-US" sz="2400" b="1" i="1" u="none" strike="noStrike" baseline="0" dirty="0">
                <a:solidFill>
                  <a:schemeClr val="tx1"/>
                </a:solidFill>
                <a:latin typeface="Verdana" panose="020B0604030504040204" pitchFamily="34" charset="0"/>
              </a:rPr>
              <a:t>same</a:t>
            </a:r>
            <a:r>
              <a:rPr lang="en-US" sz="2400" b="1" i="0" u="none" strike="noStrike" baseline="0" dirty="0">
                <a:solidFill>
                  <a:schemeClr val="tx1"/>
                </a:solidFill>
                <a:latin typeface="Verdana" panose="020B0604030504040204" pitchFamily="34" charset="0"/>
              </a:rPr>
              <a:t> night in which He was betrayed took bread; (24)  and when He had given thanks, He broke </a:t>
            </a:r>
            <a:r>
              <a:rPr lang="en-US" sz="2400" b="1" i="1" u="none" strike="noStrike" baseline="0" dirty="0">
                <a:solidFill>
                  <a:schemeClr val="tx1"/>
                </a:solidFill>
                <a:latin typeface="Verdana" panose="020B0604030504040204" pitchFamily="34" charset="0"/>
              </a:rPr>
              <a:t>it</a:t>
            </a:r>
            <a:r>
              <a:rPr lang="en-US" sz="2400" b="1" i="0" u="none" strike="noStrike" baseline="0" dirty="0">
                <a:solidFill>
                  <a:schemeClr val="tx1"/>
                </a:solidFill>
                <a:latin typeface="Verdana" panose="020B0604030504040204" pitchFamily="34" charset="0"/>
              </a:rPr>
              <a:t> and said, "Take, eat; this is My body which is broken for you; do this </a:t>
            </a:r>
            <a:r>
              <a:rPr lang="en-US" sz="2400" b="1" i="0" u="sng" strike="noStrike" baseline="0" dirty="0">
                <a:solidFill>
                  <a:schemeClr val="tx1"/>
                </a:solidFill>
                <a:latin typeface="Verdana" panose="020B0604030504040204" pitchFamily="34" charset="0"/>
              </a:rPr>
              <a:t>in remembrance of Me.“ </a:t>
            </a:r>
            <a:r>
              <a:rPr lang="en-US" sz="2400" b="1" i="0" u="none" strike="noStrike" baseline="0" dirty="0">
                <a:solidFill>
                  <a:schemeClr val="tx1"/>
                </a:solidFill>
                <a:latin typeface="Verdana" panose="020B0604030504040204" pitchFamily="34" charset="0"/>
              </a:rPr>
              <a:t>(25)  In the same manner </a:t>
            </a:r>
            <a:r>
              <a:rPr lang="en-US" sz="2400" b="1" i="1" u="none" strike="noStrike" baseline="0" dirty="0">
                <a:solidFill>
                  <a:schemeClr val="tx1"/>
                </a:solidFill>
                <a:latin typeface="Verdana" panose="020B0604030504040204" pitchFamily="34" charset="0"/>
              </a:rPr>
              <a:t>He</a:t>
            </a:r>
            <a:r>
              <a:rPr lang="en-US" sz="2400" b="1" i="0" u="none" strike="noStrike" baseline="0" dirty="0">
                <a:solidFill>
                  <a:schemeClr val="tx1"/>
                </a:solidFill>
                <a:latin typeface="Verdana" panose="020B0604030504040204" pitchFamily="34" charset="0"/>
              </a:rPr>
              <a:t> also </a:t>
            </a:r>
            <a:r>
              <a:rPr lang="en-US" sz="2400" b="1" i="1" u="none" strike="noStrike" baseline="0" dirty="0">
                <a:solidFill>
                  <a:schemeClr val="tx1"/>
                </a:solidFill>
                <a:latin typeface="Verdana" panose="020B0604030504040204" pitchFamily="34" charset="0"/>
              </a:rPr>
              <a:t>took</a:t>
            </a:r>
            <a:r>
              <a:rPr lang="en-US" sz="2400" b="1" i="0" u="none" strike="noStrike" baseline="0" dirty="0">
                <a:solidFill>
                  <a:schemeClr val="tx1"/>
                </a:solidFill>
                <a:latin typeface="Verdana" panose="020B0604030504040204" pitchFamily="34" charset="0"/>
              </a:rPr>
              <a:t> the cup after supper, saying, "This cup is the new covenant in My blood. This do, as often as you drink </a:t>
            </a:r>
            <a:r>
              <a:rPr lang="en-US" sz="2400" b="1" i="1" u="none" strike="noStrike" baseline="0" dirty="0">
                <a:solidFill>
                  <a:schemeClr val="tx1"/>
                </a:solidFill>
                <a:latin typeface="Verdana" panose="020B0604030504040204" pitchFamily="34" charset="0"/>
              </a:rPr>
              <a:t>it,</a:t>
            </a:r>
            <a:r>
              <a:rPr lang="en-US" sz="2400" b="1" i="0" u="none" strike="noStrike" baseline="0" dirty="0">
                <a:solidFill>
                  <a:schemeClr val="tx1"/>
                </a:solidFill>
                <a:latin typeface="Verdana" panose="020B0604030504040204" pitchFamily="34" charset="0"/>
              </a:rPr>
              <a:t> </a:t>
            </a:r>
            <a:r>
              <a:rPr lang="en-US" sz="2400" b="1" i="0" u="sng" strike="noStrike" baseline="0" dirty="0">
                <a:solidFill>
                  <a:schemeClr val="tx1"/>
                </a:solidFill>
                <a:latin typeface="Verdana" panose="020B0604030504040204" pitchFamily="34" charset="0"/>
              </a:rPr>
              <a:t>in remembrance of Me</a:t>
            </a:r>
            <a:r>
              <a:rPr lang="en-US" sz="2400" b="1" i="0" u="none" strike="noStrike" baseline="0" dirty="0">
                <a:solidFill>
                  <a:schemeClr val="tx1"/>
                </a:solidFill>
                <a:latin typeface="Verdana" panose="020B0604030504040204" pitchFamily="34" charset="0"/>
              </a:rPr>
              <a:t>."</a:t>
            </a:r>
          </a:p>
        </p:txBody>
      </p:sp>
    </p:spTree>
    <p:extLst>
      <p:ext uri="{BB962C8B-B14F-4D97-AF65-F5344CB8AC3E}">
        <p14:creationId xmlns:p14="http://schemas.microsoft.com/office/powerpoint/2010/main" val="91121762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E75F3-F7DE-4442-AE74-5D85CE90D38E}"/>
              </a:ext>
            </a:extLst>
          </p:cNvPr>
          <p:cNvSpPr>
            <a:spLocks noGrp="1"/>
          </p:cNvSpPr>
          <p:nvPr>
            <p:ph type="title"/>
          </p:nvPr>
        </p:nvSpPr>
        <p:spPr/>
        <p:txBody>
          <a:bodyPr>
            <a:normAutofit/>
          </a:bodyPr>
          <a:lstStyle/>
          <a:p>
            <a:pPr algn="ctr"/>
            <a:r>
              <a:rPr lang="en-US" sz="4000" b="1" dirty="0"/>
              <a:t>4</a:t>
            </a:r>
            <a:br>
              <a:rPr lang="en-US" sz="4000" b="1" dirty="0"/>
            </a:br>
            <a:br>
              <a:rPr lang="en-US" sz="4000" b="1" dirty="0"/>
            </a:br>
            <a:r>
              <a:rPr lang="en-US" sz="4000" b="1" dirty="0"/>
              <a:t>Remember</a:t>
            </a:r>
          </a:p>
        </p:txBody>
      </p:sp>
      <p:sp>
        <p:nvSpPr>
          <p:cNvPr id="3" name="Content Placeholder 2">
            <a:extLst>
              <a:ext uri="{FF2B5EF4-FFF2-40B4-BE49-F238E27FC236}">
                <a16:creationId xmlns:a16="http://schemas.microsoft.com/office/drawing/2014/main" id="{1F229B90-75F2-46E9-83AA-644E4789D7DB}"/>
              </a:ext>
            </a:extLst>
          </p:cNvPr>
          <p:cNvSpPr>
            <a:spLocks noGrp="1"/>
          </p:cNvSpPr>
          <p:nvPr>
            <p:ph idx="1"/>
          </p:nvPr>
        </p:nvSpPr>
        <p:spPr/>
        <p:txBody>
          <a:bodyPr>
            <a:noAutofit/>
          </a:bodyPr>
          <a:lstStyle/>
          <a:p>
            <a:pPr marR="0" algn="l" rtl="0"/>
            <a:r>
              <a:rPr lang="en-US" sz="2800" b="1" i="0" u="none" strike="noStrike" baseline="0" dirty="0">
                <a:solidFill>
                  <a:schemeClr val="tx1"/>
                </a:solidFill>
                <a:latin typeface="Verdana" panose="020B0604030504040204" pitchFamily="34" charset="0"/>
              </a:rPr>
              <a:t>Remember why you are partaking</a:t>
            </a:r>
          </a:p>
          <a:p>
            <a:pPr marR="0" algn="l" rtl="0"/>
            <a:r>
              <a:rPr lang="en-US" sz="2800" b="1" dirty="0">
                <a:solidFill>
                  <a:schemeClr val="tx1"/>
                </a:solidFill>
                <a:latin typeface="Verdana" panose="020B0604030504040204" pitchFamily="34" charset="0"/>
              </a:rPr>
              <a:t>Remember who you worship</a:t>
            </a:r>
          </a:p>
          <a:p>
            <a:pPr marR="0" algn="l" rtl="0"/>
            <a:r>
              <a:rPr lang="en-US" sz="2800" b="1" i="0" u="none" strike="noStrike" baseline="0" dirty="0">
                <a:solidFill>
                  <a:schemeClr val="tx1"/>
                </a:solidFill>
                <a:latin typeface="Verdana" panose="020B0604030504040204" pitchFamily="34" charset="0"/>
              </a:rPr>
              <a:t>Remember the sacrifice of Jesus</a:t>
            </a:r>
          </a:p>
          <a:p>
            <a:pPr marR="0" algn="l" rtl="0"/>
            <a:r>
              <a:rPr lang="en-US" sz="2800" b="1" dirty="0">
                <a:solidFill>
                  <a:schemeClr val="tx1"/>
                </a:solidFill>
                <a:latin typeface="Verdana" panose="020B0604030504040204" pitchFamily="34" charset="0"/>
              </a:rPr>
              <a:t>Remember the love of God</a:t>
            </a:r>
          </a:p>
          <a:p>
            <a:pPr marR="0" algn="l" rtl="0"/>
            <a:r>
              <a:rPr lang="en-US" sz="2800" b="1" i="0" u="none" strike="noStrike" baseline="0" dirty="0">
                <a:solidFill>
                  <a:schemeClr val="tx1"/>
                </a:solidFill>
                <a:latin typeface="Verdana" panose="020B0604030504040204" pitchFamily="34" charset="0"/>
              </a:rPr>
              <a:t>Remember </a:t>
            </a:r>
            <a:r>
              <a:rPr lang="en-US" sz="2800" b="1" dirty="0">
                <a:solidFill>
                  <a:schemeClr val="tx1"/>
                </a:solidFill>
                <a:latin typeface="Verdana" panose="020B0604030504040204" pitchFamily="34" charset="0"/>
              </a:rPr>
              <a:t>His death, burial, and resurrection</a:t>
            </a:r>
            <a:endParaRPr lang="en-US" sz="28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329785503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theme/theme1.xml><?xml version="1.0" encoding="utf-8"?>
<a:theme xmlns:a="http://schemas.openxmlformats.org/drawingml/2006/main" name="Frame">
  <a:themeElements>
    <a:clrScheme name="Frame">
      <a:dk1>
        <a:sysClr val="windowText" lastClr="000000"/>
      </a:dk1>
      <a:lt1>
        <a:sysClr val="window" lastClr="FFFFFF"/>
      </a:lt1>
      <a:dk2>
        <a:srgbClr val="4A3F38"/>
      </a:dk2>
      <a:lt2>
        <a:srgbClr val="EEEDCB"/>
      </a:lt2>
      <a:accent1>
        <a:srgbClr val="818E9F"/>
      </a:accent1>
      <a:accent2>
        <a:srgbClr val="D26400"/>
      </a:accent2>
      <a:accent3>
        <a:srgbClr val="C3BA45"/>
      </a:accent3>
      <a:accent4>
        <a:srgbClr val="8A8552"/>
      </a:accent4>
      <a:accent5>
        <a:srgbClr val="F3B843"/>
      </a:accent5>
      <a:accent6>
        <a:srgbClr val="786C71"/>
      </a:accent6>
      <a:hlink>
        <a:srgbClr val="46A7CA"/>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9935E573-C197-41A8-BCA1-5D5F62C560B7}"/>
    </a:ext>
  </a:extLst>
</a:theme>
</file>

<file path=docProps/app.xml><?xml version="1.0" encoding="utf-8"?>
<Properties xmlns="http://schemas.openxmlformats.org/officeDocument/2006/extended-properties" xmlns:vt="http://schemas.openxmlformats.org/officeDocument/2006/docPropsVTypes">
  <Template>TM03457475[[fn=Frame]]</Template>
  <TotalTime>36</TotalTime>
  <Words>574</Words>
  <Application>Microsoft Office PowerPoint</Application>
  <PresentationFormat>Widescreen</PresentationFormat>
  <Paragraphs>42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Corbel</vt:lpstr>
      <vt:lpstr>Verdana</vt:lpstr>
      <vt:lpstr>Wingdings 2</vt:lpstr>
      <vt:lpstr>Frame</vt:lpstr>
      <vt:lpstr>5 Purposes for Communion</vt:lpstr>
      <vt:lpstr>Communion</vt:lpstr>
      <vt:lpstr>1   Restoration</vt:lpstr>
      <vt:lpstr>1   Restoration</vt:lpstr>
      <vt:lpstr>2   Harmony</vt:lpstr>
      <vt:lpstr>2   Harmony</vt:lpstr>
      <vt:lpstr>3  Fellowship</vt:lpstr>
      <vt:lpstr>4  Remember</vt:lpstr>
      <vt:lpstr>4  Remember</vt:lpstr>
      <vt:lpstr>5  Thankful</vt:lpstr>
      <vt:lpstr>5 Purposes for Communion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Purposes for Communion</dc:title>
  <dc:creator>Manly Luscombe</dc:creator>
  <cp:lastModifiedBy>Manly Luscombe</cp:lastModifiedBy>
  <cp:revision>1</cp:revision>
  <dcterms:created xsi:type="dcterms:W3CDTF">2021-11-17T00:26:03Z</dcterms:created>
  <dcterms:modified xsi:type="dcterms:W3CDTF">2021-12-07T14:56:31Z</dcterms:modified>
</cp:coreProperties>
</file>