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0" r:id="rId5"/>
    <p:sldId id="282" r:id="rId6"/>
    <p:sldId id="283" r:id="rId7"/>
    <p:sldId id="284" r:id="rId8"/>
    <p:sldId id="285" r:id="rId9"/>
    <p:sldId id="286" r:id="rId10"/>
    <p:sldId id="287" r:id="rId11"/>
    <p:sldId id="295" r:id="rId12"/>
    <p:sldId id="288" r:id="rId13"/>
    <p:sldId id="289" r:id="rId14"/>
    <p:sldId id="290" r:id="rId15"/>
    <p:sldId id="291" r:id="rId16"/>
    <p:sldId id="294" r:id="rId17"/>
    <p:sldId id="292"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7C6182FD-1723-4F3A-B6FC-5D050249C031}"/>
    <pc:docChg chg="addSld delSld modSld modMainMaster">
      <pc:chgData name="Manly Luscombe" userId="d66a401e1e7a39bf" providerId="LiveId" clId="{7C6182FD-1723-4F3A-B6FC-5D050249C031}" dt="2022-02-03T14:34:59.209" v="77" actId="20577"/>
      <pc:docMkLst>
        <pc:docMk/>
      </pc:docMkLst>
      <pc:sldChg chg="modTransition">
        <pc:chgData name="Manly Luscombe" userId="d66a401e1e7a39bf" providerId="LiveId" clId="{7C6182FD-1723-4F3A-B6FC-5D050249C031}" dt="2022-01-12T00:50:00.838" v="1"/>
        <pc:sldMkLst>
          <pc:docMk/>
          <pc:sldMk cId="1583120128" sldId="280"/>
        </pc:sldMkLst>
      </pc:sldChg>
      <pc:sldChg chg="modTransition">
        <pc:chgData name="Manly Luscombe" userId="d66a401e1e7a39bf" providerId="LiveId" clId="{7C6182FD-1723-4F3A-B6FC-5D050249C031}" dt="2022-01-12T00:50:00.838" v="1"/>
        <pc:sldMkLst>
          <pc:docMk/>
          <pc:sldMk cId="890815533" sldId="282"/>
        </pc:sldMkLst>
      </pc:sldChg>
      <pc:sldChg chg="modSp mod modTransition">
        <pc:chgData name="Manly Luscombe" userId="d66a401e1e7a39bf" providerId="LiveId" clId="{7C6182FD-1723-4F3A-B6FC-5D050249C031}" dt="2022-01-12T00:52:27.187" v="2" actId="2711"/>
        <pc:sldMkLst>
          <pc:docMk/>
          <pc:sldMk cId="583676606" sldId="283"/>
        </pc:sldMkLst>
        <pc:spChg chg="mod">
          <ac:chgData name="Manly Luscombe" userId="d66a401e1e7a39bf" providerId="LiveId" clId="{7C6182FD-1723-4F3A-B6FC-5D050249C031}" dt="2022-01-12T00:52:27.187" v="2" actId="2711"/>
          <ac:spMkLst>
            <pc:docMk/>
            <pc:sldMk cId="583676606" sldId="283"/>
            <ac:spMk id="3" creationId="{49FA7D97-36DF-402B-BBF6-50C92A8F380F}"/>
          </ac:spMkLst>
        </pc:spChg>
      </pc:sldChg>
      <pc:sldChg chg="modTransition">
        <pc:chgData name="Manly Luscombe" userId="d66a401e1e7a39bf" providerId="LiveId" clId="{7C6182FD-1723-4F3A-B6FC-5D050249C031}" dt="2022-01-12T00:50:00.838" v="1"/>
        <pc:sldMkLst>
          <pc:docMk/>
          <pc:sldMk cId="3174026095" sldId="284"/>
        </pc:sldMkLst>
      </pc:sldChg>
      <pc:sldChg chg="modSp mod modTransition">
        <pc:chgData name="Manly Luscombe" userId="d66a401e1e7a39bf" providerId="LiveId" clId="{7C6182FD-1723-4F3A-B6FC-5D050249C031}" dt="2022-02-03T14:34:59.209" v="77" actId="20577"/>
        <pc:sldMkLst>
          <pc:docMk/>
          <pc:sldMk cId="3599460985" sldId="285"/>
        </pc:sldMkLst>
        <pc:spChg chg="mod">
          <ac:chgData name="Manly Luscombe" userId="d66a401e1e7a39bf" providerId="LiveId" clId="{7C6182FD-1723-4F3A-B6FC-5D050249C031}" dt="2022-02-03T14:34:59.209" v="77" actId="20577"/>
          <ac:spMkLst>
            <pc:docMk/>
            <pc:sldMk cId="3599460985" sldId="285"/>
            <ac:spMk id="3" creationId="{92640A4F-5F6B-4821-B07D-CB2AACB2644D}"/>
          </ac:spMkLst>
        </pc:spChg>
      </pc:sldChg>
      <pc:sldChg chg="modTransition">
        <pc:chgData name="Manly Luscombe" userId="d66a401e1e7a39bf" providerId="LiveId" clId="{7C6182FD-1723-4F3A-B6FC-5D050249C031}" dt="2022-01-12T00:50:00.838" v="1"/>
        <pc:sldMkLst>
          <pc:docMk/>
          <pc:sldMk cId="4118014148" sldId="286"/>
        </pc:sldMkLst>
      </pc:sldChg>
      <pc:sldChg chg="modSp mod modTransition">
        <pc:chgData name="Manly Luscombe" userId="d66a401e1e7a39bf" providerId="LiveId" clId="{7C6182FD-1723-4F3A-B6FC-5D050249C031}" dt="2022-01-12T00:57:55.826" v="12" actId="255"/>
        <pc:sldMkLst>
          <pc:docMk/>
          <pc:sldMk cId="2997587297" sldId="287"/>
        </pc:sldMkLst>
        <pc:spChg chg="mod">
          <ac:chgData name="Manly Luscombe" userId="d66a401e1e7a39bf" providerId="LiveId" clId="{7C6182FD-1723-4F3A-B6FC-5D050249C031}" dt="2022-01-12T00:57:55.826" v="12" actId="255"/>
          <ac:spMkLst>
            <pc:docMk/>
            <pc:sldMk cId="2997587297" sldId="287"/>
            <ac:spMk id="3" creationId="{92640A4F-5F6B-4821-B07D-CB2AACB2644D}"/>
          </ac:spMkLst>
        </pc:spChg>
      </pc:sldChg>
      <pc:sldChg chg="modTransition">
        <pc:chgData name="Manly Luscombe" userId="d66a401e1e7a39bf" providerId="LiveId" clId="{7C6182FD-1723-4F3A-B6FC-5D050249C031}" dt="2022-01-12T00:50:00.838" v="1"/>
        <pc:sldMkLst>
          <pc:docMk/>
          <pc:sldMk cId="2576481136" sldId="288"/>
        </pc:sldMkLst>
      </pc:sldChg>
      <pc:sldChg chg="modTransition">
        <pc:chgData name="Manly Luscombe" userId="d66a401e1e7a39bf" providerId="LiveId" clId="{7C6182FD-1723-4F3A-B6FC-5D050249C031}" dt="2022-01-12T00:50:00.838" v="1"/>
        <pc:sldMkLst>
          <pc:docMk/>
          <pc:sldMk cId="4047095243" sldId="289"/>
        </pc:sldMkLst>
      </pc:sldChg>
      <pc:sldChg chg="modSp mod modTransition">
        <pc:chgData name="Manly Luscombe" userId="d66a401e1e7a39bf" providerId="LiveId" clId="{7C6182FD-1723-4F3A-B6FC-5D050249C031}" dt="2022-01-12T01:04:50.543" v="39" actId="20577"/>
        <pc:sldMkLst>
          <pc:docMk/>
          <pc:sldMk cId="133312900" sldId="290"/>
        </pc:sldMkLst>
        <pc:spChg chg="mod">
          <ac:chgData name="Manly Luscombe" userId="d66a401e1e7a39bf" providerId="LiveId" clId="{7C6182FD-1723-4F3A-B6FC-5D050249C031}" dt="2022-01-12T01:04:50.543" v="39" actId="20577"/>
          <ac:spMkLst>
            <pc:docMk/>
            <pc:sldMk cId="133312900" sldId="290"/>
            <ac:spMk id="3" creationId="{92640A4F-5F6B-4821-B07D-CB2AACB2644D}"/>
          </ac:spMkLst>
        </pc:spChg>
      </pc:sldChg>
      <pc:sldChg chg="modTransition">
        <pc:chgData name="Manly Luscombe" userId="d66a401e1e7a39bf" providerId="LiveId" clId="{7C6182FD-1723-4F3A-B6FC-5D050249C031}" dt="2022-01-12T00:50:00.838" v="1"/>
        <pc:sldMkLst>
          <pc:docMk/>
          <pc:sldMk cId="4158986139" sldId="291"/>
        </pc:sldMkLst>
      </pc:sldChg>
      <pc:sldChg chg="modSp mod modTransition">
        <pc:chgData name="Manly Luscombe" userId="d66a401e1e7a39bf" providerId="LiveId" clId="{7C6182FD-1723-4F3A-B6FC-5D050249C031}" dt="2022-01-12T01:07:21.166" v="75" actId="20577"/>
        <pc:sldMkLst>
          <pc:docMk/>
          <pc:sldMk cId="1185436284" sldId="292"/>
        </pc:sldMkLst>
        <pc:spChg chg="mod">
          <ac:chgData name="Manly Luscombe" userId="d66a401e1e7a39bf" providerId="LiveId" clId="{7C6182FD-1723-4F3A-B6FC-5D050249C031}" dt="2022-01-12T01:07:21.166" v="75" actId="20577"/>
          <ac:spMkLst>
            <pc:docMk/>
            <pc:sldMk cId="1185436284" sldId="292"/>
            <ac:spMk id="3" creationId="{92640A4F-5F6B-4821-B07D-CB2AACB2644D}"/>
          </ac:spMkLst>
        </pc:spChg>
      </pc:sldChg>
      <pc:sldChg chg="modTransition">
        <pc:chgData name="Manly Luscombe" userId="d66a401e1e7a39bf" providerId="LiveId" clId="{7C6182FD-1723-4F3A-B6FC-5D050249C031}" dt="2022-01-12T00:50:00.838" v="1"/>
        <pc:sldMkLst>
          <pc:docMk/>
          <pc:sldMk cId="2110619973" sldId="293"/>
        </pc:sldMkLst>
      </pc:sldChg>
      <pc:sldChg chg="modTransition">
        <pc:chgData name="Manly Luscombe" userId="d66a401e1e7a39bf" providerId="LiveId" clId="{7C6182FD-1723-4F3A-B6FC-5D050249C031}" dt="2022-01-12T00:50:00.838" v="1"/>
        <pc:sldMkLst>
          <pc:docMk/>
          <pc:sldMk cId="1202807824" sldId="294"/>
        </pc:sldMkLst>
      </pc:sldChg>
      <pc:sldChg chg="modSp add mod">
        <pc:chgData name="Manly Luscombe" userId="d66a401e1e7a39bf" providerId="LiveId" clId="{7C6182FD-1723-4F3A-B6FC-5D050249C031}" dt="2022-01-12T00:58:08.111" v="13" actId="255"/>
        <pc:sldMkLst>
          <pc:docMk/>
          <pc:sldMk cId="4055512562" sldId="295"/>
        </pc:sldMkLst>
        <pc:spChg chg="mod">
          <ac:chgData name="Manly Luscombe" userId="d66a401e1e7a39bf" providerId="LiveId" clId="{7C6182FD-1723-4F3A-B6FC-5D050249C031}" dt="2022-01-12T00:58:08.111" v="13" actId="255"/>
          <ac:spMkLst>
            <pc:docMk/>
            <pc:sldMk cId="4055512562" sldId="295"/>
            <ac:spMk id="3" creationId="{92640A4F-5F6B-4821-B07D-CB2AACB2644D}"/>
          </ac:spMkLst>
        </pc:spChg>
      </pc:sldChg>
      <pc:sldChg chg="new del">
        <pc:chgData name="Manly Luscombe" userId="d66a401e1e7a39bf" providerId="LiveId" clId="{7C6182FD-1723-4F3A-B6FC-5D050249C031}" dt="2022-01-12T01:01:56.011" v="15" actId="47"/>
        <pc:sldMkLst>
          <pc:docMk/>
          <pc:sldMk cId="910497328" sldId="296"/>
        </pc:sldMkLst>
      </pc:sldChg>
      <pc:sldMasterChg chg="modTransition modSldLayout">
        <pc:chgData name="Manly Luscombe" userId="d66a401e1e7a39bf" providerId="LiveId" clId="{7C6182FD-1723-4F3A-B6FC-5D050249C031}" dt="2022-01-12T00:50:00.838" v="1"/>
        <pc:sldMasterMkLst>
          <pc:docMk/>
          <pc:sldMasterMk cId="4012744071" sldId="2147483660"/>
        </pc:sldMasterMkLst>
        <pc:sldLayoutChg chg="modTransition">
          <pc:chgData name="Manly Luscombe" userId="d66a401e1e7a39bf" providerId="LiveId" clId="{7C6182FD-1723-4F3A-B6FC-5D050249C031}" dt="2022-01-12T00:50:00.838" v="1"/>
          <pc:sldLayoutMkLst>
            <pc:docMk/>
            <pc:sldMasterMk cId="4012744071" sldId="2147483660"/>
            <pc:sldLayoutMk cId="2902981978" sldId="2147483661"/>
          </pc:sldLayoutMkLst>
        </pc:sldLayoutChg>
        <pc:sldLayoutChg chg="modTransition">
          <pc:chgData name="Manly Luscombe" userId="d66a401e1e7a39bf" providerId="LiveId" clId="{7C6182FD-1723-4F3A-B6FC-5D050249C031}" dt="2022-01-12T00:50:00.838" v="1"/>
          <pc:sldLayoutMkLst>
            <pc:docMk/>
            <pc:sldMasterMk cId="4012744071" sldId="2147483660"/>
            <pc:sldLayoutMk cId="1906277175" sldId="2147483662"/>
          </pc:sldLayoutMkLst>
        </pc:sldLayoutChg>
        <pc:sldLayoutChg chg="modTransition">
          <pc:chgData name="Manly Luscombe" userId="d66a401e1e7a39bf" providerId="LiveId" clId="{7C6182FD-1723-4F3A-B6FC-5D050249C031}" dt="2022-01-12T00:50:00.838" v="1"/>
          <pc:sldLayoutMkLst>
            <pc:docMk/>
            <pc:sldMasterMk cId="4012744071" sldId="2147483660"/>
            <pc:sldLayoutMk cId="1664205167" sldId="2147483663"/>
          </pc:sldLayoutMkLst>
        </pc:sldLayoutChg>
        <pc:sldLayoutChg chg="modTransition">
          <pc:chgData name="Manly Luscombe" userId="d66a401e1e7a39bf" providerId="LiveId" clId="{7C6182FD-1723-4F3A-B6FC-5D050249C031}" dt="2022-01-12T00:50:00.838" v="1"/>
          <pc:sldLayoutMkLst>
            <pc:docMk/>
            <pc:sldMasterMk cId="4012744071" sldId="2147483660"/>
            <pc:sldLayoutMk cId="3115774102" sldId="2147483664"/>
          </pc:sldLayoutMkLst>
        </pc:sldLayoutChg>
        <pc:sldLayoutChg chg="modTransition">
          <pc:chgData name="Manly Luscombe" userId="d66a401e1e7a39bf" providerId="LiveId" clId="{7C6182FD-1723-4F3A-B6FC-5D050249C031}" dt="2022-01-12T00:50:00.838" v="1"/>
          <pc:sldLayoutMkLst>
            <pc:docMk/>
            <pc:sldMasterMk cId="4012744071" sldId="2147483660"/>
            <pc:sldLayoutMk cId="720315297" sldId="2147483665"/>
          </pc:sldLayoutMkLst>
        </pc:sldLayoutChg>
        <pc:sldLayoutChg chg="modTransition">
          <pc:chgData name="Manly Luscombe" userId="d66a401e1e7a39bf" providerId="LiveId" clId="{7C6182FD-1723-4F3A-B6FC-5D050249C031}" dt="2022-01-12T00:50:00.838" v="1"/>
          <pc:sldLayoutMkLst>
            <pc:docMk/>
            <pc:sldMasterMk cId="4012744071" sldId="2147483660"/>
            <pc:sldLayoutMk cId="3734334906" sldId="2147483666"/>
          </pc:sldLayoutMkLst>
        </pc:sldLayoutChg>
        <pc:sldLayoutChg chg="modTransition">
          <pc:chgData name="Manly Luscombe" userId="d66a401e1e7a39bf" providerId="LiveId" clId="{7C6182FD-1723-4F3A-B6FC-5D050249C031}" dt="2022-01-12T00:50:00.838" v="1"/>
          <pc:sldLayoutMkLst>
            <pc:docMk/>
            <pc:sldMasterMk cId="4012744071" sldId="2147483660"/>
            <pc:sldLayoutMk cId="1251585143" sldId="2147483667"/>
          </pc:sldLayoutMkLst>
        </pc:sldLayoutChg>
        <pc:sldLayoutChg chg="modTransition">
          <pc:chgData name="Manly Luscombe" userId="d66a401e1e7a39bf" providerId="LiveId" clId="{7C6182FD-1723-4F3A-B6FC-5D050249C031}" dt="2022-01-12T00:50:00.838" v="1"/>
          <pc:sldLayoutMkLst>
            <pc:docMk/>
            <pc:sldMasterMk cId="4012744071" sldId="2147483660"/>
            <pc:sldLayoutMk cId="1058149152" sldId="2147483668"/>
          </pc:sldLayoutMkLst>
        </pc:sldLayoutChg>
        <pc:sldLayoutChg chg="modTransition">
          <pc:chgData name="Manly Luscombe" userId="d66a401e1e7a39bf" providerId="LiveId" clId="{7C6182FD-1723-4F3A-B6FC-5D050249C031}" dt="2022-01-12T00:50:00.838" v="1"/>
          <pc:sldLayoutMkLst>
            <pc:docMk/>
            <pc:sldMasterMk cId="4012744071" sldId="2147483660"/>
            <pc:sldLayoutMk cId="2342512692" sldId="2147483669"/>
          </pc:sldLayoutMkLst>
        </pc:sldLayoutChg>
        <pc:sldLayoutChg chg="modTransition">
          <pc:chgData name="Manly Luscombe" userId="d66a401e1e7a39bf" providerId="LiveId" clId="{7C6182FD-1723-4F3A-B6FC-5D050249C031}" dt="2022-01-12T00:50:00.838" v="1"/>
          <pc:sldLayoutMkLst>
            <pc:docMk/>
            <pc:sldMasterMk cId="4012744071" sldId="2147483660"/>
            <pc:sldLayoutMk cId="1419809807" sldId="2147483670"/>
          </pc:sldLayoutMkLst>
        </pc:sldLayoutChg>
        <pc:sldLayoutChg chg="modTransition">
          <pc:chgData name="Manly Luscombe" userId="d66a401e1e7a39bf" providerId="LiveId" clId="{7C6182FD-1723-4F3A-B6FC-5D050249C031}" dt="2022-01-12T00:50:00.838" v="1"/>
          <pc:sldLayoutMkLst>
            <pc:docMk/>
            <pc:sldMasterMk cId="4012744071" sldId="2147483660"/>
            <pc:sldLayoutMk cId="3768192715" sldId="2147483671"/>
          </pc:sldLayoutMkLst>
        </pc:sldLayoutChg>
        <pc:sldLayoutChg chg="modTransition">
          <pc:chgData name="Manly Luscombe" userId="d66a401e1e7a39bf" providerId="LiveId" clId="{7C6182FD-1723-4F3A-B6FC-5D050249C031}" dt="2022-01-12T00:50:00.838" v="1"/>
          <pc:sldLayoutMkLst>
            <pc:docMk/>
            <pc:sldMasterMk cId="4012744071" sldId="2147483660"/>
            <pc:sldLayoutMk cId="2852098097" sldId="2147483672"/>
          </pc:sldLayoutMkLst>
        </pc:sldLayoutChg>
        <pc:sldLayoutChg chg="modTransition">
          <pc:chgData name="Manly Luscombe" userId="d66a401e1e7a39bf" providerId="LiveId" clId="{7C6182FD-1723-4F3A-B6FC-5D050249C031}" dt="2022-01-12T00:50:00.838" v="1"/>
          <pc:sldLayoutMkLst>
            <pc:docMk/>
            <pc:sldMasterMk cId="4012744071" sldId="2147483660"/>
            <pc:sldLayoutMk cId="1506324394" sldId="2147483673"/>
          </pc:sldLayoutMkLst>
        </pc:sldLayoutChg>
        <pc:sldLayoutChg chg="modTransition">
          <pc:chgData name="Manly Luscombe" userId="d66a401e1e7a39bf" providerId="LiveId" clId="{7C6182FD-1723-4F3A-B6FC-5D050249C031}" dt="2022-01-12T00:50:00.838" v="1"/>
          <pc:sldLayoutMkLst>
            <pc:docMk/>
            <pc:sldMasterMk cId="4012744071" sldId="2147483660"/>
            <pc:sldLayoutMk cId="3679758629" sldId="2147483674"/>
          </pc:sldLayoutMkLst>
        </pc:sldLayoutChg>
        <pc:sldLayoutChg chg="modTransition">
          <pc:chgData name="Manly Luscombe" userId="d66a401e1e7a39bf" providerId="LiveId" clId="{7C6182FD-1723-4F3A-B6FC-5D050249C031}" dt="2022-01-12T00:50:00.838" v="1"/>
          <pc:sldLayoutMkLst>
            <pc:docMk/>
            <pc:sldMasterMk cId="4012744071" sldId="2147483660"/>
            <pc:sldLayoutMk cId="232545521" sldId="214748367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2/3/2022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2/3/2022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2"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1599763"/>
          </a:xfrm>
        </p:spPr>
        <p:txBody>
          <a:bodyPr>
            <a:normAutofit/>
          </a:bodyPr>
          <a:lstStyle/>
          <a:p>
            <a:pPr algn="l"/>
            <a:r>
              <a:rPr lang="en-US" sz="4400" b="1" dirty="0">
                <a:effectLst/>
              </a:rPr>
              <a:t>The Problem</a:t>
            </a:r>
            <a:br>
              <a:rPr lang="en-US" sz="4400" b="1" dirty="0">
                <a:effectLst/>
              </a:rPr>
            </a:br>
            <a:r>
              <a:rPr lang="en-US" sz="4400" b="1" dirty="0">
                <a:effectLst/>
              </a:rPr>
              <a:t>with Giving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300" dirty="0">
                <a:solidFill>
                  <a:srgbClr val="5792BA"/>
                </a:solidFill>
              </a:rPr>
              <a:t>Moses had a problem with the giving of Israel.</a:t>
            </a:r>
          </a:p>
        </p:txBody>
      </p:sp>
    </p:spTree>
    <p:extLst>
      <p:ext uri="{BB962C8B-B14F-4D97-AF65-F5344CB8AC3E}">
        <p14:creationId xmlns:p14="http://schemas.microsoft.com/office/powerpoint/2010/main" val="15831201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393-BF69-4A46-AAE5-A32A3A7271CA}"/>
              </a:ext>
            </a:extLst>
          </p:cNvPr>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The Problem of giving</a:t>
            </a:r>
          </a:p>
        </p:txBody>
      </p:sp>
      <p:sp>
        <p:nvSpPr>
          <p:cNvPr id="3" name="Content Placeholder 2">
            <a:extLst>
              <a:ext uri="{FF2B5EF4-FFF2-40B4-BE49-F238E27FC236}">
                <a16:creationId xmlns:a16="http://schemas.microsoft.com/office/drawing/2014/main" id="{92640A4F-5F6B-4821-B07D-CB2AACB2644D}"/>
              </a:ext>
            </a:extLst>
          </p:cNvPr>
          <p:cNvSpPr>
            <a:spLocks noGrp="1"/>
          </p:cNvSpPr>
          <p:nvPr>
            <p:ph idx="1"/>
          </p:nvPr>
        </p:nvSpPr>
        <p:spPr>
          <a:xfrm>
            <a:off x="924443" y="1749287"/>
            <a:ext cx="10114618" cy="4320209"/>
          </a:xfrm>
        </p:spPr>
        <p:txBody>
          <a:bodyPr>
            <a:noAutofit/>
          </a:bodyPr>
          <a:lstStyle/>
          <a:p>
            <a:pPr marR="0" algn="l" rtl="0"/>
            <a:r>
              <a:rPr lang="en-US" sz="2400" b="1" i="0" u="none" strike="noStrike" baseline="0" dirty="0">
                <a:solidFill>
                  <a:schemeClr val="tx1"/>
                </a:solidFill>
                <a:latin typeface="Verdana" panose="020B0604030504040204" pitchFamily="34" charset="0"/>
              </a:rPr>
              <a:t>(Exodus 36:4-6)  Then all the craftsmen who were doing all the work of the sanctuary came, each from the work he was doing, (5)  and they spoke to Moses, saying, "The people bring much more than enough for the service of the work which the LORD commanded </a:t>
            </a:r>
            <a:r>
              <a:rPr lang="en-US" sz="2400" b="1" i="1" u="none" strike="noStrike" baseline="0" dirty="0">
                <a:solidFill>
                  <a:schemeClr val="tx1"/>
                </a:solidFill>
                <a:latin typeface="Verdana" panose="020B0604030504040204" pitchFamily="34" charset="0"/>
              </a:rPr>
              <a:t>us</a:t>
            </a:r>
            <a:r>
              <a:rPr lang="en-US" sz="2400" b="1" i="0" u="none" strike="noStrike" baseline="0" dirty="0">
                <a:solidFill>
                  <a:schemeClr val="tx1"/>
                </a:solidFill>
                <a:latin typeface="Verdana" panose="020B0604030504040204" pitchFamily="34" charset="0"/>
              </a:rPr>
              <a:t> to do.“ (6)  So Moses gave a commandment, and they caused it to be proclaimed throughout the camp, saying, "Let neither man nor woman do any more work for the offering of the sanctuary." </a:t>
            </a:r>
            <a:r>
              <a:rPr lang="en-US" sz="2400" b="1" i="0" u="sng" strike="noStrike" baseline="0" dirty="0">
                <a:solidFill>
                  <a:schemeClr val="tx1"/>
                </a:solidFill>
                <a:latin typeface="Verdana" panose="020B0604030504040204" pitchFamily="34" charset="0"/>
              </a:rPr>
              <a:t>And the people were restrained from bringing,</a:t>
            </a:r>
          </a:p>
        </p:txBody>
      </p:sp>
    </p:spTree>
    <p:extLst>
      <p:ext uri="{BB962C8B-B14F-4D97-AF65-F5344CB8AC3E}">
        <p14:creationId xmlns:p14="http://schemas.microsoft.com/office/powerpoint/2010/main" val="40470952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393-BF69-4A46-AAE5-A32A3A7271CA}"/>
              </a:ext>
            </a:extLst>
          </p:cNvPr>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The Problem of giving</a:t>
            </a:r>
          </a:p>
        </p:txBody>
      </p:sp>
      <p:sp>
        <p:nvSpPr>
          <p:cNvPr id="3" name="Content Placeholder 2">
            <a:extLst>
              <a:ext uri="{FF2B5EF4-FFF2-40B4-BE49-F238E27FC236}">
                <a16:creationId xmlns:a16="http://schemas.microsoft.com/office/drawing/2014/main" id="{92640A4F-5F6B-4821-B07D-CB2AACB2644D}"/>
              </a:ext>
            </a:extLst>
          </p:cNvPr>
          <p:cNvSpPr>
            <a:spLocks noGrp="1"/>
          </p:cNvSpPr>
          <p:nvPr>
            <p:ph idx="1"/>
          </p:nvPr>
        </p:nvSpPr>
        <p:spPr>
          <a:xfrm>
            <a:off x="924443" y="1749287"/>
            <a:ext cx="10114618" cy="4320209"/>
          </a:xfrm>
        </p:spPr>
        <p:txBody>
          <a:bodyPr>
            <a:noAutofit/>
          </a:bodyPr>
          <a:lstStyle/>
          <a:p>
            <a:pPr marR="0" algn="l" rtl="0"/>
            <a:r>
              <a:rPr lang="en-US" sz="2400" b="1" i="0" u="none" strike="noStrike" baseline="0" dirty="0">
                <a:solidFill>
                  <a:schemeClr val="tx1"/>
                </a:solidFill>
                <a:latin typeface="Verdana" panose="020B0604030504040204" pitchFamily="34" charset="0"/>
              </a:rPr>
              <a:t>Let me report as treasurer – </a:t>
            </a:r>
          </a:p>
          <a:p>
            <a:pPr marR="0" algn="l" rtl="0"/>
            <a:r>
              <a:rPr lang="en-US" sz="2400" b="1" dirty="0">
                <a:solidFill>
                  <a:schemeClr val="tx1"/>
                </a:solidFill>
                <a:latin typeface="Verdana" panose="020B0604030504040204" pitchFamily="34" charset="0"/>
              </a:rPr>
              <a:t>Cades is doing more than in the past - - -</a:t>
            </a:r>
          </a:p>
          <a:p>
            <a:pPr lvl="1"/>
            <a:r>
              <a:rPr lang="en-US" sz="2400" b="1" i="0" strike="noStrike" baseline="0" dirty="0">
                <a:solidFill>
                  <a:schemeClr val="tx1"/>
                </a:solidFill>
                <a:latin typeface="Verdana" panose="020B0604030504040204" pitchFamily="34" charset="0"/>
              </a:rPr>
              <a:t>1,000 copies of House to House are mailed monthly to homes in this area.</a:t>
            </a:r>
          </a:p>
          <a:p>
            <a:pPr lvl="1"/>
            <a:r>
              <a:rPr lang="en-US" sz="2400" b="1" dirty="0">
                <a:solidFill>
                  <a:schemeClr val="tx1"/>
                </a:solidFill>
                <a:latin typeface="Verdana" panose="020B0604030504040204" pitchFamily="34" charset="0"/>
              </a:rPr>
              <a:t>With some extra help, we fully support a mission work in Costa Rica.</a:t>
            </a:r>
          </a:p>
          <a:p>
            <a:pPr lvl="1"/>
            <a:r>
              <a:rPr lang="en-US" sz="2400" b="1" i="0" strike="noStrike" baseline="0" dirty="0">
                <a:solidFill>
                  <a:schemeClr val="tx1"/>
                </a:solidFill>
                <a:latin typeface="Verdana" panose="020B0604030504040204" pitchFamily="34" charset="0"/>
              </a:rPr>
              <a:t>We have helped several families</a:t>
            </a:r>
            <a:r>
              <a:rPr lang="en-US" sz="2400" b="1" dirty="0">
                <a:solidFill>
                  <a:schemeClr val="tx1"/>
                </a:solidFill>
                <a:latin typeface="Verdana" panose="020B0604030504040204" pitchFamily="34" charset="0"/>
              </a:rPr>
              <a:t> last year and increased that part of our budget for this year.</a:t>
            </a:r>
          </a:p>
        </p:txBody>
      </p:sp>
    </p:spTree>
    <p:extLst>
      <p:ext uri="{BB962C8B-B14F-4D97-AF65-F5344CB8AC3E}">
        <p14:creationId xmlns:p14="http://schemas.microsoft.com/office/powerpoint/2010/main" val="1333129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393-BF69-4A46-AAE5-A32A3A7271CA}"/>
              </a:ext>
            </a:extLst>
          </p:cNvPr>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The Problem of giving</a:t>
            </a:r>
          </a:p>
        </p:txBody>
      </p:sp>
      <p:sp>
        <p:nvSpPr>
          <p:cNvPr id="3" name="Content Placeholder 2">
            <a:extLst>
              <a:ext uri="{FF2B5EF4-FFF2-40B4-BE49-F238E27FC236}">
                <a16:creationId xmlns:a16="http://schemas.microsoft.com/office/drawing/2014/main" id="{92640A4F-5F6B-4821-B07D-CB2AACB2644D}"/>
              </a:ext>
            </a:extLst>
          </p:cNvPr>
          <p:cNvSpPr>
            <a:spLocks noGrp="1"/>
          </p:cNvSpPr>
          <p:nvPr>
            <p:ph idx="1"/>
          </p:nvPr>
        </p:nvSpPr>
        <p:spPr>
          <a:xfrm>
            <a:off x="924443" y="1749287"/>
            <a:ext cx="10114618" cy="4320209"/>
          </a:xfrm>
        </p:spPr>
        <p:txBody>
          <a:bodyPr>
            <a:noAutofit/>
          </a:bodyPr>
          <a:lstStyle/>
          <a:p>
            <a:r>
              <a:rPr lang="en-US" sz="2800" b="1" i="0" strike="noStrike" baseline="0" dirty="0">
                <a:solidFill>
                  <a:schemeClr val="tx1"/>
                </a:solidFill>
                <a:latin typeface="Verdana" panose="020B0604030504040204" pitchFamily="34" charset="0"/>
              </a:rPr>
              <a:t>The bank account is in good condition.</a:t>
            </a:r>
          </a:p>
          <a:p>
            <a:endParaRPr lang="en-US" sz="2800" b="1" i="0" strike="noStrike" baseline="0" dirty="0">
              <a:solidFill>
                <a:schemeClr val="tx1"/>
              </a:solidFill>
              <a:latin typeface="Verdana" panose="020B0604030504040204" pitchFamily="34" charset="0"/>
            </a:endParaRPr>
          </a:p>
          <a:p>
            <a:r>
              <a:rPr lang="en-US" sz="2800" b="1" dirty="0">
                <a:solidFill>
                  <a:schemeClr val="tx1"/>
                </a:solidFill>
                <a:latin typeface="Verdana" panose="020B0604030504040204" pitchFamily="34" charset="0"/>
              </a:rPr>
              <a:t>Your giving continues to allow us to do more.</a:t>
            </a:r>
          </a:p>
          <a:p>
            <a:endParaRPr lang="en-US" sz="2800" b="1" dirty="0">
              <a:solidFill>
                <a:schemeClr val="tx1"/>
              </a:solidFill>
              <a:latin typeface="Verdana" panose="020B0604030504040204" pitchFamily="34" charset="0"/>
            </a:endParaRPr>
          </a:p>
          <a:p>
            <a:r>
              <a:rPr lang="en-US" sz="2800" b="1" i="0" strike="noStrike" baseline="0" dirty="0">
                <a:solidFill>
                  <a:schemeClr val="tx1"/>
                </a:solidFill>
                <a:latin typeface="Verdana" panose="020B0604030504040204" pitchFamily="34" charset="0"/>
              </a:rPr>
              <a:t>The challenge </a:t>
            </a:r>
            <a:r>
              <a:rPr lang="en-US" sz="2800" b="1" dirty="0">
                <a:solidFill>
                  <a:schemeClr val="tx1"/>
                </a:solidFill>
                <a:latin typeface="Verdana" panose="020B0604030504040204" pitchFamily="34" charset="0"/>
              </a:rPr>
              <a:t>for the elders is to find more ways to put these funds to good use.</a:t>
            </a:r>
            <a:endParaRPr lang="en-US" sz="2800" b="1" i="0"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41589861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393-BF69-4A46-AAE5-A32A3A7271CA}"/>
              </a:ext>
            </a:extLst>
          </p:cNvPr>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Mark 10:21</a:t>
            </a:r>
          </a:p>
        </p:txBody>
      </p:sp>
      <p:sp>
        <p:nvSpPr>
          <p:cNvPr id="3" name="Content Placeholder 2">
            <a:extLst>
              <a:ext uri="{FF2B5EF4-FFF2-40B4-BE49-F238E27FC236}">
                <a16:creationId xmlns:a16="http://schemas.microsoft.com/office/drawing/2014/main" id="{92640A4F-5F6B-4821-B07D-CB2AACB2644D}"/>
              </a:ext>
            </a:extLst>
          </p:cNvPr>
          <p:cNvSpPr>
            <a:spLocks noGrp="1"/>
          </p:cNvSpPr>
          <p:nvPr>
            <p:ph idx="1"/>
          </p:nvPr>
        </p:nvSpPr>
        <p:spPr>
          <a:xfrm>
            <a:off x="924443" y="1749287"/>
            <a:ext cx="10114618" cy="4320209"/>
          </a:xfrm>
        </p:spPr>
        <p:txBody>
          <a:bodyPr>
            <a:noAutofit/>
          </a:bodyPr>
          <a:lstStyle/>
          <a:p>
            <a:pPr marR="0" algn="l" rtl="0"/>
            <a:r>
              <a:rPr lang="en-US" sz="3600" b="1" i="0" u="none" strike="noStrike" baseline="0" dirty="0">
                <a:solidFill>
                  <a:schemeClr val="tx1"/>
                </a:solidFill>
                <a:latin typeface="Verdana" panose="020B0604030504040204" pitchFamily="34" charset="0"/>
              </a:rPr>
              <a:t>Then Jesus, looking at him, loved him, and said to him, "One thing you lack: Go your way, sell whatever you have and give to the poor, and you will have treasure in heaven; and come, take up the cross, and follow Me."</a:t>
            </a:r>
          </a:p>
        </p:txBody>
      </p:sp>
    </p:spTree>
    <p:extLst>
      <p:ext uri="{BB962C8B-B14F-4D97-AF65-F5344CB8AC3E}">
        <p14:creationId xmlns:p14="http://schemas.microsoft.com/office/powerpoint/2010/main" val="12028078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393-BF69-4A46-AAE5-A32A3A7271CA}"/>
              </a:ext>
            </a:extLst>
          </p:cNvPr>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An illustration</a:t>
            </a:r>
          </a:p>
        </p:txBody>
      </p:sp>
      <p:sp>
        <p:nvSpPr>
          <p:cNvPr id="3" name="Content Placeholder 2">
            <a:extLst>
              <a:ext uri="{FF2B5EF4-FFF2-40B4-BE49-F238E27FC236}">
                <a16:creationId xmlns:a16="http://schemas.microsoft.com/office/drawing/2014/main" id="{92640A4F-5F6B-4821-B07D-CB2AACB2644D}"/>
              </a:ext>
            </a:extLst>
          </p:cNvPr>
          <p:cNvSpPr>
            <a:spLocks noGrp="1"/>
          </p:cNvSpPr>
          <p:nvPr>
            <p:ph idx="1"/>
          </p:nvPr>
        </p:nvSpPr>
        <p:spPr>
          <a:xfrm>
            <a:off x="924443" y="1749287"/>
            <a:ext cx="10114618" cy="4320209"/>
          </a:xfrm>
        </p:spPr>
        <p:txBody>
          <a:bodyPr>
            <a:noAutofit/>
          </a:bodyPr>
          <a:lstStyle/>
          <a:p>
            <a:r>
              <a:rPr lang="en-US" sz="2800" b="1" i="0" strike="noStrike" baseline="0" dirty="0">
                <a:solidFill>
                  <a:schemeClr val="tx1"/>
                </a:solidFill>
                <a:latin typeface="Verdana" panose="020B0604030504040204" pitchFamily="34" charset="0"/>
              </a:rPr>
              <a:t>A man had 10 apples.</a:t>
            </a:r>
          </a:p>
          <a:p>
            <a:r>
              <a:rPr lang="en-US" sz="2800" b="1" dirty="0">
                <a:solidFill>
                  <a:schemeClr val="tx1"/>
                </a:solidFill>
                <a:latin typeface="Verdana" panose="020B0604030504040204" pitchFamily="34" charset="0"/>
              </a:rPr>
              <a:t>With 3 of them he paid for a house for his family.</a:t>
            </a:r>
          </a:p>
          <a:p>
            <a:r>
              <a:rPr lang="en-US" sz="2800" b="1" i="0" strike="noStrike" baseline="0" dirty="0">
                <a:solidFill>
                  <a:schemeClr val="tx1"/>
                </a:solidFill>
                <a:latin typeface="Verdana" panose="020B0604030504040204" pitchFamily="34" charset="0"/>
              </a:rPr>
              <a:t>With 3 of them he bought food for his family.</a:t>
            </a:r>
          </a:p>
          <a:p>
            <a:r>
              <a:rPr lang="en-US" sz="2800" b="1" dirty="0">
                <a:solidFill>
                  <a:schemeClr val="tx1"/>
                </a:solidFill>
                <a:latin typeface="Verdana" panose="020B0604030504040204" pitchFamily="34" charset="0"/>
              </a:rPr>
              <a:t>With 3 of them he bought other things needed.</a:t>
            </a:r>
          </a:p>
          <a:p>
            <a:r>
              <a:rPr lang="en-US" sz="2800" b="1" i="0" strike="noStrike" baseline="0" dirty="0">
                <a:solidFill>
                  <a:schemeClr val="tx1"/>
                </a:solidFill>
                <a:latin typeface="Verdana" panose="020B0604030504040204" pitchFamily="34" charset="0"/>
              </a:rPr>
              <a:t>THEN he looked at the 10</a:t>
            </a:r>
            <a:r>
              <a:rPr lang="en-US" sz="2800" b="1" i="0" strike="noStrike" baseline="30000" dirty="0">
                <a:solidFill>
                  <a:schemeClr val="tx1"/>
                </a:solidFill>
                <a:latin typeface="Verdana" panose="020B0604030504040204" pitchFamily="34" charset="0"/>
              </a:rPr>
              <a:t>th</a:t>
            </a:r>
            <a:r>
              <a:rPr lang="en-US" sz="2800" b="1" i="0" strike="noStrike" baseline="0" dirty="0">
                <a:solidFill>
                  <a:schemeClr val="tx1"/>
                </a:solidFill>
                <a:latin typeface="Verdana" panose="020B0604030504040204" pitchFamily="34" charset="0"/>
              </a:rPr>
              <a:t> apple. If w</a:t>
            </a:r>
            <a:r>
              <a:rPr lang="en-US" sz="2800" b="1" dirty="0">
                <a:solidFill>
                  <a:schemeClr val="tx1"/>
                </a:solidFill>
                <a:latin typeface="Verdana" panose="020B0604030504040204" pitchFamily="34" charset="0"/>
              </a:rPr>
              <a:t>as better looking, brighter red, no worms in it, it was not bruised.</a:t>
            </a:r>
          </a:p>
        </p:txBody>
      </p:sp>
    </p:spTree>
    <p:extLst>
      <p:ext uri="{BB962C8B-B14F-4D97-AF65-F5344CB8AC3E}">
        <p14:creationId xmlns:p14="http://schemas.microsoft.com/office/powerpoint/2010/main" val="11854362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393-BF69-4A46-AAE5-A32A3A7271CA}"/>
              </a:ext>
            </a:extLst>
          </p:cNvPr>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An illustration</a:t>
            </a:r>
          </a:p>
        </p:txBody>
      </p:sp>
      <p:sp>
        <p:nvSpPr>
          <p:cNvPr id="3" name="Content Placeholder 2">
            <a:extLst>
              <a:ext uri="{FF2B5EF4-FFF2-40B4-BE49-F238E27FC236}">
                <a16:creationId xmlns:a16="http://schemas.microsoft.com/office/drawing/2014/main" id="{92640A4F-5F6B-4821-B07D-CB2AACB2644D}"/>
              </a:ext>
            </a:extLst>
          </p:cNvPr>
          <p:cNvSpPr>
            <a:spLocks noGrp="1"/>
          </p:cNvSpPr>
          <p:nvPr>
            <p:ph idx="1"/>
          </p:nvPr>
        </p:nvSpPr>
        <p:spPr>
          <a:xfrm>
            <a:off x="924443" y="1749287"/>
            <a:ext cx="10114618" cy="4320209"/>
          </a:xfrm>
        </p:spPr>
        <p:txBody>
          <a:bodyPr>
            <a:noAutofit/>
          </a:bodyPr>
          <a:lstStyle/>
          <a:p>
            <a:pPr algn="ctr"/>
            <a:endParaRPr lang="en-US" sz="3600" b="1" i="0" strike="noStrike" baseline="0" dirty="0">
              <a:solidFill>
                <a:schemeClr val="tx1"/>
              </a:solidFill>
              <a:latin typeface="Verdana" panose="020B0604030504040204" pitchFamily="34" charset="0"/>
            </a:endParaRPr>
          </a:p>
          <a:p>
            <a:pPr algn="ctr"/>
            <a:r>
              <a:rPr lang="en-US" sz="3600" b="1" i="0" strike="noStrike" baseline="0" dirty="0">
                <a:solidFill>
                  <a:schemeClr val="tx1"/>
                </a:solidFill>
                <a:latin typeface="Verdana" panose="020B0604030504040204" pitchFamily="34" charset="0"/>
              </a:rPr>
              <a:t>SO THE MAN ATE THE 10</a:t>
            </a:r>
            <a:r>
              <a:rPr lang="en-US" sz="3600" b="1" i="0" strike="noStrike" baseline="30000" dirty="0">
                <a:solidFill>
                  <a:schemeClr val="tx1"/>
                </a:solidFill>
                <a:latin typeface="Verdana" panose="020B0604030504040204" pitchFamily="34" charset="0"/>
              </a:rPr>
              <a:t>TH</a:t>
            </a:r>
            <a:r>
              <a:rPr lang="en-US" sz="3600" b="1" i="0" strike="noStrike" baseline="0" dirty="0">
                <a:solidFill>
                  <a:schemeClr val="tx1"/>
                </a:solidFill>
                <a:latin typeface="Verdana" panose="020B0604030504040204" pitchFamily="34" charset="0"/>
              </a:rPr>
              <a:t> APPLE</a:t>
            </a:r>
          </a:p>
          <a:p>
            <a:pPr algn="ctr"/>
            <a:endParaRPr lang="en-US" sz="3600" b="1" dirty="0">
              <a:solidFill>
                <a:schemeClr val="tx1"/>
              </a:solidFill>
              <a:latin typeface="Verdana" panose="020B0604030504040204" pitchFamily="34" charset="0"/>
            </a:endParaRPr>
          </a:p>
          <a:p>
            <a:pPr algn="ctr"/>
            <a:r>
              <a:rPr lang="en-US" sz="3600" b="1" i="0" strike="noStrike" baseline="0" dirty="0">
                <a:solidFill>
                  <a:schemeClr val="tx1"/>
                </a:solidFill>
                <a:latin typeface="Verdana" panose="020B0604030504040204" pitchFamily="34" charset="0"/>
              </a:rPr>
              <a:t>AND GAVE GOD THE CORE!</a:t>
            </a:r>
          </a:p>
        </p:txBody>
      </p:sp>
    </p:spTree>
    <p:extLst>
      <p:ext uri="{BB962C8B-B14F-4D97-AF65-F5344CB8AC3E}">
        <p14:creationId xmlns:p14="http://schemas.microsoft.com/office/powerpoint/2010/main" val="21106199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30E5-2B97-4F14-8FB1-A8F102525D1C}"/>
              </a:ext>
            </a:extLst>
          </p:cNvPr>
          <p:cNvSpPr>
            <a:spLocks noGrp="1"/>
          </p:cNvSpPr>
          <p:nvPr>
            <p:ph type="title"/>
          </p:nvPr>
        </p:nvSpPr>
        <p:spPr>
          <a:xfrm>
            <a:off x="913795" y="609600"/>
            <a:ext cx="10353762" cy="834887"/>
          </a:xfrm>
        </p:spPr>
        <p:txBody>
          <a:bodyPr/>
          <a:lstStyle/>
          <a:p>
            <a:r>
              <a:rPr lang="en-US" dirty="0">
                <a:latin typeface="Aharoni" panose="02010803020104030203" pitchFamily="2" charset="-79"/>
                <a:cs typeface="Aharoni" panose="02010803020104030203" pitchFamily="2" charset="-79"/>
              </a:rPr>
              <a:t>Learn from David</a:t>
            </a:r>
          </a:p>
        </p:txBody>
      </p:sp>
      <p:sp>
        <p:nvSpPr>
          <p:cNvPr id="3" name="Content Placeholder 2">
            <a:extLst>
              <a:ext uri="{FF2B5EF4-FFF2-40B4-BE49-F238E27FC236}">
                <a16:creationId xmlns:a16="http://schemas.microsoft.com/office/drawing/2014/main" id="{5E199BFB-F838-4E39-9BE8-5B2A0CF969B9}"/>
              </a:ext>
            </a:extLst>
          </p:cNvPr>
          <p:cNvSpPr>
            <a:spLocks noGrp="1"/>
          </p:cNvSpPr>
          <p:nvPr>
            <p:ph idx="1"/>
          </p:nvPr>
        </p:nvSpPr>
        <p:spPr>
          <a:xfrm>
            <a:off x="463826" y="1828800"/>
            <a:ext cx="11171583" cy="4611756"/>
          </a:xfrm>
        </p:spPr>
        <p:txBody>
          <a:bodyPr>
            <a:noAutofit/>
          </a:bodyPr>
          <a:lstStyle/>
          <a:p>
            <a:pPr marR="0" algn="l" rtl="0"/>
            <a:r>
              <a:rPr lang="en-US" sz="2000" b="1" i="0" u="none" strike="noStrike" baseline="0" dirty="0">
                <a:solidFill>
                  <a:schemeClr val="tx1"/>
                </a:solidFill>
                <a:latin typeface="Verdana" panose="020B0604030504040204" pitchFamily="34" charset="0"/>
              </a:rPr>
              <a:t>(2 Samuel 24:21-24)  Then </a:t>
            </a:r>
            <a:r>
              <a:rPr lang="en-US" sz="2000" b="1" i="0" u="none" strike="noStrike" baseline="0" dirty="0" err="1">
                <a:solidFill>
                  <a:schemeClr val="tx1"/>
                </a:solidFill>
                <a:latin typeface="Verdana" panose="020B0604030504040204" pitchFamily="34" charset="0"/>
              </a:rPr>
              <a:t>Araunah</a:t>
            </a:r>
            <a:r>
              <a:rPr lang="en-US" sz="2000" b="1" i="0" u="none" strike="noStrike" baseline="0" dirty="0">
                <a:solidFill>
                  <a:schemeClr val="tx1"/>
                </a:solidFill>
                <a:latin typeface="Verdana" panose="020B0604030504040204" pitchFamily="34" charset="0"/>
              </a:rPr>
              <a:t> said, "Why has my lord the king come to his servant?" And David said, "To buy the threshing floor from you, to build an altar to the LORD, that the plague may be withdrawn from the people.“ (22)  Now </a:t>
            </a:r>
            <a:r>
              <a:rPr lang="en-US" sz="2000" b="1" i="0" u="none" strike="noStrike" baseline="0" dirty="0" err="1">
                <a:solidFill>
                  <a:schemeClr val="tx1"/>
                </a:solidFill>
                <a:latin typeface="Verdana" panose="020B0604030504040204" pitchFamily="34" charset="0"/>
              </a:rPr>
              <a:t>Araunah</a:t>
            </a:r>
            <a:r>
              <a:rPr lang="en-US" sz="2000" b="1" i="0" u="none" strike="noStrike" baseline="0" dirty="0">
                <a:solidFill>
                  <a:schemeClr val="tx1"/>
                </a:solidFill>
                <a:latin typeface="Verdana" panose="020B0604030504040204" pitchFamily="34" charset="0"/>
              </a:rPr>
              <a:t> said to David, "Let my lord the king take and offer up whatever </a:t>
            </a:r>
            <a:r>
              <a:rPr lang="en-US" sz="2000" b="1" i="1" u="none" strike="noStrike" baseline="0" dirty="0">
                <a:solidFill>
                  <a:schemeClr val="tx1"/>
                </a:solidFill>
                <a:latin typeface="Verdana" panose="020B0604030504040204" pitchFamily="34" charset="0"/>
              </a:rPr>
              <a:t>seems</a:t>
            </a:r>
            <a:r>
              <a:rPr lang="en-US" sz="2000" b="1" i="0" u="none" strike="noStrike" baseline="0" dirty="0">
                <a:solidFill>
                  <a:schemeClr val="tx1"/>
                </a:solidFill>
                <a:latin typeface="Verdana" panose="020B0604030504040204" pitchFamily="34" charset="0"/>
              </a:rPr>
              <a:t> good to him. Look, </a:t>
            </a:r>
            <a:r>
              <a:rPr lang="en-US" sz="2000" b="1" i="1" u="none" strike="noStrike" baseline="0" dirty="0">
                <a:solidFill>
                  <a:schemeClr val="tx1"/>
                </a:solidFill>
                <a:latin typeface="Verdana" panose="020B0604030504040204" pitchFamily="34" charset="0"/>
              </a:rPr>
              <a:t>here are</a:t>
            </a:r>
            <a:r>
              <a:rPr lang="en-US" sz="2000" b="1" i="0" u="none" strike="noStrike" baseline="0" dirty="0">
                <a:solidFill>
                  <a:schemeClr val="tx1"/>
                </a:solidFill>
                <a:latin typeface="Verdana" panose="020B0604030504040204" pitchFamily="34" charset="0"/>
              </a:rPr>
              <a:t> oxen for burnt sacrifice, and threshing implements and the yokes of the oxen for wood. (23)  All these, O king, </a:t>
            </a:r>
            <a:r>
              <a:rPr lang="en-US" sz="2000" b="1" i="0" u="none" strike="noStrike" baseline="0" dirty="0" err="1">
                <a:solidFill>
                  <a:schemeClr val="tx1"/>
                </a:solidFill>
                <a:latin typeface="Verdana" panose="020B0604030504040204" pitchFamily="34" charset="0"/>
              </a:rPr>
              <a:t>Araunah</a:t>
            </a:r>
            <a:r>
              <a:rPr lang="en-US" sz="2000" b="1" i="0" u="none" strike="noStrike" baseline="0" dirty="0">
                <a:solidFill>
                  <a:schemeClr val="tx1"/>
                </a:solidFill>
                <a:latin typeface="Verdana" panose="020B0604030504040204" pitchFamily="34" charset="0"/>
              </a:rPr>
              <a:t> has given to the king." And </a:t>
            </a:r>
            <a:r>
              <a:rPr lang="en-US" sz="2000" b="1" i="0" u="none" strike="noStrike" baseline="0" dirty="0" err="1">
                <a:solidFill>
                  <a:schemeClr val="tx1"/>
                </a:solidFill>
                <a:latin typeface="Verdana" panose="020B0604030504040204" pitchFamily="34" charset="0"/>
              </a:rPr>
              <a:t>Araunah</a:t>
            </a:r>
            <a:r>
              <a:rPr lang="en-US" sz="2000" b="1" i="0" u="none" strike="noStrike" baseline="0" dirty="0">
                <a:solidFill>
                  <a:schemeClr val="tx1"/>
                </a:solidFill>
                <a:latin typeface="Verdana" panose="020B0604030504040204" pitchFamily="34" charset="0"/>
              </a:rPr>
              <a:t> said to the king, "May the LORD your God accept you.“ (24)  Then the king said to </a:t>
            </a:r>
            <a:r>
              <a:rPr lang="en-US" sz="2000" b="1" i="0" u="none" strike="noStrike" baseline="0" dirty="0" err="1">
                <a:solidFill>
                  <a:schemeClr val="tx1"/>
                </a:solidFill>
                <a:latin typeface="Verdana" panose="020B0604030504040204" pitchFamily="34" charset="0"/>
              </a:rPr>
              <a:t>Araunah</a:t>
            </a:r>
            <a:r>
              <a:rPr lang="en-US" sz="2000" b="1" i="0" u="none" strike="noStrike" baseline="0" dirty="0">
                <a:solidFill>
                  <a:schemeClr val="tx1"/>
                </a:solidFill>
                <a:latin typeface="Verdana" panose="020B0604030504040204" pitchFamily="34" charset="0"/>
              </a:rPr>
              <a:t>, "No, but I will surely buy </a:t>
            </a:r>
            <a:r>
              <a:rPr lang="en-US" sz="2000" b="1" i="1" u="none" strike="noStrike" baseline="0" dirty="0">
                <a:solidFill>
                  <a:schemeClr val="tx1"/>
                </a:solidFill>
                <a:latin typeface="Verdana" panose="020B0604030504040204" pitchFamily="34" charset="0"/>
              </a:rPr>
              <a:t>it</a:t>
            </a:r>
            <a:r>
              <a:rPr lang="en-US" sz="2000" b="1" i="0" u="none" strike="noStrike" baseline="0" dirty="0">
                <a:solidFill>
                  <a:schemeClr val="tx1"/>
                </a:solidFill>
                <a:latin typeface="Verdana" panose="020B0604030504040204" pitchFamily="34" charset="0"/>
              </a:rPr>
              <a:t> from you for a price; nor will I offer burnt offerings to the LORD my God with that which costs me nothing." So David bought the threshing floor and the oxen for fifty shekels of silver.</a:t>
            </a:r>
          </a:p>
        </p:txBody>
      </p:sp>
    </p:spTree>
    <p:extLst>
      <p:ext uri="{BB962C8B-B14F-4D97-AF65-F5344CB8AC3E}">
        <p14:creationId xmlns:p14="http://schemas.microsoft.com/office/powerpoint/2010/main" val="8908155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5A6E0-E82C-4CB4-A954-579917D9F0C1}"/>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Think about it!</a:t>
            </a:r>
          </a:p>
        </p:txBody>
      </p:sp>
      <p:sp>
        <p:nvSpPr>
          <p:cNvPr id="3" name="Content Placeholder 2">
            <a:extLst>
              <a:ext uri="{FF2B5EF4-FFF2-40B4-BE49-F238E27FC236}">
                <a16:creationId xmlns:a16="http://schemas.microsoft.com/office/drawing/2014/main" id="{49FA7D97-36DF-402B-BBF6-50C92A8F380F}"/>
              </a:ext>
            </a:extLst>
          </p:cNvPr>
          <p:cNvSpPr>
            <a:spLocks noGrp="1"/>
          </p:cNvSpPr>
          <p:nvPr>
            <p:ph idx="1"/>
          </p:nvPr>
        </p:nvSpPr>
        <p:spPr/>
        <p:txBody>
          <a:bodyPr>
            <a:normAutofit/>
          </a:bodyPr>
          <a:lstStyle/>
          <a:p>
            <a:r>
              <a:rPr lang="en-US" sz="2400" b="1" dirty="0">
                <a:effectLst/>
                <a:latin typeface="Verdana" panose="020B0604030504040204" pitchFamily="34" charset="0"/>
                <a:ea typeface="Verdana" panose="020B0604030504040204" pitchFamily="34" charset="0"/>
              </a:rPr>
              <a:t>What have you sacrificed today in your giving?</a:t>
            </a:r>
          </a:p>
          <a:p>
            <a:r>
              <a:rPr lang="en-US" sz="2400" b="1" dirty="0">
                <a:effectLst/>
                <a:latin typeface="Verdana" panose="020B0604030504040204" pitchFamily="34" charset="0"/>
                <a:ea typeface="Verdana" panose="020B0604030504040204" pitchFamily="34" charset="0"/>
              </a:rPr>
              <a:t>What has your contribution cost you?</a:t>
            </a:r>
          </a:p>
          <a:p>
            <a:r>
              <a:rPr lang="en-US" sz="2400" b="1" dirty="0">
                <a:effectLst/>
                <a:latin typeface="Verdana" panose="020B0604030504040204" pitchFamily="34" charset="0"/>
                <a:ea typeface="Verdana" panose="020B0604030504040204" pitchFamily="34" charset="0"/>
              </a:rPr>
              <a:t>Miss-A-Meal – Ask people to miss one meal and send the money for them to do mission work. Millions were raised – BUT – nobody missed a meal.</a:t>
            </a:r>
          </a:p>
          <a:p>
            <a:r>
              <a:rPr lang="en-US" sz="2400" b="1" dirty="0">
                <a:effectLst/>
                <a:latin typeface="Verdana" panose="020B0604030504040204" pitchFamily="34" charset="0"/>
                <a:ea typeface="Verdana" panose="020B0604030504040204" pitchFamily="34" charset="0"/>
              </a:rPr>
              <a:t>What have you given up for God?</a:t>
            </a:r>
          </a:p>
          <a:p>
            <a:r>
              <a:rPr lang="en-US" sz="2400" b="1" dirty="0">
                <a:effectLst/>
                <a:latin typeface="Verdana" panose="020B0604030504040204" pitchFamily="34" charset="0"/>
                <a:ea typeface="Verdana" panose="020B0604030504040204" pitchFamily="34" charset="0"/>
              </a:rPr>
              <a:t>Learn a lesson from Israel.</a:t>
            </a:r>
          </a:p>
        </p:txBody>
      </p:sp>
    </p:spTree>
    <p:extLst>
      <p:ext uri="{BB962C8B-B14F-4D97-AF65-F5344CB8AC3E}">
        <p14:creationId xmlns:p14="http://schemas.microsoft.com/office/powerpoint/2010/main" val="5836766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393-BF69-4A46-AAE5-A32A3A7271CA}"/>
              </a:ext>
            </a:extLst>
          </p:cNvPr>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Conditions of their giving</a:t>
            </a:r>
          </a:p>
        </p:txBody>
      </p:sp>
      <p:sp>
        <p:nvSpPr>
          <p:cNvPr id="3" name="Content Placeholder 2">
            <a:extLst>
              <a:ext uri="{FF2B5EF4-FFF2-40B4-BE49-F238E27FC236}">
                <a16:creationId xmlns:a16="http://schemas.microsoft.com/office/drawing/2014/main" id="{92640A4F-5F6B-4821-B07D-CB2AACB2644D}"/>
              </a:ext>
            </a:extLst>
          </p:cNvPr>
          <p:cNvSpPr>
            <a:spLocks noGrp="1"/>
          </p:cNvSpPr>
          <p:nvPr>
            <p:ph idx="1"/>
          </p:nvPr>
        </p:nvSpPr>
        <p:spPr>
          <a:xfrm>
            <a:off x="913795" y="2076450"/>
            <a:ext cx="10353762" cy="4337602"/>
          </a:xfrm>
        </p:spPr>
        <p:txBody>
          <a:bodyPr>
            <a:normAutofit/>
          </a:bodyPr>
          <a:lstStyle/>
          <a:p>
            <a:r>
              <a:rPr lang="en-US" sz="3200" b="1" dirty="0"/>
              <a:t>Slaves in Egypt for several hundred years.</a:t>
            </a:r>
          </a:p>
          <a:p>
            <a:endParaRPr lang="en-US" sz="3200" b="1" dirty="0"/>
          </a:p>
          <a:p>
            <a:r>
              <a:rPr lang="en-US" sz="3200" b="1" dirty="0"/>
              <a:t>Lived in poverty under slave labor.</a:t>
            </a:r>
          </a:p>
          <a:p>
            <a:endParaRPr lang="en-US" sz="3200" b="1" dirty="0"/>
          </a:p>
          <a:p>
            <a:r>
              <a:rPr lang="en-US" sz="3200" b="1" dirty="0"/>
              <a:t>Now they have escaped from Egypt, free, but still in poverty.</a:t>
            </a:r>
          </a:p>
        </p:txBody>
      </p:sp>
    </p:spTree>
    <p:extLst>
      <p:ext uri="{BB962C8B-B14F-4D97-AF65-F5344CB8AC3E}">
        <p14:creationId xmlns:p14="http://schemas.microsoft.com/office/powerpoint/2010/main" val="31740260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393-BF69-4A46-AAE5-A32A3A7271CA}"/>
              </a:ext>
            </a:extLst>
          </p:cNvPr>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Conditions of their giving</a:t>
            </a:r>
          </a:p>
        </p:txBody>
      </p:sp>
      <p:sp>
        <p:nvSpPr>
          <p:cNvPr id="3" name="Content Placeholder 2">
            <a:extLst>
              <a:ext uri="{FF2B5EF4-FFF2-40B4-BE49-F238E27FC236}">
                <a16:creationId xmlns:a16="http://schemas.microsoft.com/office/drawing/2014/main" id="{92640A4F-5F6B-4821-B07D-CB2AACB2644D}"/>
              </a:ext>
            </a:extLst>
          </p:cNvPr>
          <p:cNvSpPr>
            <a:spLocks noGrp="1"/>
          </p:cNvSpPr>
          <p:nvPr>
            <p:ph idx="1"/>
          </p:nvPr>
        </p:nvSpPr>
        <p:spPr>
          <a:xfrm>
            <a:off x="913795" y="2076450"/>
            <a:ext cx="10353762" cy="4337602"/>
          </a:xfrm>
        </p:spPr>
        <p:txBody>
          <a:bodyPr>
            <a:noAutofit/>
          </a:bodyPr>
          <a:lstStyle/>
          <a:p>
            <a:r>
              <a:rPr lang="en-US" sz="2400" b="1" dirty="0">
                <a:latin typeface="Verdana" panose="020B0604030504040204" pitchFamily="34" charset="0"/>
                <a:ea typeface="Verdana" panose="020B0604030504040204" pitchFamily="34" charset="0"/>
              </a:rPr>
              <a:t>EXCEPT: Egyptians gave them wealth to send them away.</a:t>
            </a:r>
          </a:p>
          <a:p>
            <a:pPr marR="0" algn="l" rtl="0"/>
            <a:r>
              <a:rPr lang="en-US" sz="2400" b="1" i="0" u="none" strike="noStrike" baseline="0" dirty="0">
                <a:solidFill>
                  <a:schemeClr val="tx1"/>
                </a:solidFill>
                <a:latin typeface="Verdana" panose="020B0604030504040204" pitchFamily="34" charset="0"/>
                <a:ea typeface="Verdana" panose="020B0604030504040204" pitchFamily="34" charset="0"/>
              </a:rPr>
              <a:t>(</a:t>
            </a:r>
            <a:r>
              <a:rPr lang="en-US" sz="2400" b="1" i="0" u="none" strike="noStrike" baseline="0">
                <a:solidFill>
                  <a:schemeClr val="tx1"/>
                </a:solidFill>
                <a:latin typeface="Verdana" panose="020B0604030504040204" pitchFamily="34" charset="0"/>
                <a:ea typeface="Verdana" panose="020B0604030504040204" pitchFamily="34" charset="0"/>
              </a:rPr>
              <a:t>Exodus 12:35-36)  </a:t>
            </a:r>
            <a:r>
              <a:rPr lang="en-US" sz="2400" b="1" i="0" u="none" strike="noStrike" baseline="0" dirty="0">
                <a:solidFill>
                  <a:schemeClr val="tx1"/>
                </a:solidFill>
                <a:latin typeface="Verdana" panose="020B0604030504040204" pitchFamily="34" charset="0"/>
                <a:ea typeface="Verdana" panose="020B0604030504040204" pitchFamily="34" charset="0"/>
              </a:rPr>
              <a:t>Now the children of Israel had done according to the word of Moses, and they had asked from the Egyptians articles of silver, articles of gold, and clothing. (36)  And the LORD had given the people favor in the sight of the Egyptians, so that they granted them </a:t>
            </a:r>
            <a:r>
              <a:rPr lang="en-US" sz="2400" b="1" i="1" u="none" strike="noStrike" baseline="0" dirty="0">
                <a:solidFill>
                  <a:schemeClr val="tx1"/>
                </a:solidFill>
                <a:latin typeface="Verdana" panose="020B0604030504040204" pitchFamily="34" charset="0"/>
                <a:ea typeface="Verdana" panose="020B0604030504040204" pitchFamily="34" charset="0"/>
              </a:rPr>
              <a:t>what they requested.</a:t>
            </a:r>
            <a:r>
              <a:rPr lang="en-US" sz="2400" b="1" i="0" u="none" strike="noStrike" baseline="0" dirty="0">
                <a:solidFill>
                  <a:schemeClr val="tx1"/>
                </a:solidFill>
                <a:latin typeface="Verdana" panose="020B0604030504040204" pitchFamily="34" charset="0"/>
                <a:ea typeface="Verdana" panose="020B0604030504040204" pitchFamily="34" charset="0"/>
              </a:rPr>
              <a:t> Thus they plundered the Egyptians.</a:t>
            </a:r>
          </a:p>
        </p:txBody>
      </p:sp>
    </p:spTree>
    <p:extLst>
      <p:ext uri="{BB962C8B-B14F-4D97-AF65-F5344CB8AC3E}">
        <p14:creationId xmlns:p14="http://schemas.microsoft.com/office/powerpoint/2010/main" val="35994609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393-BF69-4A46-AAE5-A32A3A7271CA}"/>
              </a:ext>
            </a:extLst>
          </p:cNvPr>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How they gave</a:t>
            </a:r>
          </a:p>
        </p:txBody>
      </p:sp>
      <p:sp>
        <p:nvSpPr>
          <p:cNvPr id="3" name="Content Placeholder 2">
            <a:extLst>
              <a:ext uri="{FF2B5EF4-FFF2-40B4-BE49-F238E27FC236}">
                <a16:creationId xmlns:a16="http://schemas.microsoft.com/office/drawing/2014/main" id="{92640A4F-5F6B-4821-B07D-CB2AACB2644D}"/>
              </a:ext>
            </a:extLst>
          </p:cNvPr>
          <p:cNvSpPr>
            <a:spLocks noGrp="1"/>
          </p:cNvSpPr>
          <p:nvPr>
            <p:ph idx="1"/>
          </p:nvPr>
        </p:nvSpPr>
        <p:spPr>
          <a:xfrm>
            <a:off x="913795" y="2076450"/>
            <a:ext cx="10353762" cy="4337602"/>
          </a:xfrm>
        </p:spPr>
        <p:txBody>
          <a:bodyPr>
            <a:noAutofit/>
          </a:bodyPr>
          <a:lstStyle/>
          <a:p>
            <a:pPr marL="36900" indent="0">
              <a:buNone/>
            </a:pPr>
            <a:r>
              <a:rPr lang="en-US" sz="3200" b="1" i="0" u="none" strike="noStrike" baseline="0" dirty="0">
                <a:solidFill>
                  <a:schemeClr val="tx1"/>
                </a:solidFill>
                <a:latin typeface="Verdana" panose="020B0604030504040204" pitchFamily="34" charset="0"/>
                <a:ea typeface="Verdana" panose="020B0604030504040204" pitchFamily="34" charset="0"/>
              </a:rPr>
              <a:t>Moses asks them to bring an offering</a:t>
            </a:r>
          </a:p>
          <a:p>
            <a:pPr marL="36900" indent="0">
              <a:buNone/>
            </a:pPr>
            <a:endParaRPr lang="en-US" sz="3200" b="1" i="0" u="none" strike="noStrike" baseline="0" dirty="0">
              <a:solidFill>
                <a:schemeClr val="tx1"/>
              </a:solidFill>
              <a:latin typeface="Verdana" panose="020B0604030504040204" pitchFamily="34" charset="0"/>
              <a:ea typeface="Verdana" panose="020B0604030504040204" pitchFamily="34" charset="0"/>
            </a:endParaRPr>
          </a:p>
          <a:p>
            <a:pPr marL="36900" indent="0">
              <a:buNone/>
            </a:pPr>
            <a:r>
              <a:rPr lang="en-US" sz="3200" b="1" i="0" u="none" strike="noStrike" baseline="0" dirty="0">
                <a:solidFill>
                  <a:schemeClr val="tx1"/>
                </a:solidFill>
                <a:latin typeface="Verdana" panose="020B0604030504040204" pitchFamily="34" charset="0"/>
              </a:rPr>
              <a:t>(Exodus 35:5)  'Take from among you an offering to the LORD. Whoever </a:t>
            </a:r>
            <a:r>
              <a:rPr lang="en-US" sz="3200" b="1" i="1" u="none" strike="noStrike" baseline="0" dirty="0">
                <a:solidFill>
                  <a:schemeClr val="tx1"/>
                </a:solidFill>
                <a:latin typeface="Verdana" panose="020B0604030504040204" pitchFamily="34" charset="0"/>
              </a:rPr>
              <a:t>is</a:t>
            </a:r>
            <a:r>
              <a:rPr lang="en-US" sz="3200" b="1" i="0" u="none" strike="noStrike" baseline="0" dirty="0">
                <a:solidFill>
                  <a:schemeClr val="tx1"/>
                </a:solidFill>
                <a:latin typeface="Verdana" panose="020B0604030504040204" pitchFamily="34" charset="0"/>
              </a:rPr>
              <a:t> of a </a:t>
            </a:r>
            <a:r>
              <a:rPr lang="en-US" sz="3200" b="1" i="0" u="sng" strike="noStrike" baseline="0" dirty="0">
                <a:solidFill>
                  <a:schemeClr val="tx1"/>
                </a:solidFill>
                <a:latin typeface="Verdana" panose="020B0604030504040204" pitchFamily="34" charset="0"/>
              </a:rPr>
              <a:t>willing heart</a:t>
            </a:r>
            <a:r>
              <a:rPr lang="en-US" sz="3200" b="1" i="0" u="none" strike="noStrike" baseline="0" dirty="0">
                <a:solidFill>
                  <a:schemeClr val="tx1"/>
                </a:solidFill>
                <a:latin typeface="Verdana" panose="020B0604030504040204" pitchFamily="34" charset="0"/>
              </a:rPr>
              <a:t>, let him bring it as an offering to the LORD: gold, silver, and bronze;</a:t>
            </a:r>
          </a:p>
        </p:txBody>
      </p:sp>
    </p:spTree>
    <p:extLst>
      <p:ext uri="{BB962C8B-B14F-4D97-AF65-F5344CB8AC3E}">
        <p14:creationId xmlns:p14="http://schemas.microsoft.com/office/powerpoint/2010/main" val="41180141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393-BF69-4A46-AAE5-A32A3A7271CA}"/>
              </a:ext>
            </a:extLst>
          </p:cNvPr>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How they gave</a:t>
            </a:r>
          </a:p>
        </p:txBody>
      </p:sp>
      <p:sp>
        <p:nvSpPr>
          <p:cNvPr id="3" name="Content Placeholder 2">
            <a:extLst>
              <a:ext uri="{FF2B5EF4-FFF2-40B4-BE49-F238E27FC236}">
                <a16:creationId xmlns:a16="http://schemas.microsoft.com/office/drawing/2014/main" id="{92640A4F-5F6B-4821-B07D-CB2AACB2644D}"/>
              </a:ext>
            </a:extLst>
          </p:cNvPr>
          <p:cNvSpPr>
            <a:spLocks noGrp="1"/>
          </p:cNvSpPr>
          <p:nvPr>
            <p:ph idx="1"/>
          </p:nvPr>
        </p:nvSpPr>
        <p:spPr>
          <a:xfrm>
            <a:off x="924443" y="1749287"/>
            <a:ext cx="10114618" cy="4320209"/>
          </a:xfrm>
        </p:spPr>
        <p:txBody>
          <a:bodyPr>
            <a:noAutofit/>
          </a:bodyPr>
          <a:lstStyle/>
          <a:p>
            <a:pPr marR="0" algn="l" rtl="0"/>
            <a:r>
              <a:rPr lang="en-US" sz="2400" b="1" i="0" u="none" strike="noStrike" baseline="0" dirty="0">
                <a:solidFill>
                  <a:schemeClr val="tx1"/>
                </a:solidFill>
                <a:latin typeface="Verdana" panose="020B0604030504040204" pitchFamily="34" charset="0"/>
              </a:rPr>
              <a:t>(Exodus 35:21-22)  Then everyone came whose </a:t>
            </a:r>
            <a:r>
              <a:rPr lang="en-US" sz="2400" b="1" i="0" u="sng" strike="noStrike" baseline="0" dirty="0">
                <a:solidFill>
                  <a:schemeClr val="tx1"/>
                </a:solidFill>
                <a:latin typeface="Verdana" panose="020B0604030504040204" pitchFamily="34" charset="0"/>
              </a:rPr>
              <a:t>heart was stirred</a:t>
            </a:r>
            <a:r>
              <a:rPr lang="en-US" sz="2400" b="1" i="0" u="none" strike="noStrike" baseline="0" dirty="0">
                <a:solidFill>
                  <a:schemeClr val="tx1"/>
                </a:solidFill>
                <a:latin typeface="Verdana" panose="020B0604030504040204" pitchFamily="34" charset="0"/>
              </a:rPr>
              <a:t>, and everyone </a:t>
            </a:r>
            <a:r>
              <a:rPr lang="en-US" sz="2400" b="1" i="0" u="sng" strike="noStrike" baseline="0" dirty="0">
                <a:solidFill>
                  <a:schemeClr val="tx1"/>
                </a:solidFill>
                <a:latin typeface="Verdana" panose="020B0604030504040204" pitchFamily="34" charset="0"/>
              </a:rPr>
              <a:t>whose spirit was willing</a:t>
            </a:r>
            <a:r>
              <a:rPr lang="en-US" sz="2400" b="1" i="0" u="none" strike="noStrike" baseline="0" dirty="0">
                <a:solidFill>
                  <a:schemeClr val="tx1"/>
                </a:solidFill>
                <a:latin typeface="Verdana" panose="020B0604030504040204" pitchFamily="34" charset="0"/>
              </a:rPr>
              <a:t>, </a:t>
            </a:r>
            <a:r>
              <a:rPr lang="en-US" sz="2400" b="1" i="1" u="none" strike="noStrike" baseline="0" dirty="0">
                <a:solidFill>
                  <a:schemeClr val="tx1"/>
                </a:solidFill>
                <a:latin typeface="Verdana" panose="020B0604030504040204" pitchFamily="34" charset="0"/>
              </a:rPr>
              <a:t>and</a:t>
            </a:r>
            <a:r>
              <a:rPr lang="en-US" sz="2400" b="1" i="0" u="none" strike="noStrike" baseline="0" dirty="0">
                <a:solidFill>
                  <a:schemeClr val="tx1"/>
                </a:solidFill>
                <a:latin typeface="Verdana" panose="020B0604030504040204" pitchFamily="34" charset="0"/>
              </a:rPr>
              <a:t> they brought the LORD's offering for the work of the tabernacle of meeting, for all its service, and for the holy garments. (22)  They came, both men and women, as many as had </a:t>
            </a:r>
            <a:r>
              <a:rPr lang="en-US" sz="2400" b="1" i="0" u="sng" strike="noStrike" baseline="0" dirty="0">
                <a:solidFill>
                  <a:schemeClr val="tx1"/>
                </a:solidFill>
                <a:latin typeface="Verdana" panose="020B0604030504040204" pitchFamily="34" charset="0"/>
              </a:rPr>
              <a:t>a willing heart</a:t>
            </a:r>
            <a:r>
              <a:rPr lang="en-US" sz="2400" b="1" i="0" u="none" strike="noStrike" baseline="0" dirty="0">
                <a:solidFill>
                  <a:schemeClr val="tx1"/>
                </a:solidFill>
                <a:latin typeface="Verdana" panose="020B0604030504040204" pitchFamily="34" charset="0"/>
              </a:rPr>
              <a:t>, </a:t>
            </a:r>
            <a:r>
              <a:rPr lang="en-US" sz="2400" b="1" i="1" u="none" strike="noStrike" baseline="0" dirty="0">
                <a:solidFill>
                  <a:schemeClr val="tx1"/>
                </a:solidFill>
                <a:latin typeface="Verdana" panose="020B0604030504040204" pitchFamily="34" charset="0"/>
              </a:rPr>
              <a:t>and</a:t>
            </a:r>
            <a:r>
              <a:rPr lang="en-US" sz="2400" b="1" i="0" u="none" strike="noStrike" baseline="0" dirty="0">
                <a:solidFill>
                  <a:schemeClr val="tx1"/>
                </a:solidFill>
                <a:latin typeface="Verdana" panose="020B0604030504040204" pitchFamily="34" charset="0"/>
              </a:rPr>
              <a:t> brought earrings and nose rings, rings and necklaces, all jewelry of gold, that is, every man who </a:t>
            </a:r>
            <a:r>
              <a:rPr lang="en-US" sz="2400" b="1" i="1" u="none" strike="noStrike" baseline="0" dirty="0">
                <a:solidFill>
                  <a:schemeClr val="tx1"/>
                </a:solidFill>
                <a:latin typeface="Verdana" panose="020B0604030504040204" pitchFamily="34" charset="0"/>
              </a:rPr>
              <a:t>made</a:t>
            </a:r>
            <a:r>
              <a:rPr lang="en-US" sz="2400" b="1" i="0" u="none" strike="noStrike" baseline="0" dirty="0">
                <a:solidFill>
                  <a:schemeClr val="tx1"/>
                </a:solidFill>
                <a:latin typeface="Verdana" panose="020B0604030504040204" pitchFamily="34" charset="0"/>
              </a:rPr>
              <a:t> an offering of gold to the LORD. </a:t>
            </a:r>
            <a:endParaRPr lang="en-US" sz="2400" b="1" i="0" u="none" strike="noStrike" baseline="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975872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393-BF69-4A46-AAE5-A32A3A7271CA}"/>
              </a:ext>
            </a:extLst>
          </p:cNvPr>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How they gave</a:t>
            </a:r>
          </a:p>
        </p:txBody>
      </p:sp>
      <p:sp>
        <p:nvSpPr>
          <p:cNvPr id="3" name="Content Placeholder 2">
            <a:extLst>
              <a:ext uri="{FF2B5EF4-FFF2-40B4-BE49-F238E27FC236}">
                <a16:creationId xmlns:a16="http://schemas.microsoft.com/office/drawing/2014/main" id="{92640A4F-5F6B-4821-B07D-CB2AACB2644D}"/>
              </a:ext>
            </a:extLst>
          </p:cNvPr>
          <p:cNvSpPr>
            <a:spLocks noGrp="1"/>
          </p:cNvSpPr>
          <p:nvPr>
            <p:ph idx="1"/>
          </p:nvPr>
        </p:nvSpPr>
        <p:spPr>
          <a:xfrm>
            <a:off x="924443" y="1749287"/>
            <a:ext cx="10114618" cy="4320209"/>
          </a:xfrm>
        </p:spPr>
        <p:txBody>
          <a:bodyPr>
            <a:noAutofit/>
          </a:bodyPr>
          <a:lstStyle/>
          <a:p>
            <a:pPr marR="0" algn="l" rtl="0"/>
            <a:r>
              <a:rPr lang="en-US" sz="2400" b="1" i="0" u="none" strike="noStrike" baseline="0" dirty="0">
                <a:solidFill>
                  <a:schemeClr val="tx1"/>
                </a:solidFill>
                <a:latin typeface="Verdana" panose="020B0604030504040204" pitchFamily="34" charset="0"/>
              </a:rPr>
              <a:t>(Exodus 35:23-24)  (23)  And every man, with whom was found blue, purple, and scarlet </a:t>
            </a:r>
            <a:r>
              <a:rPr lang="en-US" sz="2400" b="1" i="1" u="none" strike="noStrike" baseline="0" dirty="0">
                <a:solidFill>
                  <a:schemeClr val="tx1"/>
                </a:solidFill>
                <a:latin typeface="Verdana" panose="020B0604030504040204" pitchFamily="34" charset="0"/>
              </a:rPr>
              <a:t>thread</a:t>
            </a:r>
            <a:r>
              <a:rPr lang="en-US" sz="2400" b="1" i="0" u="none" strike="noStrike" baseline="0" dirty="0">
                <a:solidFill>
                  <a:schemeClr val="tx1"/>
                </a:solidFill>
                <a:latin typeface="Verdana" panose="020B0604030504040204" pitchFamily="34" charset="0"/>
              </a:rPr>
              <a:t>, fine linen, goats' </a:t>
            </a:r>
            <a:r>
              <a:rPr lang="en-US" sz="2400" b="1" i="1" u="none" strike="noStrike" baseline="0" dirty="0">
                <a:solidFill>
                  <a:schemeClr val="tx1"/>
                </a:solidFill>
                <a:latin typeface="Verdana" panose="020B0604030504040204" pitchFamily="34" charset="0"/>
              </a:rPr>
              <a:t>hair,</a:t>
            </a:r>
            <a:r>
              <a:rPr lang="en-US" sz="2400" b="1" i="0" u="none" strike="noStrike" baseline="0" dirty="0">
                <a:solidFill>
                  <a:schemeClr val="tx1"/>
                </a:solidFill>
                <a:latin typeface="Verdana" panose="020B0604030504040204" pitchFamily="34" charset="0"/>
              </a:rPr>
              <a:t> red skins of rams, and badger skins, brought </a:t>
            </a:r>
            <a:r>
              <a:rPr lang="en-US" sz="2400" b="1" i="1" u="none" strike="noStrike" baseline="0" dirty="0">
                <a:solidFill>
                  <a:schemeClr val="tx1"/>
                </a:solidFill>
                <a:latin typeface="Verdana" panose="020B0604030504040204" pitchFamily="34" charset="0"/>
              </a:rPr>
              <a:t>them. </a:t>
            </a:r>
            <a:r>
              <a:rPr lang="en-US" sz="2400" b="1" i="0" u="none" strike="noStrike" baseline="0" dirty="0">
                <a:solidFill>
                  <a:schemeClr val="tx1"/>
                </a:solidFill>
                <a:latin typeface="Verdana" panose="020B0604030504040204" pitchFamily="34" charset="0"/>
              </a:rPr>
              <a:t>(24)  Everyone who offered an offering of silver or bronze brought the LORD's offering. And everyone with whom was found acacia wood for any work of the service, brought </a:t>
            </a:r>
            <a:r>
              <a:rPr lang="en-US" sz="2400" b="1" i="1" u="none" strike="noStrike" baseline="0" dirty="0">
                <a:solidFill>
                  <a:schemeClr val="tx1"/>
                </a:solidFill>
                <a:latin typeface="Verdana" panose="020B0604030504040204" pitchFamily="34" charset="0"/>
              </a:rPr>
              <a:t>it.</a:t>
            </a:r>
            <a:endParaRPr lang="en-US" sz="2400" b="1" i="0" u="none" strike="noStrike" baseline="0" dirty="0">
              <a:solidFill>
                <a:schemeClr val="tx1"/>
              </a:solidFill>
              <a:latin typeface="Verdana" panose="020B0604030504040204" pitchFamily="34" charset="0"/>
            </a:endParaRPr>
          </a:p>
          <a:p>
            <a:pPr marL="36900" indent="0">
              <a:buNone/>
            </a:pPr>
            <a:endParaRPr lang="en-US" sz="2400" b="1" i="0" u="none" strike="noStrike" baseline="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555125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393-BF69-4A46-AAE5-A32A3A7271CA}"/>
              </a:ext>
            </a:extLst>
          </p:cNvPr>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How they gave</a:t>
            </a:r>
          </a:p>
        </p:txBody>
      </p:sp>
      <p:sp>
        <p:nvSpPr>
          <p:cNvPr id="3" name="Content Placeholder 2">
            <a:extLst>
              <a:ext uri="{FF2B5EF4-FFF2-40B4-BE49-F238E27FC236}">
                <a16:creationId xmlns:a16="http://schemas.microsoft.com/office/drawing/2014/main" id="{92640A4F-5F6B-4821-B07D-CB2AACB2644D}"/>
              </a:ext>
            </a:extLst>
          </p:cNvPr>
          <p:cNvSpPr>
            <a:spLocks noGrp="1"/>
          </p:cNvSpPr>
          <p:nvPr>
            <p:ph idx="1"/>
          </p:nvPr>
        </p:nvSpPr>
        <p:spPr>
          <a:xfrm>
            <a:off x="924443" y="1749287"/>
            <a:ext cx="10114618" cy="4320209"/>
          </a:xfrm>
        </p:spPr>
        <p:txBody>
          <a:bodyPr>
            <a:noAutofit/>
          </a:bodyPr>
          <a:lstStyle/>
          <a:p>
            <a:pPr marR="0" algn="l" rtl="0"/>
            <a:r>
              <a:rPr lang="en-US" sz="2800" b="1" i="0" u="none" strike="noStrike" baseline="0" dirty="0">
                <a:solidFill>
                  <a:schemeClr val="tx1"/>
                </a:solidFill>
                <a:latin typeface="Verdana" panose="020B0604030504040204" pitchFamily="34" charset="0"/>
              </a:rPr>
              <a:t>(Exodus 36:3)  And they received from Moses all the offering which the children of Israel had brought for the work of the service of making the sanctuary. </a:t>
            </a:r>
            <a:r>
              <a:rPr lang="en-US" sz="2800" b="1" i="0" u="sng" strike="noStrike" baseline="0" dirty="0">
                <a:solidFill>
                  <a:schemeClr val="tx1"/>
                </a:solidFill>
                <a:latin typeface="Verdana" panose="020B0604030504040204" pitchFamily="34" charset="0"/>
              </a:rPr>
              <a:t>So they continued bringing to him freewill offerings every morning</a:t>
            </a:r>
            <a:r>
              <a:rPr lang="en-US" sz="2800" b="1" i="0" u="none" strike="noStrike" baseline="0" dirty="0">
                <a:solidFill>
                  <a:schemeClr val="tx1"/>
                </a:solidFill>
                <a:latin typeface="Verdana" panose="020B0604030504040204" pitchFamily="34" charset="0"/>
              </a:rPr>
              <a:t>.</a:t>
            </a:r>
          </a:p>
        </p:txBody>
      </p:sp>
    </p:spTree>
    <p:extLst>
      <p:ext uri="{BB962C8B-B14F-4D97-AF65-F5344CB8AC3E}">
        <p14:creationId xmlns:p14="http://schemas.microsoft.com/office/powerpoint/2010/main" val="25764811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2.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{2B6DF06D-7711-488B-966C-6147E1772DB9}tf11665031_win32</Template>
  <TotalTime>74</TotalTime>
  <Words>1018</Words>
  <Application>Microsoft Office PowerPoint</Application>
  <PresentationFormat>Widescreen</PresentationFormat>
  <Paragraphs>56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Aharoni</vt:lpstr>
      <vt:lpstr>Arial Nova</vt:lpstr>
      <vt:lpstr>Arial Nova Light</vt:lpstr>
      <vt:lpstr>Verdana</vt:lpstr>
      <vt:lpstr>Wingdings 2</vt:lpstr>
      <vt:lpstr>SlateVTI</vt:lpstr>
      <vt:lpstr>The Problem with Giving</vt:lpstr>
      <vt:lpstr>Learn from David</vt:lpstr>
      <vt:lpstr>Think about it!</vt:lpstr>
      <vt:lpstr>Conditions of their giving</vt:lpstr>
      <vt:lpstr>Conditions of their giving</vt:lpstr>
      <vt:lpstr>How they gave</vt:lpstr>
      <vt:lpstr>How they gave</vt:lpstr>
      <vt:lpstr>How they gave</vt:lpstr>
      <vt:lpstr>How they gave</vt:lpstr>
      <vt:lpstr>The Problem of giving</vt:lpstr>
      <vt:lpstr>The Problem of giving</vt:lpstr>
      <vt:lpstr>The Problem of giving</vt:lpstr>
      <vt:lpstr>Mark 10:21</vt:lpstr>
      <vt:lpstr>An illustration</vt:lpstr>
      <vt:lpstr>An illustration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with Giving</dc:title>
  <dc:creator>Manly Luscombe</dc:creator>
  <cp:lastModifiedBy>Manly Luscombe</cp:lastModifiedBy>
  <cp:revision>2</cp:revision>
  <dcterms:created xsi:type="dcterms:W3CDTF">2022-01-11T23:55:04Z</dcterms:created>
  <dcterms:modified xsi:type="dcterms:W3CDTF">2022-02-03T14:35:06Z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