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5B4AC-821F-6494-BE22-DA7D6C87C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126FC4-9ECC-ED1B-044E-2E0C43BE8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56B0D-8AFA-2075-51E0-957CC89E8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F2A-E30D-4E0B-A8CF-5750EDE0946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28AB0-84C1-0443-4FBB-43D414F4B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30CBD-AAA9-F618-F1C9-AA4A431FE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9AE3-43FB-4010-9373-2D406D0E0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478630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CC3DC-A029-627D-7A1C-E3BD51C7A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F45DAD-2349-D46A-4872-55761F226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FE0ED-29C2-CDC1-A821-2178E504C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F2A-E30D-4E0B-A8CF-5750EDE0946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28A66-968E-0043-74B9-4653A72C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3C9CB-5168-7EED-36BF-9401546A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9AE3-43FB-4010-9373-2D406D0E0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44230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6686AD-B72F-DD7F-D426-4BE8F97FB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35B6E8-D573-0F62-9745-21C043657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81847-BBE2-D13A-278B-FC6F602DA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F2A-E30D-4E0B-A8CF-5750EDE0946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18245-B3C7-2D26-7B99-43A8C1964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118CD-FBFF-4C17-ECF6-8EAE11EE8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9AE3-43FB-4010-9373-2D406D0E0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37946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7F89F-E3BE-FFB1-D93C-B96AA5F8A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0DF59-51B1-A03B-7F47-0FCA87D68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8D713-1D90-FBA7-6F1E-AF02EF8A3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F2A-E30D-4E0B-A8CF-5750EDE0946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AD5E8-5729-7EC8-D0BD-75D07E72F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51164-96B5-6DA8-9FC2-F0A1C0AB1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9AE3-43FB-4010-9373-2D406D0E0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03467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F5040-8F51-E99C-046C-E5B13051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8BC6BB-9276-7531-D9E9-5BEF9EA7A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1B4B0-5858-634F-7D21-DE0D81327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F2A-E30D-4E0B-A8CF-5750EDE0946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9A497-C101-C53D-1BC5-8AE10D2E5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D176D-62C4-090A-6F5D-F14050C4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9AE3-43FB-4010-9373-2D406D0E0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02478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103B5-944D-CE7B-B5A7-CF9412DF6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666C2-0A6E-6E8D-7B5E-19B595049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BD868-7325-6CAB-0DDF-C17F7E15F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6DCCD9-D705-B98D-61F0-376FA9BF2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F2A-E30D-4E0B-A8CF-5750EDE0946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AD3C9-DD55-3617-357E-2251D5EBB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7FC49-2D89-43C3-F6B2-9589CF57E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9AE3-43FB-4010-9373-2D406D0E0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35592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B86FE-436C-3003-2C3A-A64D510FF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6FCE78-F949-8C04-86E4-987FB9A6B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6E528-8052-82A0-93F2-B22FA8422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EB513D-6A46-D240-FA3F-C66BA895E5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B558A2-D372-E4E0-B514-915BC97A63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EC0277-BB53-8FF9-A0B2-C5F47A64C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F2A-E30D-4E0B-A8CF-5750EDE0946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550B6F-879E-9B8E-63AE-C6215E783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B43584-CD8E-72EA-27B1-2D9AAEF6A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9AE3-43FB-4010-9373-2D406D0E0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25468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BBF7B-8BA5-3DE3-3461-4BF2D8E4D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FEB4C8-D75D-00D6-DC1A-67940A634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F2A-E30D-4E0B-A8CF-5750EDE0946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EFBD44-64B8-3880-0EFD-AF4828256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DF3003-BC95-B0B2-9B20-D4E33F516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9AE3-43FB-4010-9373-2D406D0E0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08121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6FE59C-D601-231F-6589-FD57DC2A5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F2A-E30D-4E0B-A8CF-5750EDE0946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1D6F84-70D1-717C-5B01-6610D21F4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B79256-2AF0-D56F-44DA-ED7BD6A99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9AE3-43FB-4010-9373-2D406D0E0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15455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22A03-DAA1-3685-803C-63644B5B2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D4AAF-DE9C-66DD-8BF9-B6E002316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14A0A2-3E4B-5B9C-42EA-0382DEE35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6CA40-6DB1-D491-6EFF-2F120A3A0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F2A-E30D-4E0B-A8CF-5750EDE0946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CA0D59-F08C-2D67-63BF-AA00C41AC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F7945-1346-860E-FA44-863D76B5E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9AE3-43FB-4010-9373-2D406D0E0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04169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A771C-A65E-E761-63BB-A7A40F92E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7057B3-6BE8-81BC-44BA-E21F70A72F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9C7303-8438-4BF3-E6C6-5D646D5A0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F7D235-DE14-C608-53DD-B80EDC97E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F2A-E30D-4E0B-A8CF-5750EDE0946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955A11-BD78-A934-6A55-94BF4BAC0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E348E-EF4F-B46B-FA2A-FB0493314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9AE3-43FB-4010-9373-2D406D0E0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79999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789DD5-EB6B-FF53-FF1B-F529F928E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CCDE66-262D-3F26-C5BB-81C90BDB4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BF910-5C59-A5F0-BA37-301D33DA6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5FF2A-E30D-4E0B-A8CF-5750EDE0946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09FA9-3682-0FF6-4C4C-34AF06AD65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D1AAE-6564-197B-1EFB-433188D2DE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9AE3-43FB-4010-9373-2D406D0E0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86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0A832-2895-705A-E5E4-89842A27D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3602038"/>
            <a:ext cx="5599176" cy="1116266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Problem of Evil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75835-FEE2-110D-DA2B-BAD80A8BF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9808" y="3602038"/>
            <a:ext cx="5038344" cy="1655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D35F00-CB52-CF4A-412A-258ACF36AD36}"/>
              </a:ext>
            </a:extLst>
          </p:cNvPr>
          <p:cNvSpPr/>
          <p:nvPr/>
        </p:nvSpPr>
        <p:spPr>
          <a:xfrm>
            <a:off x="0" y="0"/>
            <a:ext cx="5788152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Goodness of God</a:t>
            </a:r>
          </a:p>
          <a:p>
            <a:pPr algn="ctr"/>
            <a:endParaRPr lang="en-US" sz="6000" dirty="0">
              <a:solidFill>
                <a:schemeClr val="tx1"/>
              </a:solidFill>
            </a:endParaRPr>
          </a:p>
          <a:p>
            <a:pPr algn="ctr"/>
            <a:endParaRPr lang="en-US" sz="6000" dirty="0">
              <a:solidFill>
                <a:schemeClr val="tx1"/>
              </a:solidFill>
            </a:endParaRPr>
          </a:p>
          <a:p>
            <a:pPr algn="ctr"/>
            <a:endParaRPr lang="en-US" sz="6000" dirty="0">
              <a:solidFill>
                <a:schemeClr val="tx1"/>
              </a:solidFill>
            </a:endParaRPr>
          </a:p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657299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92420-BE30-A822-F621-84BA8F844D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837D1-3F84-C1C4-E25E-396331347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92479-F678-141B-07EB-CD9D33FB1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Verdana" panose="020B0604030504040204" pitchFamily="34" charset="0"/>
              </a:rPr>
              <a:t>We must learn to appreciate the good in life.</a:t>
            </a:r>
          </a:p>
          <a:p>
            <a:endParaRPr lang="en-US" b="1" dirty="0">
              <a:latin typeface="Verdana" panose="020B0604030504040204" pitchFamily="34" charset="0"/>
            </a:endParaRPr>
          </a:p>
          <a:p>
            <a:r>
              <a:rPr lang="en-US" b="1" dirty="0">
                <a:latin typeface="Verdana" panose="020B0604030504040204" pitchFamily="34" charset="0"/>
              </a:rPr>
              <a:t>We must learn to accept the pain in life.</a:t>
            </a:r>
          </a:p>
          <a:p>
            <a:endParaRPr lang="en-US" b="1" dirty="0">
              <a:latin typeface="Verdana" panose="020B0604030504040204" pitchFamily="34" charset="0"/>
            </a:endParaRPr>
          </a:p>
          <a:p>
            <a:r>
              <a:rPr lang="en-US" b="1" dirty="0">
                <a:latin typeface="Verdana" panose="020B0604030504040204" pitchFamily="34" charset="0"/>
              </a:rPr>
              <a:t>Not all pain is bad for us.</a:t>
            </a:r>
          </a:p>
          <a:p>
            <a:endParaRPr lang="en-US" b="1" dirty="0">
              <a:latin typeface="Verdana" panose="020B0604030504040204" pitchFamily="34" charset="0"/>
            </a:endParaRPr>
          </a:p>
          <a:p>
            <a:r>
              <a:rPr lang="en-US" b="1" dirty="0">
                <a:latin typeface="Verdana" panose="020B0604030504040204" pitchFamily="34" charset="0"/>
              </a:rPr>
              <a:t>Not all pleasure is good for us.</a:t>
            </a:r>
            <a:endParaRPr lang="en-US" dirty="0">
              <a:latin typeface="Verdana" panose="020B0604030504040204" pitchFamily="34" charset="0"/>
            </a:endParaRPr>
          </a:p>
          <a:p>
            <a:pPr lvl="1"/>
            <a:endParaRPr lang="en-US" dirty="0">
              <a:latin typeface="Verdana" panose="020B060403050404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504703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7AB3D-8217-6936-AB9C-EF426BE89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F2420-0F02-A7AB-B1EC-085CE9ECB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How could a Good God create a world with suffering and evil?</a:t>
            </a:r>
          </a:p>
          <a:p>
            <a:endParaRPr lang="en-US" sz="4000" dirty="0"/>
          </a:p>
          <a:p>
            <a:r>
              <a:rPr lang="en-US" sz="4000" dirty="0"/>
              <a:t>Why is there evil in our world?</a:t>
            </a:r>
          </a:p>
          <a:p>
            <a:endParaRPr lang="en-US" sz="4000" dirty="0"/>
          </a:p>
          <a:p>
            <a:r>
              <a:rPr lang="en-US" sz="4000" dirty="0"/>
              <a:t>Where does evil come from?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250478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DB85F-DC87-AC8E-99A1-29154D263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Premises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43EE7-0D19-C731-7147-FF2FEA000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1. Man’s knowledge is limited.</a:t>
            </a:r>
            <a:endParaRPr lang="en-US" dirty="0"/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(Pro 14:12)  There is a way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that seems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right to a man, But its end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the way of death.</a:t>
            </a:r>
          </a:p>
          <a:p>
            <a:endParaRPr lang="en-US" dirty="0">
              <a:latin typeface="Verdana" panose="020B0604030504040204" pitchFamily="34" charset="0"/>
            </a:endParaRPr>
          </a:p>
          <a:p>
            <a:endParaRPr lang="en-US" dirty="0">
              <a:latin typeface="Verdana" panose="020B0604030504040204" pitchFamily="34" charset="0"/>
            </a:endParaRP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2. Man’s idea of good may be mistaken.</a:t>
            </a:r>
            <a:endParaRPr lang="en-US" b="0" i="0" u="none" strike="noStrike" baseline="0" dirty="0">
              <a:latin typeface="Verdana" panose="020B0604030504040204" pitchFamily="34" charset="0"/>
            </a:endParaRPr>
          </a:p>
          <a:p>
            <a:pPr lvl="1"/>
            <a:r>
              <a:rPr lang="en-US" dirty="0">
                <a:latin typeface="Verdana" panose="020B0604030504040204" pitchFamily="34" charset="0"/>
              </a:rPr>
              <a:t>We assume – Pleasure = Good 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We assume – Pain = Evil</a:t>
            </a:r>
            <a:endParaRPr lang="en-US" b="0" i="0" u="none" strike="noStrike" baseline="0" dirty="0">
              <a:latin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284324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B3EB2A-A830-0777-5876-8CC18672ED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66D8A-9B99-82FA-86A9-D4A725C2F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Underlying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E2144-EA20-6C58-4C62-4CA6AEAB6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1. Regularity of law</a:t>
            </a:r>
            <a:endParaRPr lang="en-US" dirty="0"/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(Gen 8:22)  "While the earth remains, Seedtime and harvest, Cold and heat, Winter and summer, And day and night Shall not cease.“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Laws of Nature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Storms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Law of Gravity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Sunshine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Rain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Winter is cold – freeze to death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Summer is hot – get a sunburn</a:t>
            </a:r>
          </a:p>
          <a:p>
            <a:pPr lvl="1"/>
            <a:endParaRPr lang="en-US" dirty="0">
              <a:latin typeface="Verdana" panose="020B0604030504040204" pitchFamily="34" charset="0"/>
            </a:endParaRPr>
          </a:p>
          <a:p>
            <a:endParaRPr lang="en-US" dirty="0">
              <a:latin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731584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2E76FD-5DA8-F9DB-3D37-68FF3F820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C49D-D50D-862E-D529-B4B9BA997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Underlying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BD7D1-0885-D3B3-8F68-71A923A20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Verdana" panose="020B0604030504040204" pitchFamily="34" charset="0"/>
              </a:rPr>
              <a:t>2. Man’s freedom of choice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Choose to drive on a flooded street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Choose to swim with sharks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Choose to stick finger in light socket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Choose to walk on a tight-rope</a:t>
            </a:r>
          </a:p>
          <a:p>
            <a:r>
              <a:rPr lang="en-US" dirty="0">
                <a:latin typeface="Verdana" panose="020B0604030504040204" pitchFamily="34" charset="0"/>
              </a:rPr>
              <a:t>The Biblical principle – </a:t>
            </a:r>
            <a:r>
              <a:rPr lang="en-US" b="1" dirty="0">
                <a:latin typeface="Verdana" panose="020B0604030504040204" pitchFamily="34" charset="0"/>
              </a:rPr>
              <a:t>Man is a free moral agent</a:t>
            </a:r>
            <a:r>
              <a:rPr lang="en-US" dirty="0">
                <a:latin typeface="Verdana" panose="020B0604030504040204" pitchFamily="34" charset="0"/>
              </a:rPr>
              <a:t>.</a:t>
            </a:r>
          </a:p>
          <a:p>
            <a:pPr lvl="1"/>
            <a:r>
              <a:rPr lang="en-US" b="0" i="0" dirty="0">
                <a:solidFill>
                  <a:srgbClr val="3F4E55"/>
                </a:solidFill>
                <a:effectLst/>
                <a:latin typeface="Inter"/>
              </a:rPr>
              <a:t>A free moral agent is </a:t>
            </a:r>
            <a:r>
              <a:rPr lang="en-US" b="1" i="0" dirty="0">
                <a:solidFill>
                  <a:srgbClr val="3F4E55"/>
                </a:solidFill>
                <a:effectLst/>
                <a:latin typeface="Inter"/>
              </a:rPr>
              <a:t>an individual who possesses the capacity to make choices and act with rational self-determination, guided by moral principles and ethical considerations</a:t>
            </a:r>
            <a:r>
              <a:rPr lang="en-US" b="0" i="0" dirty="0">
                <a:solidFill>
                  <a:srgbClr val="3F4E55"/>
                </a:solidFill>
                <a:effectLst/>
                <a:latin typeface="Inter"/>
              </a:rPr>
              <a:t>. This concept is rooted in the idea that humans have the </a:t>
            </a:r>
            <a:r>
              <a:rPr lang="en-US" b="0" i="0" u="sng" dirty="0">
                <a:solidFill>
                  <a:srgbClr val="3F4E55"/>
                </a:solidFill>
                <a:effectLst/>
                <a:latin typeface="Inter"/>
              </a:rPr>
              <a:t>freedom to choose between right and wrong</a:t>
            </a:r>
            <a:r>
              <a:rPr lang="en-US" b="0" i="0" dirty="0">
                <a:solidFill>
                  <a:srgbClr val="3F4E55"/>
                </a:solidFill>
                <a:effectLst/>
                <a:latin typeface="Inter"/>
              </a:rPr>
              <a:t>, and </a:t>
            </a:r>
            <a:r>
              <a:rPr lang="en-US" b="0" i="0" u="sng" dirty="0">
                <a:solidFill>
                  <a:srgbClr val="3F4E55"/>
                </a:solidFill>
                <a:effectLst/>
                <a:latin typeface="Inter"/>
              </a:rPr>
              <a:t>are accountable for their decisions</a:t>
            </a:r>
            <a:r>
              <a:rPr lang="en-US" b="0" i="0" dirty="0">
                <a:solidFill>
                  <a:srgbClr val="3F4E55"/>
                </a:solidFill>
                <a:effectLst/>
                <a:latin typeface="Inter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940232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EDCB08-9D56-3189-7934-4E8B908FB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0719B-7BFE-49E3-6386-0D68155AC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Underlying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D078D-F0D9-CD1B-884D-7EFAFD891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Verdana" panose="020B0604030504040204" pitchFamily="34" charset="0"/>
              </a:rPr>
              <a:t>3. Imperfect Conditions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Accidents happen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Cars wear out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Roofs will leak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Houses burn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Diseases spread with close contact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Airplanes lose power and crash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Natural disasters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Wild fire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Tornado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Hurricane</a:t>
            </a:r>
          </a:p>
          <a:p>
            <a:pPr marL="914400" lvl="2" indent="0">
              <a:buNone/>
            </a:pPr>
            <a:endParaRPr lang="en-US" dirty="0">
              <a:latin typeface="Verdana" panose="020B0604030504040204" pitchFamily="34" charset="0"/>
            </a:endParaRPr>
          </a:p>
          <a:p>
            <a:pPr lvl="1"/>
            <a:endParaRPr lang="en-US" dirty="0">
              <a:latin typeface="Verdana" panose="020B060403050404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195999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2F6D9-41F4-890F-9079-0AB45DA10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00973-FDDE-814D-3E93-027248D5A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Underlying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77075-AEA2-40EF-F948-6DB5B1884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Verdana" panose="020B0604030504040204" pitchFamily="34" charset="0"/>
              </a:rPr>
              <a:t>4. Man’s Interdependence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Drive a car at 55 miles per hour.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Another car is coming toward you at 55 mph.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Each driver is DEPENDING on the other car stays in its lane.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We depend on others to repair – car, house, plumbing, heat / air unit, etc.</a:t>
            </a:r>
          </a:p>
          <a:p>
            <a:pPr lvl="1"/>
            <a:endParaRPr lang="en-US" dirty="0">
              <a:latin typeface="Verdana" panose="020B0604030504040204" pitchFamily="34" charset="0"/>
            </a:endParaRPr>
          </a:p>
          <a:p>
            <a:r>
              <a:rPr lang="en-US" b="1" dirty="0">
                <a:latin typeface="Verdana" panose="020B0604030504040204" pitchFamily="34" charset="0"/>
              </a:rPr>
              <a:t>We depend on other people.</a:t>
            </a:r>
          </a:p>
          <a:p>
            <a:r>
              <a:rPr lang="en-US" b="1" dirty="0">
                <a:latin typeface="Verdana" panose="020B0604030504040204" pitchFamily="34" charset="0"/>
              </a:rPr>
              <a:t>We depend on things.</a:t>
            </a:r>
          </a:p>
          <a:p>
            <a:pPr marL="914400" lvl="2" indent="0">
              <a:buNone/>
            </a:pPr>
            <a:endParaRPr lang="en-US" dirty="0">
              <a:latin typeface="Verdana" panose="020B0604030504040204" pitchFamily="34" charset="0"/>
            </a:endParaRPr>
          </a:p>
          <a:p>
            <a:pPr lvl="1"/>
            <a:endParaRPr lang="en-US" dirty="0">
              <a:latin typeface="Verdana" panose="020B060403050404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202911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C5447D-3170-882F-0DDE-0A453B20CE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4E23E-00CE-995E-8401-E54BB5264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evil good? When is good evil?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FE831-F4FD-140B-4D6C-FD0006D21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Verdana" panose="020B0604030504040204" pitchFamily="34" charset="0"/>
              </a:rPr>
              <a:t>5. We ASSUME: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Pleasure is GOOD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Pain is EVIL</a:t>
            </a:r>
          </a:p>
          <a:p>
            <a:pPr lvl="1"/>
            <a:endParaRPr lang="en-US" dirty="0">
              <a:latin typeface="Verdana" panose="020B0604030504040204" pitchFamily="34" charset="0"/>
            </a:endParaRPr>
          </a:p>
          <a:p>
            <a:pPr lvl="1"/>
            <a:r>
              <a:rPr lang="en-US" b="1" dirty="0">
                <a:latin typeface="Verdana" panose="020B0604030504040204" pitchFamily="34" charset="0"/>
              </a:rPr>
              <a:t>Pain warns of infection – 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appendix about to rupture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Stomach ache / Tooth ache </a:t>
            </a:r>
          </a:p>
          <a:p>
            <a:pPr lvl="2"/>
            <a:endParaRPr lang="en-US" dirty="0">
              <a:latin typeface="Verdana" panose="020B0604030504040204" pitchFamily="34" charset="0"/>
            </a:endParaRPr>
          </a:p>
          <a:p>
            <a:pPr lvl="1"/>
            <a:r>
              <a:rPr lang="en-US" b="1" dirty="0">
                <a:latin typeface="Verdana" panose="020B0604030504040204" pitchFamily="34" charset="0"/>
              </a:rPr>
              <a:t>Pleasure can bring great harm –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Drugs and alcohol will dull the senses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Overdose can impair or kill</a:t>
            </a:r>
          </a:p>
          <a:p>
            <a:pPr marL="914400" lvl="2" indent="0">
              <a:buNone/>
            </a:pPr>
            <a:endParaRPr lang="en-US" dirty="0">
              <a:latin typeface="Verdana" panose="020B0604030504040204" pitchFamily="34" charset="0"/>
            </a:endParaRPr>
          </a:p>
          <a:p>
            <a:pPr lvl="1"/>
            <a:endParaRPr lang="en-US" dirty="0">
              <a:latin typeface="Verdana" panose="020B060403050404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011874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ACD601-9B6C-6D6A-7CE8-DF8577355D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F2842-158D-FECA-2416-A39684696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evil good?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BB9E3-2729-BEC3-48EB-E7B648289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latin typeface="Verdana" panose="020B0604030504040204" pitchFamily="34" charset="0"/>
              </a:rPr>
              <a:t>6. Pain is good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We don’t like to suffer with pain.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But pain is a warning signal of some infection / disease.</a:t>
            </a:r>
          </a:p>
          <a:p>
            <a:pPr lvl="1"/>
            <a:endParaRPr lang="en-US" dirty="0">
              <a:latin typeface="Verdana" panose="020B0604030504040204" pitchFamily="34" charset="0"/>
            </a:endParaRPr>
          </a:p>
          <a:p>
            <a:pPr lvl="1"/>
            <a:r>
              <a:rPr lang="en-US" b="1" dirty="0">
                <a:latin typeface="Verdana" panose="020B0604030504040204" pitchFamily="34" charset="0"/>
              </a:rPr>
              <a:t>We have “animal” pain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Hunger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Thirst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Hot / Cold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Injury / disease / infection</a:t>
            </a:r>
          </a:p>
          <a:p>
            <a:pPr lvl="2"/>
            <a:endParaRPr lang="en-US" dirty="0">
              <a:latin typeface="Verdana" panose="020B0604030504040204" pitchFamily="34" charset="0"/>
            </a:endParaRPr>
          </a:p>
          <a:p>
            <a:pPr lvl="1"/>
            <a:r>
              <a:rPr lang="en-US" b="1" dirty="0">
                <a:latin typeface="Verdana" panose="020B0604030504040204" pitchFamily="34" charset="0"/>
              </a:rPr>
              <a:t>Nothing lives long on the earth.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Trees, animals, or man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Death comes to all plants / animals</a:t>
            </a:r>
          </a:p>
          <a:p>
            <a:pPr marL="914400" lvl="2" indent="0">
              <a:buNone/>
            </a:pPr>
            <a:endParaRPr lang="en-US" dirty="0">
              <a:latin typeface="Verdana" panose="020B0604030504040204" pitchFamily="34" charset="0"/>
            </a:endParaRPr>
          </a:p>
          <a:p>
            <a:pPr lvl="1"/>
            <a:endParaRPr lang="en-US" dirty="0">
              <a:latin typeface="Verdana" panose="020B060403050404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30055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506</Words>
  <Application>Microsoft Office PowerPoint</Application>
  <PresentationFormat>Widescreen</PresentationFormat>
  <Paragraphs>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Inter</vt:lpstr>
      <vt:lpstr>Verdana</vt:lpstr>
      <vt:lpstr>Office Theme</vt:lpstr>
      <vt:lpstr>  Problem of Evil</vt:lpstr>
      <vt:lpstr>Introduction</vt:lpstr>
      <vt:lpstr>Two Premises</vt:lpstr>
      <vt:lpstr>Underlying Principles</vt:lpstr>
      <vt:lpstr>Underlying Principles</vt:lpstr>
      <vt:lpstr>Underlying Principles</vt:lpstr>
      <vt:lpstr>Underlying Principles</vt:lpstr>
      <vt:lpstr>When is evil good? When is good evil?</vt:lpstr>
      <vt:lpstr>When is evil good?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Manly Luscombe</dc:creator>
  <cp:lastModifiedBy>Manly Luscombe</cp:lastModifiedBy>
  <cp:revision>2</cp:revision>
  <dcterms:created xsi:type="dcterms:W3CDTF">2024-11-11T23:44:42Z</dcterms:created>
  <dcterms:modified xsi:type="dcterms:W3CDTF">2024-11-12T00:58:41Z</dcterms:modified>
</cp:coreProperties>
</file>