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3/26/2019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3/26/2019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3/26/2019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3/26/2019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3/26/2019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3/26/2019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8716-FF00-4B78-8FE6-D60C78805298}"/>
              </a:ext>
            </a:extLst>
          </p:cNvPr>
          <p:cNvSpPr>
            <a:spLocks noGrp="1"/>
          </p:cNvSpPr>
          <p:nvPr>
            <p:ph type="ctrTitle"/>
          </p:nvPr>
        </p:nvSpPr>
        <p:spPr/>
        <p:txBody>
          <a:bodyPr/>
          <a:lstStyle/>
          <a:p>
            <a:r>
              <a:rPr lang="en-US" b="1" dirty="0"/>
              <a:t>Why do we become</a:t>
            </a:r>
            <a:br>
              <a:rPr lang="en-US" b="1" dirty="0"/>
            </a:br>
            <a:r>
              <a:rPr lang="en-US" b="1" dirty="0"/>
              <a:t>Christian Atheists?</a:t>
            </a:r>
          </a:p>
        </p:txBody>
      </p:sp>
      <p:sp>
        <p:nvSpPr>
          <p:cNvPr id="3" name="Subtitle 2">
            <a:extLst>
              <a:ext uri="{FF2B5EF4-FFF2-40B4-BE49-F238E27FC236}">
                <a16:creationId xmlns:a16="http://schemas.microsoft.com/office/drawing/2014/main" id="{9BF33AAF-C3C6-4E5E-A019-FF95B15117D6}"/>
              </a:ext>
            </a:extLst>
          </p:cNvPr>
          <p:cNvSpPr>
            <a:spLocks noGrp="1"/>
          </p:cNvSpPr>
          <p:nvPr>
            <p:ph type="subTitle" idx="1"/>
          </p:nvPr>
        </p:nvSpPr>
        <p:spPr/>
        <p:txBody>
          <a:bodyPr>
            <a:noAutofit/>
          </a:bodyPr>
          <a:lstStyle/>
          <a:p>
            <a:r>
              <a:rPr lang="en-US" sz="3600" b="1" dirty="0">
                <a:solidFill>
                  <a:schemeClr val="bg1"/>
                </a:solidFill>
              </a:rPr>
              <a:t>Is it possible that you are  a</a:t>
            </a:r>
          </a:p>
          <a:p>
            <a:r>
              <a:rPr lang="en-US" sz="3600" b="1" dirty="0">
                <a:solidFill>
                  <a:schemeClr val="bg1"/>
                </a:solidFill>
              </a:rPr>
              <a:t>Practical Atheist?</a:t>
            </a:r>
          </a:p>
        </p:txBody>
      </p:sp>
    </p:spTree>
    <p:extLst>
      <p:ext uri="{BB962C8B-B14F-4D97-AF65-F5344CB8AC3E}">
        <p14:creationId xmlns:p14="http://schemas.microsoft.com/office/powerpoint/2010/main" val="260331301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B82B-EC64-49BB-973E-62C5EC00F4E5}"/>
              </a:ext>
            </a:extLst>
          </p:cNvPr>
          <p:cNvSpPr>
            <a:spLocks noGrp="1"/>
          </p:cNvSpPr>
          <p:nvPr>
            <p:ph type="title"/>
          </p:nvPr>
        </p:nvSpPr>
        <p:spPr/>
        <p:txBody>
          <a:bodyPr/>
          <a:lstStyle/>
          <a:p>
            <a:r>
              <a:rPr lang="en-US" dirty="0"/>
              <a:t>Errors of Practical Atheists</a:t>
            </a:r>
            <a:br>
              <a:rPr lang="en-US" dirty="0"/>
            </a:br>
            <a:r>
              <a:rPr lang="en-US" dirty="0"/>
              <a:t>1 – Disregard Authority of God</a:t>
            </a:r>
          </a:p>
        </p:txBody>
      </p:sp>
      <p:sp>
        <p:nvSpPr>
          <p:cNvPr id="3" name="Content Placeholder 2">
            <a:extLst>
              <a:ext uri="{FF2B5EF4-FFF2-40B4-BE49-F238E27FC236}">
                <a16:creationId xmlns:a16="http://schemas.microsoft.com/office/drawing/2014/main" id="{4CB5220C-3093-4163-A614-627AFE532707}"/>
              </a:ext>
            </a:extLst>
          </p:cNvPr>
          <p:cNvSpPr>
            <a:spLocks noGrp="1"/>
          </p:cNvSpPr>
          <p:nvPr>
            <p:ph idx="1"/>
          </p:nvPr>
        </p:nvSpPr>
        <p:spPr/>
        <p:txBody>
          <a:bodyPr>
            <a:normAutofit/>
          </a:bodyPr>
          <a:lstStyle/>
          <a:p>
            <a:r>
              <a:rPr lang="en-US" sz="3200" b="1" dirty="0">
                <a:solidFill>
                  <a:schemeClr val="bg1"/>
                </a:solidFill>
              </a:rPr>
              <a:t>Can a virgin forget her ornaments, </a:t>
            </a:r>
            <a:r>
              <a:rPr lang="en-US" sz="3200" b="1" i="1" dirty="0">
                <a:solidFill>
                  <a:schemeClr val="bg1"/>
                </a:solidFill>
              </a:rPr>
              <a:t>Or</a:t>
            </a:r>
            <a:r>
              <a:rPr lang="en-US" sz="3200" b="1" dirty="0">
                <a:solidFill>
                  <a:schemeClr val="bg1"/>
                </a:solidFill>
              </a:rPr>
              <a:t> a bride her attire? Yet My people have forgotten Me days without number.  (Jeremiah 2:32)</a:t>
            </a:r>
          </a:p>
          <a:p>
            <a:r>
              <a:rPr lang="en-US" sz="3200" b="1" dirty="0">
                <a:solidFill>
                  <a:schemeClr val="bg1"/>
                </a:solidFill>
              </a:rPr>
              <a:t>And Jesus came and spoke to them, saying, "All authority has been given to Me in heaven and on earth.  (Matthew 28:18)</a:t>
            </a:r>
          </a:p>
          <a:p>
            <a:r>
              <a:rPr lang="en-US" sz="3200" b="1" dirty="0">
                <a:solidFill>
                  <a:schemeClr val="bg1"/>
                </a:solidFill>
              </a:rPr>
              <a:t>“God can’t tell me how to live.”</a:t>
            </a:r>
          </a:p>
        </p:txBody>
      </p:sp>
    </p:spTree>
    <p:extLst>
      <p:ext uri="{BB962C8B-B14F-4D97-AF65-F5344CB8AC3E}">
        <p14:creationId xmlns:p14="http://schemas.microsoft.com/office/powerpoint/2010/main" val="43498805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B82B-EC64-49BB-973E-62C5EC00F4E5}"/>
              </a:ext>
            </a:extLst>
          </p:cNvPr>
          <p:cNvSpPr>
            <a:spLocks noGrp="1"/>
          </p:cNvSpPr>
          <p:nvPr>
            <p:ph type="title"/>
          </p:nvPr>
        </p:nvSpPr>
        <p:spPr/>
        <p:txBody>
          <a:bodyPr/>
          <a:lstStyle/>
          <a:p>
            <a:r>
              <a:rPr lang="en-US" dirty="0"/>
              <a:t>Errors of Practical Atheists</a:t>
            </a:r>
            <a:br>
              <a:rPr lang="en-US" dirty="0"/>
            </a:br>
            <a:r>
              <a:rPr lang="en-US" dirty="0"/>
              <a:t>1 – Disregard Authority of God</a:t>
            </a:r>
          </a:p>
        </p:txBody>
      </p:sp>
      <p:sp>
        <p:nvSpPr>
          <p:cNvPr id="3" name="Content Placeholder 2">
            <a:extLst>
              <a:ext uri="{FF2B5EF4-FFF2-40B4-BE49-F238E27FC236}">
                <a16:creationId xmlns:a16="http://schemas.microsoft.com/office/drawing/2014/main" id="{4CB5220C-3093-4163-A614-627AFE532707}"/>
              </a:ext>
            </a:extLst>
          </p:cNvPr>
          <p:cNvSpPr>
            <a:spLocks noGrp="1"/>
          </p:cNvSpPr>
          <p:nvPr>
            <p:ph idx="1"/>
          </p:nvPr>
        </p:nvSpPr>
        <p:spPr/>
        <p:txBody>
          <a:bodyPr>
            <a:normAutofit/>
          </a:bodyPr>
          <a:lstStyle/>
          <a:p>
            <a:r>
              <a:rPr lang="en-US" sz="3600" b="1" dirty="0">
                <a:solidFill>
                  <a:schemeClr val="bg1"/>
                </a:solidFill>
              </a:rPr>
              <a:t>Practical atheists know what the Bible says, but refuse to live as God commands.</a:t>
            </a:r>
            <a:br>
              <a:rPr lang="en-US" sz="3600" b="1" dirty="0">
                <a:solidFill>
                  <a:schemeClr val="bg1"/>
                </a:solidFill>
              </a:rPr>
            </a:br>
            <a:br>
              <a:rPr lang="en-US" sz="3600" b="1" dirty="0">
                <a:solidFill>
                  <a:schemeClr val="bg1"/>
                </a:solidFill>
              </a:rPr>
            </a:br>
            <a:endParaRPr lang="en-US" sz="3600" b="1" dirty="0">
              <a:solidFill>
                <a:schemeClr val="bg1"/>
              </a:solidFill>
            </a:endParaRPr>
          </a:p>
          <a:p>
            <a:r>
              <a:rPr lang="en-US" sz="3600" b="1" dirty="0">
                <a:solidFill>
                  <a:schemeClr val="bg1"/>
                </a:solidFill>
              </a:rPr>
              <a:t>They just wish God would just go away and leave them alone.</a:t>
            </a:r>
          </a:p>
        </p:txBody>
      </p:sp>
    </p:spTree>
    <p:extLst>
      <p:ext uri="{BB962C8B-B14F-4D97-AF65-F5344CB8AC3E}">
        <p14:creationId xmlns:p14="http://schemas.microsoft.com/office/powerpoint/2010/main" val="3561376698"/>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B82B-EC64-49BB-973E-62C5EC00F4E5}"/>
              </a:ext>
            </a:extLst>
          </p:cNvPr>
          <p:cNvSpPr>
            <a:spLocks noGrp="1"/>
          </p:cNvSpPr>
          <p:nvPr>
            <p:ph type="title"/>
          </p:nvPr>
        </p:nvSpPr>
        <p:spPr/>
        <p:txBody>
          <a:bodyPr/>
          <a:lstStyle/>
          <a:p>
            <a:r>
              <a:rPr lang="en-US" dirty="0"/>
              <a:t>Errors of Practical Atheists</a:t>
            </a:r>
            <a:br>
              <a:rPr lang="en-US" dirty="0"/>
            </a:br>
            <a:r>
              <a:rPr lang="en-US" dirty="0"/>
              <a:t>2 – Distort the Image of God</a:t>
            </a:r>
          </a:p>
        </p:txBody>
      </p:sp>
      <p:sp>
        <p:nvSpPr>
          <p:cNvPr id="3" name="Content Placeholder 2">
            <a:extLst>
              <a:ext uri="{FF2B5EF4-FFF2-40B4-BE49-F238E27FC236}">
                <a16:creationId xmlns:a16="http://schemas.microsoft.com/office/drawing/2014/main" id="{4CB5220C-3093-4163-A614-627AFE532707}"/>
              </a:ext>
            </a:extLst>
          </p:cNvPr>
          <p:cNvSpPr>
            <a:spLocks noGrp="1"/>
          </p:cNvSpPr>
          <p:nvPr>
            <p:ph idx="1"/>
          </p:nvPr>
        </p:nvSpPr>
        <p:spPr>
          <a:xfrm>
            <a:off x="680321" y="2336873"/>
            <a:ext cx="10053940" cy="4169944"/>
          </a:xfrm>
        </p:spPr>
        <p:txBody>
          <a:bodyPr>
            <a:normAutofit/>
          </a:bodyPr>
          <a:lstStyle/>
          <a:p>
            <a:r>
              <a:rPr lang="en-US" sz="3200" b="1" dirty="0">
                <a:solidFill>
                  <a:schemeClr val="bg1"/>
                </a:solidFill>
              </a:rPr>
              <a:t>21 because, although they knew God, they did not glorify </a:t>
            </a:r>
            <a:r>
              <a:rPr lang="en-US" sz="3200" b="1" i="1" dirty="0">
                <a:solidFill>
                  <a:schemeClr val="bg1"/>
                </a:solidFill>
              </a:rPr>
              <a:t>Him</a:t>
            </a:r>
            <a:r>
              <a:rPr lang="en-US" sz="3200" b="1" dirty="0">
                <a:solidFill>
                  <a:schemeClr val="bg1"/>
                </a:solidFill>
              </a:rPr>
              <a:t> as God, nor were thankful, but became futile in their thoughts, and their foolish hearts were darkened.  22 Professing to be wise, they became fools,  23 and changed the glory of the incorruptible God into an image made like corruptible man—and birds and four-footed animals and creeping things.  (Romans 1:21-23)</a:t>
            </a:r>
          </a:p>
          <a:p>
            <a:endParaRPr lang="en-US" dirty="0"/>
          </a:p>
          <a:p>
            <a:endParaRPr lang="en-US" sz="3200" b="1" dirty="0">
              <a:solidFill>
                <a:schemeClr val="bg1"/>
              </a:solidFill>
            </a:endParaRPr>
          </a:p>
        </p:txBody>
      </p:sp>
    </p:spTree>
    <p:extLst>
      <p:ext uri="{BB962C8B-B14F-4D97-AF65-F5344CB8AC3E}">
        <p14:creationId xmlns:p14="http://schemas.microsoft.com/office/powerpoint/2010/main" val="353221655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B82B-EC64-49BB-973E-62C5EC00F4E5}"/>
              </a:ext>
            </a:extLst>
          </p:cNvPr>
          <p:cNvSpPr>
            <a:spLocks noGrp="1"/>
          </p:cNvSpPr>
          <p:nvPr>
            <p:ph type="title"/>
          </p:nvPr>
        </p:nvSpPr>
        <p:spPr/>
        <p:txBody>
          <a:bodyPr/>
          <a:lstStyle/>
          <a:p>
            <a:r>
              <a:rPr lang="en-US" dirty="0"/>
              <a:t>Errors of Practical Atheists</a:t>
            </a:r>
            <a:br>
              <a:rPr lang="en-US" dirty="0"/>
            </a:br>
            <a:r>
              <a:rPr lang="en-US" dirty="0"/>
              <a:t>2 – Distort the Image of God</a:t>
            </a:r>
          </a:p>
        </p:txBody>
      </p:sp>
      <p:sp>
        <p:nvSpPr>
          <p:cNvPr id="3" name="Content Placeholder 2">
            <a:extLst>
              <a:ext uri="{FF2B5EF4-FFF2-40B4-BE49-F238E27FC236}">
                <a16:creationId xmlns:a16="http://schemas.microsoft.com/office/drawing/2014/main" id="{4CB5220C-3093-4163-A614-627AFE532707}"/>
              </a:ext>
            </a:extLst>
          </p:cNvPr>
          <p:cNvSpPr>
            <a:spLocks noGrp="1"/>
          </p:cNvSpPr>
          <p:nvPr>
            <p:ph idx="1"/>
          </p:nvPr>
        </p:nvSpPr>
        <p:spPr>
          <a:xfrm>
            <a:off x="680321" y="2336873"/>
            <a:ext cx="10053940" cy="4169944"/>
          </a:xfrm>
        </p:spPr>
        <p:txBody>
          <a:bodyPr>
            <a:normAutofit/>
          </a:bodyPr>
          <a:lstStyle/>
          <a:p>
            <a:r>
              <a:rPr lang="en-US" sz="3600" b="1" dirty="0">
                <a:solidFill>
                  <a:schemeClr val="bg1"/>
                </a:solidFill>
              </a:rPr>
              <a:t>Idolatry is more than bronze statues</a:t>
            </a:r>
            <a:br>
              <a:rPr lang="en-US" sz="3600" b="1" dirty="0">
                <a:solidFill>
                  <a:schemeClr val="bg1"/>
                </a:solidFill>
              </a:rPr>
            </a:br>
            <a:endParaRPr lang="en-US" sz="3600" b="1" dirty="0">
              <a:solidFill>
                <a:schemeClr val="bg1"/>
              </a:solidFill>
            </a:endParaRPr>
          </a:p>
          <a:p>
            <a:r>
              <a:rPr lang="en-US" sz="3600" b="1" dirty="0">
                <a:solidFill>
                  <a:schemeClr val="bg1"/>
                </a:solidFill>
              </a:rPr>
              <a:t>They believe that God would not send anyone to an eternal Hell</a:t>
            </a:r>
            <a:br>
              <a:rPr lang="en-US" sz="3600" b="1" dirty="0">
                <a:solidFill>
                  <a:schemeClr val="bg1"/>
                </a:solidFill>
              </a:rPr>
            </a:br>
            <a:endParaRPr lang="en-US" sz="3600" b="1" dirty="0">
              <a:solidFill>
                <a:schemeClr val="bg1"/>
              </a:solidFill>
            </a:endParaRPr>
          </a:p>
          <a:p>
            <a:r>
              <a:rPr lang="en-US" sz="3600" b="1" dirty="0">
                <a:solidFill>
                  <a:schemeClr val="bg1"/>
                </a:solidFill>
              </a:rPr>
              <a:t>They want to change God into their way of thinking</a:t>
            </a:r>
          </a:p>
          <a:p>
            <a:endParaRPr lang="en-US" dirty="0"/>
          </a:p>
          <a:p>
            <a:endParaRPr lang="en-US" sz="3200" b="1" dirty="0">
              <a:solidFill>
                <a:schemeClr val="bg1"/>
              </a:solidFill>
            </a:endParaRPr>
          </a:p>
        </p:txBody>
      </p:sp>
    </p:spTree>
    <p:extLst>
      <p:ext uri="{BB962C8B-B14F-4D97-AF65-F5344CB8AC3E}">
        <p14:creationId xmlns:p14="http://schemas.microsoft.com/office/powerpoint/2010/main" val="210742857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B82B-EC64-49BB-973E-62C5EC00F4E5}"/>
              </a:ext>
            </a:extLst>
          </p:cNvPr>
          <p:cNvSpPr>
            <a:spLocks noGrp="1"/>
          </p:cNvSpPr>
          <p:nvPr>
            <p:ph type="title"/>
          </p:nvPr>
        </p:nvSpPr>
        <p:spPr/>
        <p:txBody>
          <a:bodyPr/>
          <a:lstStyle/>
          <a:p>
            <a:r>
              <a:rPr lang="en-US" dirty="0"/>
              <a:t>Errors of Practical Atheists</a:t>
            </a:r>
            <a:br>
              <a:rPr lang="en-US" dirty="0"/>
            </a:br>
            <a:r>
              <a:rPr lang="en-US" dirty="0"/>
              <a:t>3 – Deny the Power of God</a:t>
            </a:r>
          </a:p>
        </p:txBody>
      </p:sp>
      <p:sp>
        <p:nvSpPr>
          <p:cNvPr id="3" name="Content Placeholder 2">
            <a:extLst>
              <a:ext uri="{FF2B5EF4-FFF2-40B4-BE49-F238E27FC236}">
                <a16:creationId xmlns:a16="http://schemas.microsoft.com/office/drawing/2014/main" id="{4CB5220C-3093-4163-A614-627AFE532707}"/>
              </a:ext>
            </a:extLst>
          </p:cNvPr>
          <p:cNvSpPr>
            <a:spLocks noGrp="1"/>
          </p:cNvSpPr>
          <p:nvPr>
            <p:ph idx="1"/>
          </p:nvPr>
        </p:nvSpPr>
        <p:spPr>
          <a:xfrm>
            <a:off x="680321" y="2336873"/>
            <a:ext cx="10053940" cy="4169944"/>
          </a:xfrm>
        </p:spPr>
        <p:txBody>
          <a:bodyPr>
            <a:normAutofit/>
          </a:bodyPr>
          <a:lstStyle/>
          <a:p>
            <a:r>
              <a:rPr lang="en-US" sz="2800" b="1" dirty="0">
                <a:solidFill>
                  <a:schemeClr val="bg1"/>
                </a:solidFill>
              </a:rPr>
              <a:t>1 But know this, that in the last days perilous times will come:  2 For men will be lovers of themselves, lovers of money, boasters, proud, blasphemers, disobedient to parents, unthankful, unholy,  3 unloving, unforgiving, slanderers, without self-control, brutal, despisers of good,  4 traitors, headstrong, haughty, lovers of pleasure rather than lovers of God,  5 having a form of godliness but denying its power. And from such people turn away!  (2 Timothy 3:1-5)</a:t>
            </a:r>
          </a:p>
          <a:p>
            <a:endParaRPr lang="en-US" dirty="0"/>
          </a:p>
          <a:p>
            <a:endParaRPr lang="en-US" dirty="0"/>
          </a:p>
          <a:p>
            <a:endParaRPr lang="en-US" sz="3200" b="1" dirty="0">
              <a:solidFill>
                <a:schemeClr val="bg1"/>
              </a:solidFill>
            </a:endParaRPr>
          </a:p>
        </p:txBody>
      </p:sp>
    </p:spTree>
    <p:extLst>
      <p:ext uri="{BB962C8B-B14F-4D97-AF65-F5344CB8AC3E}">
        <p14:creationId xmlns:p14="http://schemas.microsoft.com/office/powerpoint/2010/main" val="322608384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AB82B-EC64-49BB-973E-62C5EC00F4E5}"/>
              </a:ext>
            </a:extLst>
          </p:cNvPr>
          <p:cNvSpPr>
            <a:spLocks noGrp="1"/>
          </p:cNvSpPr>
          <p:nvPr>
            <p:ph type="title"/>
          </p:nvPr>
        </p:nvSpPr>
        <p:spPr/>
        <p:txBody>
          <a:bodyPr/>
          <a:lstStyle/>
          <a:p>
            <a:r>
              <a:rPr lang="en-US" dirty="0"/>
              <a:t>Errors of Practical Atheists</a:t>
            </a:r>
            <a:br>
              <a:rPr lang="en-US" dirty="0"/>
            </a:br>
            <a:r>
              <a:rPr lang="en-US" dirty="0"/>
              <a:t>3 – Deny the Power of God</a:t>
            </a:r>
          </a:p>
        </p:txBody>
      </p:sp>
      <p:sp>
        <p:nvSpPr>
          <p:cNvPr id="3" name="Content Placeholder 2">
            <a:extLst>
              <a:ext uri="{FF2B5EF4-FFF2-40B4-BE49-F238E27FC236}">
                <a16:creationId xmlns:a16="http://schemas.microsoft.com/office/drawing/2014/main" id="{4CB5220C-3093-4163-A614-627AFE532707}"/>
              </a:ext>
            </a:extLst>
          </p:cNvPr>
          <p:cNvSpPr>
            <a:spLocks noGrp="1"/>
          </p:cNvSpPr>
          <p:nvPr>
            <p:ph idx="1"/>
          </p:nvPr>
        </p:nvSpPr>
        <p:spPr>
          <a:xfrm>
            <a:off x="680321" y="2336873"/>
            <a:ext cx="10053940" cy="4169944"/>
          </a:xfrm>
        </p:spPr>
        <p:txBody>
          <a:bodyPr>
            <a:normAutofit lnSpcReduction="10000"/>
          </a:bodyPr>
          <a:lstStyle/>
          <a:p>
            <a:r>
              <a:rPr lang="en-US" sz="3600" b="1" dirty="0">
                <a:solidFill>
                  <a:schemeClr val="bg1"/>
                </a:solidFill>
              </a:rPr>
              <a:t>Deny the power of prayer</a:t>
            </a:r>
            <a:br>
              <a:rPr lang="en-US" sz="3600" b="1" dirty="0">
                <a:solidFill>
                  <a:schemeClr val="bg1"/>
                </a:solidFill>
              </a:rPr>
            </a:br>
            <a:endParaRPr lang="en-US" sz="3600" b="1" dirty="0">
              <a:solidFill>
                <a:schemeClr val="bg1"/>
              </a:solidFill>
            </a:endParaRPr>
          </a:p>
          <a:p>
            <a:r>
              <a:rPr lang="en-US" sz="3600" b="1" dirty="0">
                <a:solidFill>
                  <a:schemeClr val="bg1"/>
                </a:solidFill>
              </a:rPr>
              <a:t>Deny the power of the gospel</a:t>
            </a:r>
            <a:br>
              <a:rPr lang="en-US" sz="3600" b="1" dirty="0">
                <a:solidFill>
                  <a:schemeClr val="bg1"/>
                </a:solidFill>
              </a:rPr>
            </a:br>
            <a:endParaRPr lang="en-US" sz="3600" b="1" dirty="0">
              <a:solidFill>
                <a:schemeClr val="bg1"/>
              </a:solidFill>
            </a:endParaRPr>
          </a:p>
          <a:p>
            <a:r>
              <a:rPr lang="en-US" sz="3600" b="1" dirty="0">
                <a:solidFill>
                  <a:schemeClr val="bg1"/>
                </a:solidFill>
              </a:rPr>
              <a:t>Deny the power of obedience</a:t>
            </a:r>
            <a:br>
              <a:rPr lang="en-US" sz="2800" b="1" dirty="0">
                <a:solidFill>
                  <a:schemeClr val="bg1"/>
                </a:solidFill>
              </a:rPr>
            </a:br>
            <a:endParaRPr lang="en-US" sz="2800" b="1" dirty="0">
              <a:solidFill>
                <a:schemeClr val="bg1"/>
              </a:solidFill>
            </a:endParaRPr>
          </a:p>
          <a:p>
            <a:r>
              <a:rPr lang="en-US" sz="4400" b="1" dirty="0">
                <a:solidFill>
                  <a:schemeClr val="bg1"/>
                </a:solidFill>
              </a:rPr>
              <a:t>Satan is not opposing the church.</a:t>
            </a:r>
            <a:br>
              <a:rPr lang="en-US" sz="4400" b="1" dirty="0">
                <a:solidFill>
                  <a:schemeClr val="bg1"/>
                </a:solidFill>
              </a:rPr>
            </a:br>
            <a:r>
              <a:rPr lang="en-US" sz="4400" b="1" dirty="0">
                <a:solidFill>
                  <a:schemeClr val="bg1"/>
                </a:solidFill>
              </a:rPr>
              <a:t>He is joining it!</a:t>
            </a:r>
          </a:p>
          <a:p>
            <a:endParaRPr lang="en-US" dirty="0"/>
          </a:p>
          <a:p>
            <a:endParaRPr lang="en-US" dirty="0"/>
          </a:p>
          <a:p>
            <a:endParaRPr lang="en-US" sz="3200" b="1" dirty="0">
              <a:solidFill>
                <a:schemeClr val="bg1"/>
              </a:solidFill>
            </a:endParaRPr>
          </a:p>
        </p:txBody>
      </p:sp>
    </p:spTree>
    <p:extLst>
      <p:ext uri="{BB962C8B-B14F-4D97-AF65-F5344CB8AC3E}">
        <p14:creationId xmlns:p14="http://schemas.microsoft.com/office/powerpoint/2010/main" val="2347094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D24F4D1-4F59-407E-AFFA-99565EAA9E25}"/>
              </a:ext>
            </a:extLst>
          </p:cNvPr>
          <p:cNvPicPr>
            <a:picLocks noChangeAspect="1"/>
          </p:cNvPicPr>
          <p:nvPr/>
        </p:nvPicPr>
        <p:blipFill>
          <a:blip r:embed="rId2"/>
          <a:stretch>
            <a:fillRect/>
          </a:stretch>
        </p:blipFill>
        <p:spPr>
          <a:xfrm>
            <a:off x="1192696" y="0"/>
            <a:ext cx="9342782" cy="6858000"/>
          </a:xfrm>
          <a:prstGeom prst="rect">
            <a:avLst/>
          </a:prstGeom>
        </p:spPr>
      </p:pic>
    </p:spTree>
    <p:extLst>
      <p:ext uri="{BB962C8B-B14F-4D97-AF65-F5344CB8AC3E}">
        <p14:creationId xmlns:p14="http://schemas.microsoft.com/office/powerpoint/2010/main" val="28139254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B70-807D-4044-9CC1-F65D0330381D}"/>
              </a:ext>
            </a:extLst>
          </p:cNvPr>
          <p:cNvSpPr>
            <a:spLocks noGrp="1"/>
          </p:cNvSpPr>
          <p:nvPr>
            <p:ph type="title"/>
          </p:nvPr>
        </p:nvSpPr>
        <p:spPr/>
        <p:txBody>
          <a:bodyPr/>
          <a:lstStyle/>
          <a:p>
            <a:r>
              <a:rPr lang="en-US" dirty="0"/>
              <a:t>What is the major issue facing the church?</a:t>
            </a:r>
          </a:p>
        </p:txBody>
      </p:sp>
      <p:sp>
        <p:nvSpPr>
          <p:cNvPr id="3" name="Content Placeholder 2">
            <a:extLst>
              <a:ext uri="{FF2B5EF4-FFF2-40B4-BE49-F238E27FC236}">
                <a16:creationId xmlns:a16="http://schemas.microsoft.com/office/drawing/2014/main" id="{C4EB87DF-1B0F-4582-9FD7-B6266AA13670}"/>
              </a:ext>
            </a:extLst>
          </p:cNvPr>
          <p:cNvSpPr>
            <a:spLocks noGrp="1"/>
          </p:cNvSpPr>
          <p:nvPr>
            <p:ph idx="1"/>
          </p:nvPr>
        </p:nvSpPr>
        <p:spPr/>
        <p:txBody>
          <a:bodyPr>
            <a:normAutofit lnSpcReduction="10000"/>
          </a:bodyPr>
          <a:lstStyle/>
          <a:p>
            <a:r>
              <a:rPr lang="en-US" sz="3600" dirty="0">
                <a:solidFill>
                  <a:schemeClr val="bg1"/>
                </a:solidFill>
              </a:rPr>
              <a:t>Liberalism</a:t>
            </a:r>
          </a:p>
          <a:p>
            <a:r>
              <a:rPr lang="en-US" sz="3600" dirty="0">
                <a:solidFill>
                  <a:schemeClr val="bg1"/>
                </a:solidFill>
              </a:rPr>
              <a:t>Apathy</a:t>
            </a:r>
          </a:p>
          <a:p>
            <a:r>
              <a:rPr lang="en-US" sz="3600" dirty="0">
                <a:solidFill>
                  <a:schemeClr val="bg1"/>
                </a:solidFill>
              </a:rPr>
              <a:t>Compromise</a:t>
            </a:r>
          </a:p>
          <a:p>
            <a:r>
              <a:rPr lang="en-US" sz="3600" dirty="0">
                <a:solidFill>
                  <a:schemeClr val="bg1"/>
                </a:solidFill>
              </a:rPr>
              <a:t>Immorality</a:t>
            </a:r>
          </a:p>
          <a:p>
            <a:r>
              <a:rPr lang="en-US" sz="3600" dirty="0">
                <a:solidFill>
                  <a:schemeClr val="bg1"/>
                </a:solidFill>
              </a:rPr>
              <a:t>Error in doctrine</a:t>
            </a:r>
          </a:p>
          <a:p>
            <a:r>
              <a:rPr lang="en-US" sz="3600" dirty="0">
                <a:solidFill>
                  <a:schemeClr val="bg1"/>
                </a:solidFill>
              </a:rPr>
              <a:t>Division / lack of unity</a:t>
            </a:r>
          </a:p>
          <a:p>
            <a:endParaRPr lang="en-US" dirty="0"/>
          </a:p>
        </p:txBody>
      </p:sp>
    </p:spTree>
    <p:extLst>
      <p:ext uri="{BB962C8B-B14F-4D97-AF65-F5344CB8AC3E}">
        <p14:creationId xmlns:p14="http://schemas.microsoft.com/office/powerpoint/2010/main" val="154613742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B70-807D-4044-9CC1-F65D0330381D}"/>
              </a:ext>
            </a:extLst>
          </p:cNvPr>
          <p:cNvSpPr>
            <a:spLocks noGrp="1"/>
          </p:cNvSpPr>
          <p:nvPr>
            <p:ph type="title"/>
          </p:nvPr>
        </p:nvSpPr>
        <p:spPr/>
        <p:txBody>
          <a:bodyPr/>
          <a:lstStyle/>
          <a:p>
            <a:r>
              <a:rPr lang="en-US" dirty="0"/>
              <a:t>Who is a Practical Atheist?</a:t>
            </a:r>
          </a:p>
        </p:txBody>
      </p:sp>
      <p:sp>
        <p:nvSpPr>
          <p:cNvPr id="3" name="Content Placeholder 2">
            <a:extLst>
              <a:ext uri="{FF2B5EF4-FFF2-40B4-BE49-F238E27FC236}">
                <a16:creationId xmlns:a16="http://schemas.microsoft.com/office/drawing/2014/main" id="{C4EB87DF-1B0F-4582-9FD7-B6266AA13670}"/>
              </a:ext>
            </a:extLst>
          </p:cNvPr>
          <p:cNvSpPr>
            <a:spLocks noGrp="1"/>
          </p:cNvSpPr>
          <p:nvPr>
            <p:ph idx="1"/>
          </p:nvPr>
        </p:nvSpPr>
        <p:spPr/>
        <p:txBody>
          <a:bodyPr>
            <a:normAutofit/>
          </a:bodyPr>
          <a:lstStyle/>
          <a:p>
            <a:r>
              <a:rPr lang="en-US" sz="3600" dirty="0">
                <a:solidFill>
                  <a:schemeClr val="bg1"/>
                </a:solidFill>
              </a:rPr>
              <a:t>What about PRACTICAL ATHEISM?</a:t>
            </a:r>
            <a:br>
              <a:rPr lang="en-US" sz="3600" dirty="0">
                <a:solidFill>
                  <a:schemeClr val="bg1"/>
                </a:solidFill>
              </a:rPr>
            </a:br>
            <a:endParaRPr lang="en-US" sz="3600" dirty="0">
              <a:solidFill>
                <a:schemeClr val="bg1"/>
              </a:solidFill>
            </a:endParaRPr>
          </a:p>
          <a:p>
            <a:r>
              <a:rPr lang="en-US" sz="3600" dirty="0">
                <a:solidFill>
                  <a:schemeClr val="bg1"/>
                </a:solidFill>
              </a:rPr>
              <a:t>Atheist = one who does not believe in God</a:t>
            </a:r>
            <a:br>
              <a:rPr lang="en-US" sz="3600" dirty="0">
                <a:solidFill>
                  <a:schemeClr val="bg1"/>
                </a:solidFill>
              </a:rPr>
            </a:br>
            <a:endParaRPr lang="en-US" sz="3600" dirty="0">
              <a:solidFill>
                <a:schemeClr val="bg1"/>
              </a:solidFill>
            </a:endParaRPr>
          </a:p>
          <a:p>
            <a:r>
              <a:rPr lang="en-US" sz="3600" dirty="0">
                <a:solidFill>
                  <a:schemeClr val="bg1"/>
                </a:solidFill>
              </a:rPr>
              <a:t>Practical atheist = lives as if there is no God</a:t>
            </a:r>
          </a:p>
        </p:txBody>
      </p:sp>
    </p:spTree>
    <p:extLst>
      <p:ext uri="{BB962C8B-B14F-4D97-AF65-F5344CB8AC3E}">
        <p14:creationId xmlns:p14="http://schemas.microsoft.com/office/powerpoint/2010/main" val="2976999655"/>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68A344-0EB9-4A20-88C5-AE8DDCA033BC}"/>
              </a:ext>
            </a:extLst>
          </p:cNvPr>
          <p:cNvPicPr>
            <a:picLocks noChangeAspect="1"/>
          </p:cNvPicPr>
          <p:nvPr/>
        </p:nvPicPr>
        <p:blipFill>
          <a:blip r:embed="rId2"/>
          <a:stretch>
            <a:fillRect/>
          </a:stretch>
        </p:blipFill>
        <p:spPr>
          <a:xfrm>
            <a:off x="1" y="4417"/>
            <a:ext cx="12192000" cy="6802783"/>
          </a:xfrm>
          <a:prstGeom prst="rect">
            <a:avLst/>
          </a:prstGeom>
        </p:spPr>
      </p:pic>
    </p:spTree>
    <p:extLst>
      <p:ext uri="{BB962C8B-B14F-4D97-AF65-F5344CB8AC3E}">
        <p14:creationId xmlns:p14="http://schemas.microsoft.com/office/powerpoint/2010/main" val="101218732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B70-807D-4044-9CC1-F65D0330381D}"/>
              </a:ext>
            </a:extLst>
          </p:cNvPr>
          <p:cNvSpPr>
            <a:spLocks noGrp="1"/>
          </p:cNvSpPr>
          <p:nvPr>
            <p:ph type="title"/>
          </p:nvPr>
        </p:nvSpPr>
        <p:spPr/>
        <p:txBody>
          <a:bodyPr/>
          <a:lstStyle/>
          <a:p>
            <a:r>
              <a:rPr lang="en-US" dirty="0"/>
              <a:t>Who is a Practical Atheist?</a:t>
            </a:r>
          </a:p>
        </p:txBody>
      </p:sp>
      <p:sp>
        <p:nvSpPr>
          <p:cNvPr id="3" name="Content Placeholder 2">
            <a:extLst>
              <a:ext uri="{FF2B5EF4-FFF2-40B4-BE49-F238E27FC236}">
                <a16:creationId xmlns:a16="http://schemas.microsoft.com/office/drawing/2014/main" id="{C4EB87DF-1B0F-4582-9FD7-B6266AA13670}"/>
              </a:ext>
            </a:extLst>
          </p:cNvPr>
          <p:cNvSpPr>
            <a:spLocks noGrp="1"/>
          </p:cNvSpPr>
          <p:nvPr>
            <p:ph idx="1"/>
          </p:nvPr>
        </p:nvSpPr>
        <p:spPr/>
        <p:txBody>
          <a:bodyPr>
            <a:normAutofit/>
          </a:bodyPr>
          <a:lstStyle/>
          <a:p>
            <a:r>
              <a:rPr lang="en-US" sz="3600" dirty="0">
                <a:solidFill>
                  <a:schemeClr val="bg1"/>
                </a:solidFill>
              </a:rPr>
              <a:t>Remember – Madelyn Murray O’Hare?</a:t>
            </a:r>
          </a:p>
          <a:p>
            <a:r>
              <a:rPr lang="en-US" sz="3600" dirty="0">
                <a:solidFill>
                  <a:schemeClr val="bg1"/>
                </a:solidFill>
              </a:rPr>
              <a:t>She sought to eliminate God – from schools, from government, from churches, from life</a:t>
            </a:r>
            <a:br>
              <a:rPr lang="en-US" sz="3600" dirty="0">
                <a:solidFill>
                  <a:schemeClr val="bg1"/>
                </a:solidFill>
              </a:rPr>
            </a:br>
            <a:endParaRPr lang="en-US" sz="3600" dirty="0">
              <a:solidFill>
                <a:schemeClr val="bg1"/>
              </a:solidFill>
            </a:endParaRPr>
          </a:p>
          <a:p>
            <a:r>
              <a:rPr lang="en-US" sz="3600" dirty="0">
                <a:solidFill>
                  <a:schemeClr val="bg1"/>
                </a:solidFill>
              </a:rPr>
              <a:t>NOTE: The devil is NOT an atheist. </a:t>
            </a:r>
            <a:br>
              <a:rPr lang="en-US" sz="3600" dirty="0">
                <a:solidFill>
                  <a:schemeClr val="bg1"/>
                </a:solidFill>
              </a:rPr>
            </a:br>
            <a:r>
              <a:rPr lang="en-US" sz="3600" dirty="0">
                <a:solidFill>
                  <a:schemeClr val="bg1"/>
                </a:solidFill>
              </a:rPr>
              <a:t>James 2:19 – He believes and trembles.</a:t>
            </a:r>
          </a:p>
        </p:txBody>
      </p:sp>
    </p:spTree>
    <p:extLst>
      <p:ext uri="{BB962C8B-B14F-4D97-AF65-F5344CB8AC3E}">
        <p14:creationId xmlns:p14="http://schemas.microsoft.com/office/powerpoint/2010/main" val="2719209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B70-807D-4044-9CC1-F65D0330381D}"/>
              </a:ext>
            </a:extLst>
          </p:cNvPr>
          <p:cNvSpPr>
            <a:spLocks noGrp="1"/>
          </p:cNvSpPr>
          <p:nvPr>
            <p:ph type="title"/>
          </p:nvPr>
        </p:nvSpPr>
        <p:spPr/>
        <p:txBody>
          <a:bodyPr/>
          <a:lstStyle/>
          <a:p>
            <a:r>
              <a:rPr lang="en-US" dirty="0"/>
              <a:t>Who is a Practical Atheist?</a:t>
            </a:r>
          </a:p>
        </p:txBody>
      </p:sp>
      <p:sp>
        <p:nvSpPr>
          <p:cNvPr id="3" name="Content Placeholder 2">
            <a:extLst>
              <a:ext uri="{FF2B5EF4-FFF2-40B4-BE49-F238E27FC236}">
                <a16:creationId xmlns:a16="http://schemas.microsoft.com/office/drawing/2014/main" id="{C4EB87DF-1B0F-4582-9FD7-B6266AA13670}"/>
              </a:ext>
            </a:extLst>
          </p:cNvPr>
          <p:cNvSpPr>
            <a:spLocks noGrp="1"/>
          </p:cNvSpPr>
          <p:nvPr>
            <p:ph idx="1"/>
          </p:nvPr>
        </p:nvSpPr>
        <p:spPr/>
        <p:txBody>
          <a:bodyPr>
            <a:normAutofit/>
          </a:bodyPr>
          <a:lstStyle/>
          <a:p>
            <a:r>
              <a:rPr lang="en-US" sz="3600" b="1" dirty="0">
                <a:solidFill>
                  <a:schemeClr val="bg1"/>
                </a:solidFill>
              </a:rPr>
              <a:t>Many Christians believe in God.</a:t>
            </a:r>
            <a:br>
              <a:rPr lang="en-US" sz="3600" b="1" dirty="0">
                <a:solidFill>
                  <a:schemeClr val="bg1"/>
                </a:solidFill>
              </a:rPr>
            </a:br>
            <a:endParaRPr lang="en-US" sz="3600" b="1" dirty="0">
              <a:solidFill>
                <a:schemeClr val="bg1"/>
              </a:solidFill>
            </a:endParaRPr>
          </a:p>
          <a:p>
            <a:r>
              <a:rPr lang="en-US" sz="3600" b="1" dirty="0">
                <a:solidFill>
                  <a:schemeClr val="bg1"/>
                </a:solidFill>
              </a:rPr>
              <a:t>They attend church.</a:t>
            </a:r>
            <a:br>
              <a:rPr lang="en-US" sz="3600" b="1" dirty="0">
                <a:solidFill>
                  <a:schemeClr val="bg1"/>
                </a:solidFill>
              </a:rPr>
            </a:br>
            <a:endParaRPr lang="en-US" sz="3600" b="1" dirty="0">
              <a:solidFill>
                <a:schemeClr val="bg1"/>
              </a:solidFill>
            </a:endParaRPr>
          </a:p>
          <a:p>
            <a:r>
              <a:rPr lang="en-US" sz="3600" b="1" dirty="0">
                <a:solidFill>
                  <a:schemeClr val="bg1"/>
                </a:solidFill>
              </a:rPr>
              <a:t>BUT: They live as if God has no part in their life, conduct, morals or behavior.</a:t>
            </a:r>
          </a:p>
        </p:txBody>
      </p:sp>
    </p:spTree>
    <p:extLst>
      <p:ext uri="{BB962C8B-B14F-4D97-AF65-F5344CB8AC3E}">
        <p14:creationId xmlns:p14="http://schemas.microsoft.com/office/powerpoint/2010/main" val="324067079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91BB1-111F-4B16-BF75-6E142D4DAD24}"/>
              </a:ext>
            </a:extLst>
          </p:cNvPr>
          <p:cNvSpPr>
            <a:spLocks noGrp="1"/>
          </p:cNvSpPr>
          <p:nvPr>
            <p:ph type="title"/>
          </p:nvPr>
        </p:nvSpPr>
        <p:spPr/>
        <p:txBody>
          <a:bodyPr/>
          <a:lstStyle/>
          <a:p>
            <a:r>
              <a:rPr lang="en-US" dirty="0"/>
              <a:t>NOTICE THIS COMPARISON</a:t>
            </a:r>
          </a:p>
        </p:txBody>
      </p:sp>
      <p:sp>
        <p:nvSpPr>
          <p:cNvPr id="3" name="Text Placeholder 2">
            <a:extLst>
              <a:ext uri="{FF2B5EF4-FFF2-40B4-BE49-F238E27FC236}">
                <a16:creationId xmlns:a16="http://schemas.microsoft.com/office/drawing/2014/main" id="{5213D1A2-6211-4A11-83FD-5E1EF768B671}"/>
              </a:ext>
            </a:extLst>
          </p:cNvPr>
          <p:cNvSpPr>
            <a:spLocks noGrp="1"/>
          </p:cNvSpPr>
          <p:nvPr>
            <p:ph type="body" idx="1"/>
          </p:nvPr>
        </p:nvSpPr>
        <p:spPr/>
        <p:txBody>
          <a:bodyPr>
            <a:normAutofit/>
          </a:bodyPr>
          <a:lstStyle/>
          <a:p>
            <a:pPr algn="ctr"/>
            <a:r>
              <a:rPr lang="en-US" sz="3200" dirty="0">
                <a:solidFill>
                  <a:schemeClr val="bg1"/>
                </a:solidFill>
              </a:rPr>
              <a:t>ATHEISTS</a:t>
            </a:r>
          </a:p>
        </p:txBody>
      </p:sp>
      <p:sp>
        <p:nvSpPr>
          <p:cNvPr id="4" name="Content Placeholder 3">
            <a:extLst>
              <a:ext uri="{FF2B5EF4-FFF2-40B4-BE49-F238E27FC236}">
                <a16:creationId xmlns:a16="http://schemas.microsoft.com/office/drawing/2014/main" id="{73EF1895-FFF2-4506-A4F8-E32AD0C729A6}"/>
              </a:ext>
            </a:extLst>
          </p:cNvPr>
          <p:cNvSpPr>
            <a:spLocks noGrp="1"/>
          </p:cNvSpPr>
          <p:nvPr>
            <p:ph sz="half" idx="2"/>
          </p:nvPr>
        </p:nvSpPr>
        <p:spPr/>
        <p:txBody>
          <a:bodyPr>
            <a:noAutofit/>
          </a:bodyPr>
          <a:lstStyle/>
          <a:p>
            <a:r>
              <a:rPr lang="en-US" sz="2800" b="1" dirty="0">
                <a:solidFill>
                  <a:schemeClr val="bg1"/>
                </a:solidFill>
              </a:rPr>
              <a:t>Do not pray</a:t>
            </a:r>
          </a:p>
          <a:p>
            <a:r>
              <a:rPr lang="en-US" sz="2800" b="1" dirty="0">
                <a:solidFill>
                  <a:schemeClr val="bg1"/>
                </a:solidFill>
              </a:rPr>
              <a:t>Do not study the Bible</a:t>
            </a:r>
          </a:p>
          <a:p>
            <a:r>
              <a:rPr lang="en-US" sz="2800" b="1" dirty="0">
                <a:solidFill>
                  <a:schemeClr val="bg1"/>
                </a:solidFill>
              </a:rPr>
              <a:t>Do not have Word in their heart</a:t>
            </a:r>
          </a:p>
          <a:p>
            <a:r>
              <a:rPr lang="en-US" sz="2800" b="1" dirty="0">
                <a:solidFill>
                  <a:schemeClr val="bg1"/>
                </a:solidFill>
              </a:rPr>
              <a:t>Do not need God</a:t>
            </a:r>
          </a:p>
          <a:p>
            <a:r>
              <a:rPr lang="en-US" sz="2800" b="1" dirty="0">
                <a:solidFill>
                  <a:schemeClr val="bg1"/>
                </a:solidFill>
              </a:rPr>
              <a:t>Do not lay up treasure in heaven</a:t>
            </a:r>
          </a:p>
        </p:txBody>
      </p:sp>
      <p:sp>
        <p:nvSpPr>
          <p:cNvPr id="5" name="Text Placeholder 4">
            <a:extLst>
              <a:ext uri="{FF2B5EF4-FFF2-40B4-BE49-F238E27FC236}">
                <a16:creationId xmlns:a16="http://schemas.microsoft.com/office/drawing/2014/main" id="{7602E67A-6992-484B-9788-2DF5EC4BB7A4}"/>
              </a:ext>
            </a:extLst>
          </p:cNvPr>
          <p:cNvSpPr>
            <a:spLocks noGrp="1"/>
          </p:cNvSpPr>
          <p:nvPr>
            <p:ph type="body" sz="quarter" idx="3"/>
          </p:nvPr>
        </p:nvSpPr>
        <p:spPr/>
        <p:txBody>
          <a:bodyPr>
            <a:normAutofit/>
          </a:bodyPr>
          <a:lstStyle/>
          <a:p>
            <a:pPr algn="ctr"/>
            <a:r>
              <a:rPr lang="en-US" sz="3200" dirty="0">
                <a:solidFill>
                  <a:schemeClr val="bg1"/>
                </a:solidFill>
              </a:rPr>
              <a:t>PRACTICAL ATHEISTS</a:t>
            </a:r>
          </a:p>
        </p:txBody>
      </p:sp>
      <p:sp>
        <p:nvSpPr>
          <p:cNvPr id="6" name="Content Placeholder 5">
            <a:extLst>
              <a:ext uri="{FF2B5EF4-FFF2-40B4-BE49-F238E27FC236}">
                <a16:creationId xmlns:a16="http://schemas.microsoft.com/office/drawing/2014/main" id="{80B05662-B3D3-4705-B7F3-F71152486195}"/>
              </a:ext>
            </a:extLst>
          </p:cNvPr>
          <p:cNvSpPr>
            <a:spLocks noGrp="1"/>
          </p:cNvSpPr>
          <p:nvPr>
            <p:ph sz="quarter" idx="4"/>
          </p:nvPr>
        </p:nvSpPr>
        <p:spPr/>
        <p:txBody>
          <a:bodyPr>
            <a:noAutofit/>
          </a:bodyPr>
          <a:lstStyle/>
          <a:p>
            <a:r>
              <a:rPr lang="en-US" sz="2800" b="1" dirty="0">
                <a:solidFill>
                  <a:schemeClr val="bg1"/>
                </a:solidFill>
              </a:rPr>
              <a:t>Seldom pray</a:t>
            </a:r>
          </a:p>
          <a:p>
            <a:r>
              <a:rPr lang="en-US" sz="2800" b="1" dirty="0">
                <a:solidFill>
                  <a:schemeClr val="bg1"/>
                </a:solidFill>
              </a:rPr>
              <a:t>Seldom study the Bible</a:t>
            </a:r>
          </a:p>
          <a:p>
            <a:r>
              <a:rPr lang="en-US" sz="2800" b="1" dirty="0">
                <a:solidFill>
                  <a:schemeClr val="bg1"/>
                </a:solidFill>
              </a:rPr>
              <a:t>Neither to practical atheists</a:t>
            </a:r>
          </a:p>
          <a:p>
            <a:r>
              <a:rPr lang="en-US" sz="2800" b="1" dirty="0">
                <a:solidFill>
                  <a:schemeClr val="bg1"/>
                </a:solidFill>
              </a:rPr>
              <a:t>Pay God a Sunday visit</a:t>
            </a:r>
          </a:p>
          <a:p>
            <a:r>
              <a:rPr lang="en-US" sz="2800" b="1" dirty="0">
                <a:solidFill>
                  <a:schemeClr val="bg1"/>
                </a:solidFill>
              </a:rPr>
              <a:t>Neither do practical atheists</a:t>
            </a:r>
          </a:p>
        </p:txBody>
      </p:sp>
    </p:spTree>
    <p:extLst>
      <p:ext uri="{BB962C8B-B14F-4D97-AF65-F5344CB8AC3E}">
        <p14:creationId xmlns:p14="http://schemas.microsoft.com/office/powerpoint/2010/main" val="404964980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91BB1-111F-4B16-BF75-6E142D4DAD24}"/>
              </a:ext>
            </a:extLst>
          </p:cNvPr>
          <p:cNvSpPr>
            <a:spLocks noGrp="1"/>
          </p:cNvSpPr>
          <p:nvPr>
            <p:ph type="title"/>
          </p:nvPr>
        </p:nvSpPr>
        <p:spPr/>
        <p:txBody>
          <a:bodyPr/>
          <a:lstStyle/>
          <a:p>
            <a:r>
              <a:rPr lang="en-US" dirty="0"/>
              <a:t>NOTICE THIS COMPARISON</a:t>
            </a:r>
          </a:p>
        </p:txBody>
      </p:sp>
      <p:sp>
        <p:nvSpPr>
          <p:cNvPr id="3" name="Text Placeholder 2">
            <a:extLst>
              <a:ext uri="{FF2B5EF4-FFF2-40B4-BE49-F238E27FC236}">
                <a16:creationId xmlns:a16="http://schemas.microsoft.com/office/drawing/2014/main" id="{5213D1A2-6211-4A11-83FD-5E1EF768B671}"/>
              </a:ext>
            </a:extLst>
          </p:cNvPr>
          <p:cNvSpPr>
            <a:spLocks noGrp="1"/>
          </p:cNvSpPr>
          <p:nvPr>
            <p:ph type="body" idx="1"/>
          </p:nvPr>
        </p:nvSpPr>
        <p:spPr/>
        <p:txBody>
          <a:bodyPr>
            <a:normAutofit/>
          </a:bodyPr>
          <a:lstStyle/>
          <a:p>
            <a:pPr algn="ctr"/>
            <a:r>
              <a:rPr lang="en-US" sz="3200" dirty="0">
                <a:solidFill>
                  <a:schemeClr val="bg1"/>
                </a:solidFill>
              </a:rPr>
              <a:t>ATHEISTS</a:t>
            </a:r>
          </a:p>
        </p:txBody>
      </p:sp>
      <p:sp>
        <p:nvSpPr>
          <p:cNvPr id="4" name="Content Placeholder 3">
            <a:extLst>
              <a:ext uri="{FF2B5EF4-FFF2-40B4-BE49-F238E27FC236}">
                <a16:creationId xmlns:a16="http://schemas.microsoft.com/office/drawing/2014/main" id="{73EF1895-FFF2-4506-A4F8-E32AD0C729A6}"/>
              </a:ext>
            </a:extLst>
          </p:cNvPr>
          <p:cNvSpPr>
            <a:spLocks noGrp="1"/>
          </p:cNvSpPr>
          <p:nvPr>
            <p:ph sz="half" idx="2"/>
          </p:nvPr>
        </p:nvSpPr>
        <p:spPr/>
        <p:txBody>
          <a:bodyPr>
            <a:noAutofit/>
          </a:bodyPr>
          <a:lstStyle/>
          <a:p>
            <a:r>
              <a:rPr lang="en-US" sz="2800" b="1" dirty="0">
                <a:solidFill>
                  <a:schemeClr val="bg1"/>
                </a:solidFill>
              </a:rPr>
              <a:t>Affection is on earth</a:t>
            </a:r>
            <a:br>
              <a:rPr lang="en-US" sz="2800" b="1" dirty="0">
                <a:solidFill>
                  <a:schemeClr val="bg1"/>
                </a:solidFill>
              </a:rPr>
            </a:br>
            <a:endParaRPr lang="en-US" sz="2800" b="1" dirty="0">
              <a:solidFill>
                <a:schemeClr val="bg1"/>
              </a:solidFill>
            </a:endParaRPr>
          </a:p>
          <a:p>
            <a:r>
              <a:rPr lang="en-US" sz="2800" b="1" dirty="0">
                <a:solidFill>
                  <a:schemeClr val="bg1"/>
                </a:solidFill>
              </a:rPr>
              <a:t>Live for today</a:t>
            </a:r>
          </a:p>
          <a:p>
            <a:r>
              <a:rPr lang="en-US" sz="2800" b="1" dirty="0">
                <a:solidFill>
                  <a:schemeClr val="bg1"/>
                </a:solidFill>
              </a:rPr>
              <a:t>More concerned about self</a:t>
            </a:r>
          </a:p>
          <a:p>
            <a:r>
              <a:rPr lang="en-US" sz="2800" b="1" dirty="0">
                <a:solidFill>
                  <a:schemeClr val="bg1"/>
                </a:solidFill>
              </a:rPr>
              <a:t>Focus on material things</a:t>
            </a:r>
          </a:p>
        </p:txBody>
      </p:sp>
      <p:sp>
        <p:nvSpPr>
          <p:cNvPr id="5" name="Text Placeholder 4">
            <a:extLst>
              <a:ext uri="{FF2B5EF4-FFF2-40B4-BE49-F238E27FC236}">
                <a16:creationId xmlns:a16="http://schemas.microsoft.com/office/drawing/2014/main" id="{7602E67A-6992-484B-9788-2DF5EC4BB7A4}"/>
              </a:ext>
            </a:extLst>
          </p:cNvPr>
          <p:cNvSpPr>
            <a:spLocks noGrp="1"/>
          </p:cNvSpPr>
          <p:nvPr>
            <p:ph type="body" sz="quarter" idx="3"/>
          </p:nvPr>
        </p:nvSpPr>
        <p:spPr/>
        <p:txBody>
          <a:bodyPr>
            <a:normAutofit/>
          </a:bodyPr>
          <a:lstStyle/>
          <a:p>
            <a:pPr algn="ctr"/>
            <a:r>
              <a:rPr lang="en-US" sz="3200" dirty="0">
                <a:solidFill>
                  <a:schemeClr val="bg1"/>
                </a:solidFill>
              </a:rPr>
              <a:t>PRACTICAL ATHEISTS</a:t>
            </a:r>
          </a:p>
        </p:txBody>
      </p:sp>
      <p:sp>
        <p:nvSpPr>
          <p:cNvPr id="6" name="Content Placeholder 5">
            <a:extLst>
              <a:ext uri="{FF2B5EF4-FFF2-40B4-BE49-F238E27FC236}">
                <a16:creationId xmlns:a16="http://schemas.microsoft.com/office/drawing/2014/main" id="{80B05662-B3D3-4705-B7F3-F71152486195}"/>
              </a:ext>
            </a:extLst>
          </p:cNvPr>
          <p:cNvSpPr>
            <a:spLocks noGrp="1"/>
          </p:cNvSpPr>
          <p:nvPr>
            <p:ph sz="quarter" idx="4"/>
          </p:nvPr>
        </p:nvSpPr>
        <p:spPr/>
        <p:txBody>
          <a:bodyPr>
            <a:noAutofit/>
          </a:bodyPr>
          <a:lstStyle/>
          <a:p>
            <a:r>
              <a:rPr lang="en-US" sz="2800" b="1" dirty="0">
                <a:solidFill>
                  <a:schemeClr val="bg1"/>
                </a:solidFill>
              </a:rPr>
              <a:t>Same for practical atheists</a:t>
            </a:r>
          </a:p>
          <a:p>
            <a:r>
              <a:rPr lang="en-US" sz="2800" b="1" dirty="0">
                <a:solidFill>
                  <a:schemeClr val="bg1"/>
                </a:solidFill>
              </a:rPr>
              <a:t>So do practical atheists</a:t>
            </a:r>
          </a:p>
          <a:p>
            <a:r>
              <a:rPr lang="en-US" sz="2800" b="1" dirty="0">
                <a:solidFill>
                  <a:schemeClr val="bg1"/>
                </a:solidFill>
              </a:rPr>
              <a:t>Same for practical atheists</a:t>
            </a:r>
          </a:p>
          <a:p>
            <a:r>
              <a:rPr lang="en-US" sz="2800" b="1" dirty="0">
                <a:solidFill>
                  <a:schemeClr val="bg1"/>
                </a:solidFill>
              </a:rPr>
              <a:t>So do practical atheists</a:t>
            </a:r>
          </a:p>
        </p:txBody>
      </p:sp>
    </p:spTree>
    <p:extLst>
      <p:ext uri="{BB962C8B-B14F-4D97-AF65-F5344CB8AC3E}">
        <p14:creationId xmlns:p14="http://schemas.microsoft.com/office/powerpoint/2010/main" val="101734012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67C4-1E62-4582-B22A-2E546CF98EC3}"/>
              </a:ext>
            </a:extLst>
          </p:cNvPr>
          <p:cNvSpPr>
            <a:spLocks noGrp="1"/>
          </p:cNvSpPr>
          <p:nvPr>
            <p:ph type="title"/>
          </p:nvPr>
        </p:nvSpPr>
        <p:spPr/>
        <p:txBody>
          <a:bodyPr/>
          <a:lstStyle/>
          <a:p>
            <a:r>
              <a:rPr lang="en-US" dirty="0"/>
              <a:t>Use Simple Logic</a:t>
            </a:r>
          </a:p>
        </p:txBody>
      </p:sp>
      <p:sp>
        <p:nvSpPr>
          <p:cNvPr id="3" name="Content Placeholder 2">
            <a:extLst>
              <a:ext uri="{FF2B5EF4-FFF2-40B4-BE49-F238E27FC236}">
                <a16:creationId xmlns:a16="http://schemas.microsoft.com/office/drawing/2014/main" id="{05A8BCA2-EAB7-43C3-AFD3-DE098B8F81A3}"/>
              </a:ext>
            </a:extLst>
          </p:cNvPr>
          <p:cNvSpPr>
            <a:spLocks noGrp="1"/>
          </p:cNvSpPr>
          <p:nvPr>
            <p:ph idx="1"/>
          </p:nvPr>
        </p:nvSpPr>
        <p:spPr/>
        <p:txBody>
          <a:bodyPr>
            <a:normAutofit/>
          </a:bodyPr>
          <a:lstStyle/>
          <a:p>
            <a:r>
              <a:rPr lang="en-US" sz="3600" b="1" dirty="0">
                <a:solidFill>
                  <a:schemeClr val="bg1"/>
                </a:solidFill>
              </a:rPr>
              <a:t>If God does not exist – nothing matters.</a:t>
            </a:r>
            <a:br>
              <a:rPr lang="en-US" sz="3600" b="1" dirty="0">
                <a:solidFill>
                  <a:schemeClr val="bg1"/>
                </a:solidFill>
              </a:rPr>
            </a:br>
            <a:endParaRPr lang="en-US" sz="3600" b="1" dirty="0">
              <a:solidFill>
                <a:schemeClr val="bg1"/>
              </a:solidFill>
            </a:endParaRPr>
          </a:p>
          <a:p>
            <a:r>
              <a:rPr lang="en-US" sz="3600" b="1" dirty="0">
                <a:solidFill>
                  <a:schemeClr val="bg1"/>
                </a:solidFill>
              </a:rPr>
              <a:t>If God does exist – everything matters.</a:t>
            </a:r>
            <a:br>
              <a:rPr lang="en-US" sz="3600" b="1" dirty="0">
                <a:solidFill>
                  <a:schemeClr val="bg1"/>
                </a:solidFill>
              </a:rPr>
            </a:br>
            <a:endParaRPr lang="en-US" sz="3600" b="1" dirty="0">
              <a:solidFill>
                <a:schemeClr val="bg1"/>
              </a:solidFill>
            </a:endParaRPr>
          </a:p>
          <a:p>
            <a:r>
              <a:rPr lang="en-US" sz="3600" b="1" dirty="0">
                <a:solidFill>
                  <a:schemeClr val="bg1"/>
                </a:solidFill>
              </a:rPr>
              <a:t>Practical atheists try to find a middle ground.</a:t>
            </a:r>
          </a:p>
        </p:txBody>
      </p:sp>
    </p:spTree>
    <p:extLst>
      <p:ext uri="{BB962C8B-B14F-4D97-AF65-F5344CB8AC3E}">
        <p14:creationId xmlns:p14="http://schemas.microsoft.com/office/powerpoint/2010/main" val="380634872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48</TotalTime>
  <Words>299</Words>
  <Application>Microsoft Office PowerPoint</Application>
  <PresentationFormat>Widescreen</PresentationFormat>
  <Paragraphs>72</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Trebuchet MS</vt:lpstr>
      <vt:lpstr>Berlin</vt:lpstr>
      <vt:lpstr>Why do we become Christian Atheists?</vt:lpstr>
      <vt:lpstr>What is the major issue facing the church?</vt:lpstr>
      <vt:lpstr>Who is a Practical Atheist?</vt:lpstr>
      <vt:lpstr>PowerPoint Presentation</vt:lpstr>
      <vt:lpstr>Who is a Practical Atheist?</vt:lpstr>
      <vt:lpstr>Who is a Practical Atheist?</vt:lpstr>
      <vt:lpstr>NOTICE THIS COMPARISON</vt:lpstr>
      <vt:lpstr>NOTICE THIS COMPARISON</vt:lpstr>
      <vt:lpstr>Use Simple Logic</vt:lpstr>
      <vt:lpstr>Errors of Practical Atheists 1 – Disregard Authority of God</vt:lpstr>
      <vt:lpstr>Errors of Practical Atheists 1 – Disregard Authority of God</vt:lpstr>
      <vt:lpstr>Errors of Practical Atheists 2 – Distort the Image of God</vt:lpstr>
      <vt:lpstr>Errors of Practical Atheists 2 – Distort the Image of God</vt:lpstr>
      <vt:lpstr>Errors of Practical Atheists 3 – Deny the Power of God</vt:lpstr>
      <vt:lpstr>Errors of Practical Atheists 3 – Deny the Power of God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become Christian Atheists?</dc:title>
  <dc:creator>Manly Luscommbe</dc:creator>
  <cp:lastModifiedBy>Manly Luscommbe</cp:lastModifiedBy>
  <cp:revision>9</cp:revision>
  <dcterms:created xsi:type="dcterms:W3CDTF">2019-03-26T23:54:08Z</dcterms:created>
  <dcterms:modified xsi:type="dcterms:W3CDTF">2019-03-27T00:42:50Z</dcterms:modified>
</cp:coreProperties>
</file>