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5"/>
  </p:notesMasterIdLst>
  <p:handoutMasterIdLst>
    <p:handoutMasterId r:id="rId16"/>
  </p:handoutMasterIdLst>
  <p:sldIdLst>
    <p:sldId id="281" r:id="rId5"/>
    <p:sldId id="361" r:id="rId6"/>
    <p:sldId id="362" r:id="rId7"/>
    <p:sldId id="367" r:id="rId8"/>
    <p:sldId id="363" r:id="rId9"/>
    <p:sldId id="368" r:id="rId10"/>
    <p:sldId id="364" r:id="rId11"/>
    <p:sldId id="369" r:id="rId12"/>
    <p:sldId id="365" r:id="rId13"/>
    <p:sldId id="3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35E8E2A5-F086-460A-9513-84CBD1AD3829}"/>
    <pc:docChg chg="addSld delSld">
      <pc:chgData name="Account Update" userId="d66a401e1e7a39bf" providerId="LiveId" clId="{35E8E2A5-F086-460A-9513-84CBD1AD3829}" dt="2023-08-12T17:01:40.992" v="1" actId="47"/>
      <pc:docMkLst>
        <pc:docMk/>
      </pc:docMkLst>
      <pc:sldChg chg="new del">
        <pc:chgData name="Account Update" userId="d66a401e1e7a39bf" providerId="LiveId" clId="{35E8E2A5-F086-460A-9513-84CBD1AD3829}" dt="2023-08-12T17:01:40.992" v="1" actId="47"/>
        <pc:sldMkLst>
          <pc:docMk/>
          <pc:sldMk cId="3673593618" sldId="370"/>
        </pc:sldMkLst>
      </pc:sldChg>
    </pc:docChg>
  </pc:docChgLst>
  <pc:docChgLst>
    <pc:chgData name="Account Update" userId="d66a401e1e7a39bf" providerId="LiveId" clId="{06886359-F52E-4D3B-9551-66544C20E078}"/>
    <pc:docChg chg="modSld">
      <pc:chgData name="Account Update" userId="d66a401e1e7a39bf" providerId="LiveId" clId="{06886359-F52E-4D3B-9551-66544C20E078}" dt="2023-07-12T15:14:36.891" v="25" actId="6549"/>
      <pc:docMkLst>
        <pc:docMk/>
      </pc:docMkLst>
      <pc:sldChg chg="modSp mod">
        <pc:chgData name="Account Update" userId="d66a401e1e7a39bf" providerId="LiveId" clId="{06886359-F52E-4D3B-9551-66544C20E078}" dt="2023-07-12T15:14:36.891" v="25" actId="6549"/>
        <pc:sldMkLst>
          <pc:docMk/>
          <pc:sldMk cId="1278722581" sldId="362"/>
        </pc:sldMkLst>
        <pc:spChg chg="mod">
          <ac:chgData name="Account Update" userId="d66a401e1e7a39bf" providerId="LiveId" clId="{06886359-F52E-4D3B-9551-66544C20E078}" dt="2023-07-12T15:14:36.891" v="25" actId="6549"/>
          <ac:spMkLst>
            <pc:docMk/>
            <pc:sldMk cId="1278722581" sldId="362"/>
            <ac:spMk id="3" creationId="{54B7BEF2-A938-0F54-DC3D-6FD3CD7D2FD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8/12/2023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8/12/2023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  <p:transition spd="slow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  <p:transition spd="slow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  <p:transition spd="slow">
    <p:push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  <p:transition spd="slow">
    <p:push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  <p:transition spd="slow">
    <p:push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  <p:transition spd="slow">
    <p:push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  <p:transition spd="slow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  <p:transition spd="slow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  <p:transition spd="slow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  <p:transition spd="slow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  <p:transition spd="slow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  <p:transition spd="slow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  <p:transition spd="slow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  <p:transition spd="slow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  <p:transition spd="slow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transition spd="slow">
    <p:push dir="d"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494" y="3769744"/>
            <a:ext cx="9213011" cy="1345720"/>
          </a:xfrm>
        </p:spPr>
        <p:txBody>
          <a:bodyPr>
            <a:normAutofit/>
          </a:bodyPr>
          <a:lstStyle/>
          <a:p>
            <a:r>
              <a:rPr lang="en-US" dirty="0"/>
              <a:t>Plow the Hard 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596" y="5436194"/>
            <a:ext cx="7223760" cy="685800"/>
          </a:xfrm>
        </p:spPr>
        <p:txBody>
          <a:bodyPr/>
          <a:lstStyle/>
          <a:p>
            <a:r>
              <a:rPr lang="en-US" b="1" dirty="0"/>
              <a:t>Matthew 13:4; 18-19 </a:t>
            </a:r>
          </a:p>
        </p:txBody>
      </p:sp>
      <p:pic>
        <p:nvPicPr>
          <p:cNvPr id="1026" name="Picture 2" descr="Image result for plowing new ground">
            <a:extLst>
              <a:ext uri="{FF2B5EF4-FFF2-40B4-BE49-F238E27FC236}">
                <a16:creationId xmlns:a16="http://schemas.microsoft.com/office/drawing/2014/main" id="{4822ED0F-F68B-5FA6-DA14-50BA64B9F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099" y="6651"/>
            <a:ext cx="5604754" cy="317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  <p:transition spd="slow">
    <p:push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God’s Word can make a difference.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(Act 8:34)  So the eunuch answered Philip and said, "I ask you, of whom does the prophet say this, of himself or of some other man?"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(Act 8:35)  Then Philip opened his mouth, and beginning at this Scripture, preached Jesus to him.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(Act 8:36)  Now as they went down the road, they came to some water. And the eunuch said, "See,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here is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water. What hinders me from being baptized?"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(Act 8:37)  Then Philip said, "If you believe with all your heart, you may." And he answered and said, "I believe that Jesus Christ is the Son of God."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(Act 8:38)  So he commanded the chariot to stand still. And both Philip and the eunuch went down into the water, and he baptized him.</a:t>
            </a:r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34920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Wayside –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68747"/>
            <a:ext cx="10168128" cy="3903453"/>
          </a:xfrm>
        </p:spPr>
        <p:txBody>
          <a:bodyPr>
            <a:normAutofit/>
          </a:bodyPr>
          <a:lstStyle/>
          <a:p>
            <a:r>
              <a:rPr lang="en-US" sz="2000" b="1" i="0" u="none" strike="noStrike" baseline="0" dirty="0">
                <a:solidFill>
                  <a:srgbClr val="218282"/>
                </a:solidFill>
                <a:latin typeface="Verdana" panose="020B0604030504040204" pitchFamily="34" charset="0"/>
              </a:rPr>
              <a:t>(Mat 13:4)  </a:t>
            </a:r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And as he sowed, some </a:t>
            </a:r>
            <a:r>
              <a:rPr lang="en-US" sz="2000" b="1" i="1" u="none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seed</a:t>
            </a:r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 fell by the wayside; and the birds came and devoured them.</a:t>
            </a:r>
          </a:p>
          <a:p>
            <a:endParaRPr lang="en-US" sz="2000" b="1" dirty="0">
              <a:solidFill>
                <a:srgbClr val="DA3737"/>
              </a:solidFill>
              <a:latin typeface="Verdana" panose="020B0604030504040204" pitchFamily="34" charset="0"/>
            </a:endParaRPr>
          </a:p>
          <a:p>
            <a:pPr algn="ctr"/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The Explanation </a:t>
            </a:r>
          </a:p>
          <a:p>
            <a:pPr marR="0" algn="l" rtl="0"/>
            <a:r>
              <a:rPr lang="en-US" sz="2000" b="1" i="0" u="none" strike="noStrike" baseline="0" dirty="0">
                <a:solidFill>
                  <a:srgbClr val="218282"/>
                </a:solidFill>
                <a:latin typeface="Verdana" panose="020B0604030504040204" pitchFamily="34" charset="0"/>
              </a:rPr>
              <a:t>(Mat 13:18)  </a:t>
            </a:r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"Therefore hear the parable of the Sower:</a:t>
            </a:r>
          </a:p>
          <a:p>
            <a:pPr marR="0" algn="l" rtl="0"/>
            <a:r>
              <a:rPr lang="en-US" sz="2000" b="1" i="0" u="none" strike="noStrike" baseline="0" dirty="0">
                <a:solidFill>
                  <a:srgbClr val="218282"/>
                </a:solidFill>
                <a:latin typeface="Verdana" panose="020B0604030504040204" pitchFamily="34" charset="0"/>
              </a:rPr>
              <a:t>(Mat 13:19)  </a:t>
            </a:r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When anyone hears the word of the kingdom, and does not understand </a:t>
            </a:r>
            <a:r>
              <a:rPr lang="en-US" sz="2000" b="1" i="1" u="none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it,</a:t>
            </a:r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 then the wicked </a:t>
            </a:r>
            <a:r>
              <a:rPr lang="en-US" sz="2000" b="1" i="1" u="none" strike="noStrike" baseline="0" dirty="0">
                <a:solidFill>
                  <a:srgbClr val="757575"/>
                </a:solidFill>
                <a:latin typeface="Verdana" panose="020B0604030504040204" pitchFamily="34" charset="0"/>
              </a:rPr>
              <a:t>one</a:t>
            </a:r>
            <a:r>
              <a:rPr lang="en-US" sz="2000" b="1" i="0" u="none" strike="noStrike" baseline="0" dirty="0">
                <a:solidFill>
                  <a:srgbClr val="DA3737"/>
                </a:solidFill>
                <a:latin typeface="Verdana" panose="020B0604030504040204" pitchFamily="34" charset="0"/>
              </a:rPr>
              <a:t> comes and snatches away what was sown in his heart. This is he who received seed by the wayside.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40023"/>
      </p:ext>
    </p:extLst>
  </p:cSld>
  <p:clrMapOvr>
    <a:masterClrMapping/>
  </p:clrMapOvr>
  <p:transition spd="slow"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the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1. </a:t>
            </a:r>
            <a:r>
              <a:rPr lang="en-US" sz="2000" b="1" dirty="0">
                <a:latin typeface="Verdana" panose="020B0604030504040204" pitchFamily="34" charset="0"/>
              </a:rPr>
              <a:t>O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pen the </a:t>
            </a:r>
            <a:r>
              <a:rPr lang="en-US" sz="2000" b="1" i="0" u="none" strike="noStrike" baseline="0">
                <a:latin typeface="Verdana" panose="020B0604030504040204" pitchFamily="34" charset="0"/>
              </a:rPr>
              <a:t>ground for 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seed.</a:t>
            </a: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(Rom 10:17)  So then faith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comes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by hearing, and hearing by the word of God.</a:t>
            </a:r>
            <a:endParaRPr lang="en-US" sz="1800" b="1" dirty="0">
              <a:latin typeface="Verdana" panose="020B0604030504040204" pitchFamily="34" charset="0"/>
            </a:endParaRPr>
          </a:p>
          <a:p>
            <a:endParaRPr lang="en-US" sz="18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22581"/>
      </p:ext>
    </p:extLst>
  </p:cSld>
  <p:clrMapOvr>
    <a:masterClrMapping/>
  </p:clrMapOvr>
  <p:transition spd="slow">
    <p:push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the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1. Be open to more seed.</a:t>
            </a: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(Rom 10:17)  So then faith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comes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by hearing, and hearing by the word of God.</a:t>
            </a:r>
            <a:endParaRPr lang="en-US" sz="1800" b="1" dirty="0">
              <a:latin typeface="Verdana" panose="020B0604030504040204" pitchFamily="34" charset="0"/>
            </a:endParaRPr>
          </a:p>
          <a:p>
            <a:pPr algn="ctr"/>
            <a:r>
              <a:rPr lang="en-US" sz="1800" b="1" i="0" u="none" strike="noStrike" baseline="0" dirty="0">
                <a:latin typeface="Verdana" panose="020B0604030504040204" pitchFamily="34" charset="0"/>
              </a:rPr>
              <a:t>2. Hard Ground needs plowing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(Rom 5:3)  And not only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that,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but we also glory in tribulations, knowing that tribulation produces perseverance;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(Rom 5:4)  and perseverance, character; and character, hope.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(Rom 5:5)  Now hope does not disappoint, because the love of God has been poured out in our hearts by the Holy Spirit who was given to us.</a:t>
            </a:r>
          </a:p>
          <a:p>
            <a:endParaRPr lang="en-US" sz="18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30415"/>
      </p:ext>
    </p:extLst>
  </p:cSld>
  <p:clrMapOvr>
    <a:masterClrMapping/>
  </p:clrMapOvr>
  <p:transition spd="slow">
    <p:push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the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3. </a:t>
            </a:r>
            <a:r>
              <a:rPr lang="en-US" sz="2000" b="1" dirty="0">
                <a:latin typeface="Verdana" panose="020B0604030504040204" pitchFamily="34" charset="0"/>
              </a:rPr>
              <a:t>“God wants me to be happy.”</a:t>
            </a:r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I know what is fun for me?</a:t>
            </a:r>
          </a:p>
          <a:p>
            <a:r>
              <a:rPr lang="en-US" sz="1800" b="1" dirty="0">
                <a:latin typeface="Verdana" panose="020B0604030504040204" pitchFamily="34" charset="0"/>
              </a:rPr>
              <a:t>I get to decide what God wants me to be and do.</a:t>
            </a:r>
          </a:p>
          <a:p>
            <a:endParaRPr lang="en-US" sz="1800" b="1" dirty="0">
              <a:latin typeface="Verdana" panose="020B0604030504040204" pitchFamily="34" charset="0"/>
            </a:endParaRPr>
          </a:p>
          <a:p>
            <a:endParaRPr lang="en-US" sz="18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59744"/>
      </p:ext>
    </p:extLst>
  </p:cSld>
  <p:clrMapOvr>
    <a:masterClrMapping/>
  </p:clrMapOvr>
  <p:transition spd="slow">
    <p:push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the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3. </a:t>
            </a:r>
            <a:r>
              <a:rPr lang="en-US" sz="2000" b="1" dirty="0">
                <a:latin typeface="Verdana" panose="020B0604030504040204" pitchFamily="34" charset="0"/>
              </a:rPr>
              <a:t>“God wants me to be happy.”</a:t>
            </a:r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I know what is fun for me?</a:t>
            </a:r>
          </a:p>
          <a:p>
            <a:r>
              <a:rPr lang="en-US" sz="1800" b="1" dirty="0">
                <a:latin typeface="Verdana" panose="020B0604030504040204" pitchFamily="34" charset="0"/>
              </a:rPr>
              <a:t>I get to decide what God wants me to be and do.</a:t>
            </a:r>
          </a:p>
          <a:p>
            <a:endParaRPr lang="en-US" sz="1800" b="1" dirty="0">
              <a:latin typeface="Verdana" panose="020B0604030504040204" pitchFamily="34" charset="0"/>
            </a:endParaRPr>
          </a:p>
          <a:p>
            <a:pPr algn="ctr"/>
            <a:r>
              <a:rPr lang="en-US" sz="1800" b="1" dirty="0">
                <a:latin typeface="Verdana" panose="020B0604030504040204" pitchFamily="34" charset="0"/>
              </a:rPr>
              <a:t>4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. Sowing and fruit growing is not always fun.</a:t>
            </a:r>
            <a:endParaRPr lang="en-US" sz="1800" b="1" dirty="0">
              <a:latin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(Mat 7:20)  Therefore by their fruits you will know them.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1800" b="1" i="0" u="none" strike="noStrike" baseline="0" dirty="0" err="1">
                <a:latin typeface="Verdana" panose="020B0604030504040204" pitchFamily="34" charset="0"/>
              </a:rPr>
              <a:t>Ecc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7:2)  Better to go to the house of mourning Than to go to the house of feasting, For that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the end of all men; And the living will take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it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to heart.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</a:t>
            </a:r>
            <a:r>
              <a:rPr lang="en-US" sz="1800" b="1" i="0" u="none" strike="noStrike" baseline="0" dirty="0" err="1">
                <a:latin typeface="Verdana" panose="020B0604030504040204" pitchFamily="34" charset="0"/>
              </a:rPr>
              <a:t>Ecc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7:3)  Sorrow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better than laughter, For by a sad countenance the heart is made better.</a:t>
            </a:r>
          </a:p>
          <a:p>
            <a:endParaRPr lang="en-US" sz="18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38830"/>
      </p:ext>
    </p:extLst>
  </p:cSld>
  <p:clrMapOvr>
    <a:masterClrMapping/>
  </p:clrMapOvr>
  <p:transition spd="slow">
    <p:push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the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5. Don’t put too much seed on hard ground</a:t>
            </a: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(Mat 13:19)  When anyone hears the word of the kingdom, and does not understand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it,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then the wicked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one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comes and snatches away what was sown in his heart. This is he who received seed by the wayside.</a:t>
            </a:r>
          </a:p>
          <a:p>
            <a:endParaRPr lang="en-US" sz="1800" b="1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28236"/>
      </p:ext>
    </p:extLst>
  </p:cSld>
  <p:clrMapOvr>
    <a:masterClrMapping/>
  </p:clrMapOvr>
  <p:transition spd="slow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the Hard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5. Don’t put too much seed on hard ground</a:t>
            </a: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</a:rPr>
              <a:t>(Mat 13:19)  When anyone hears the word of the kingdom, and does not understand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it,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then the wicked </a:t>
            </a:r>
            <a:r>
              <a:rPr lang="en-US" sz="1800" b="1" i="1" u="none" strike="noStrike" baseline="0" dirty="0">
                <a:latin typeface="Verdana" panose="020B0604030504040204" pitchFamily="34" charset="0"/>
              </a:rPr>
              <a:t>one</a:t>
            </a:r>
            <a:r>
              <a:rPr lang="en-US" sz="1800" b="1" i="0" u="none" strike="noStrike" baseline="0" dirty="0">
                <a:latin typeface="Verdana" panose="020B0604030504040204" pitchFamily="34" charset="0"/>
              </a:rPr>
              <a:t> comes and snatches away what was sown in his heart. This is he who received seed by the wayside.</a:t>
            </a:r>
          </a:p>
          <a:p>
            <a:endParaRPr lang="en-US" sz="1800" b="1" dirty="0">
              <a:latin typeface="Verdana" panose="020B0604030504040204" pitchFamily="34" charset="0"/>
            </a:endParaRPr>
          </a:p>
          <a:p>
            <a:pPr algn="ctr"/>
            <a:r>
              <a:rPr lang="en-US" sz="1800" b="1" dirty="0">
                <a:latin typeface="Verdana" panose="020B0604030504040204" pitchFamily="34" charset="0"/>
              </a:rPr>
              <a:t>6. Don’t rush the process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(Mar 4:28)  For the earth yields crops by itself: first the blade, then the head, after that the full grain in the head.</a:t>
            </a:r>
          </a:p>
          <a:p>
            <a:pPr marR="0" algn="l" rtl="0"/>
            <a:r>
              <a:rPr lang="en-US" sz="1800" b="1" i="0" u="none" strike="noStrike" baseline="0" dirty="0">
                <a:latin typeface="Verdana" panose="020B0604030504040204" pitchFamily="34" charset="0"/>
              </a:rPr>
              <a:t>(Mar 4:29)  But when the grain ripens, immediately he puts in the sickle, because the harvest has come."</a:t>
            </a: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8685"/>
      </p:ext>
    </p:extLst>
  </p:cSld>
  <p:clrMapOvr>
    <a:masterClrMapping/>
  </p:clrMapOvr>
  <p:transition spd="slow">
    <p:push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166F-2023-0606-F525-A844B42F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BEF2-A938-0F54-DC3D-6FD3CD7D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30725"/>
            <a:ext cx="10168128" cy="404147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000" b="1" i="0" u="none" strike="noStrike" baseline="0" dirty="0">
                <a:latin typeface="Verdana" panose="020B0604030504040204" pitchFamily="34" charset="0"/>
              </a:rPr>
              <a:t>You can understand</a:t>
            </a:r>
          </a:p>
          <a:p>
            <a:pPr algn="ctr"/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(Mar 4:21)  Also He said to them, "Is a lamp brought to be put under a basket or under a bed? Is it not to be set on a lampstand?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(Mar 4:22)  For there is nothing hidden which will not be revealed, nor has anything been kept secret but that it should come to light.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(Mar 4:23)  If anyone has ears to hear, let him hear."</a:t>
            </a:r>
          </a:p>
          <a:p>
            <a:endParaRPr lang="en-US" sz="2000" b="1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solidFill>
                <a:srgbClr val="DA3737"/>
              </a:solidFill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DB10B-B264-E06B-3F3C-118B30A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9/4/20XX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0AA3B-B4B7-6414-014B-F2BBBEF7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Plow the Hard 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3AAF-8C74-2EF2-435B-EE0ABE34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2403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43</TotalTime>
  <Words>901</Words>
  <Application>Microsoft Office PowerPoint</Application>
  <PresentationFormat>Widescreen</PresentationFormat>
  <Paragraphs>90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Next LT Pro</vt:lpstr>
      <vt:lpstr>Calibri</vt:lpstr>
      <vt:lpstr>Segoe UI</vt:lpstr>
      <vt:lpstr>Verdana</vt:lpstr>
      <vt:lpstr>AccentBoxVTI</vt:lpstr>
      <vt:lpstr>Plow the Hard Ground</vt:lpstr>
      <vt:lpstr>The Wayside – Hard Ground</vt:lpstr>
      <vt:lpstr>How to improve the Hard Ground</vt:lpstr>
      <vt:lpstr>How to improve the Hard Ground</vt:lpstr>
      <vt:lpstr>How to improve the Hard Ground</vt:lpstr>
      <vt:lpstr>How to improve the Hard Ground</vt:lpstr>
      <vt:lpstr>How to improve the Hard Ground</vt:lpstr>
      <vt:lpstr>How to improve the Hard Ground</vt:lpstr>
      <vt:lpstr>Conclusion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Plow the Hard Ground</dc:title>
  <dc:creator>Account Update</dc:creator>
  <cp:lastModifiedBy>Account Update</cp:lastModifiedBy>
  <cp:revision>1</cp:revision>
  <dcterms:created xsi:type="dcterms:W3CDTF">2023-07-12T14:32:48Z</dcterms:created>
  <dcterms:modified xsi:type="dcterms:W3CDTF">2023-08-12T17:01:44Z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