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5"/>
  </p:notesMasterIdLst>
  <p:handoutMasterIdLst>
    <p:handoutMasterId r:id="rId16"/>
  </p:handoutMasterIdLst>
  <p:sldIdLst>
    <p:sldId id="281" r:id="rId5"/>
    <p:sldId id="361" r:id="rId6"/>
    <p:sldId id="362" r:id="rId7"/>
    <p:sldId id="367" r:id="rId8"/>
    <p:sldId id="363" r:id="rId9"/>
    <p:sldId id="368" r:id="rId10"/>
    <p:sldId id="364" r:id="rId11"/>
    <p:sldId id="369" r:id="rId12"/>
    <p:sldId id="365" r:id="rId13"/>
    <p:sldId id="3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60" userDrawn="1">
          <p15:clr>
            <a:srgbClr val="A4A3A4"/>
          </p15:clr>
        </p15:guide>
        <p15:guide id="2" pos="739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>
        <p:guide pos="360"/>
        <p:guide pos="739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count Update" userId="d66a401e1e7a39bf" providerId="LiveId" clId="{35E8E2A5-F086-460A-9513-84CBD1AD3829}"/>
    <pc:docChg chg="addSld delSld">
      <pc:chgData name="Account Update" userId="d66a401e1e7a39bf" providerId="LiveId" clId="{35E8E2A5-F086-460A-9513-84CBD1AD3829}" dt="2023-08-12T17:01:40.992" v="1" actId="47"/>
      <pc:docMkLst>
        <pc:docMk/>
      </pc:docMkLst>
      <pc:sldChg chg="new del">
        <pc:chgData name="Account Update" userId="d66a401e1e7a39bf" providerId="LiveId" clId="{35E8E2A5-F086-460A-9513-84CBD1AD3829}" dt="2023-08-12T17:01:40.992" v="1" actId="47"/>
        <pc:sldMkLst>
          <pc:docMk/>
          <pc:sldMk cId="3673593618" sldId="370"/>
        </pc:sldMkLst>
      </pc:sldChg>
    </pc:docChg>
  </pc:docChgLst>
  <pc:docChgLst>
    <pc:chgData name="Account Update" userId="d66a401e1e7a39bf" providerId="LiveId" clId="{06886359-F52E-4D3B-9551-66544C20E078}"/>
    <pc:docChg chg="modSld">
      <pc:chgData name="Account Update" userId="d66a401e1e7a39bf" providerId="LiveId" clId="{06886359-F52E-4D3B-9551-66544C20E078}" dt="2023-07-12T15:14:36.891" v="25" actId="6549"/>
      <pc:docMkLst>
        <pc:docMk/>
      </pc:docMkLst>
      <pc:sldChg chg="modSp mod">
        <pc:chgData name="Account Update" userId="d66a401e1e7a39bf" providerId="LiveId" clId="{06886359-F52E-4D3B-9551-66544C20E078}" dt="2023-07-12T15:14:36.891" v="25" actId="6549"/>
        <pc:sldMkLst>
          <pc:docMk/>
          <pc:sldMk cId="1278722581" sldId="362"/>
        </pc:sldMkLst>
        <pc:spChg chg="mod">
          <ac:chgData name="Account Update" userId="d66a401e1e7a39bf" providerId="LiveId" clId="{06886359-F52E-4D3B-9551-66544C20E078}" dt="2023-07-12T15:14:36.891" v="25" actId="6549"/>
          <ac:spMkLst>
            <pc:docMk/>
            <pc:sldMk cId="1278722581" sldId="362"/>
            <ac:spMk id="3" creationId="{54B7BEF2-A938-0F54-DC3D-6FD3CD7D2FD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B018AA-DEA7-448F-AE2F-C3D13A0F02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87A71-96EB-4108-95A3-855A4C3601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47F05-0506-494A-8060-3F395B947DF9}" type="datetimeFigureOut">
              <a:rPr lang="en-US" smtClean="0"/>
              <a:t>8/12/2023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5591A-E83D-4F8A-B064-12B29D3154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AF2308-535F-471C-9423-3467454C92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1E857-36B8-43F1-9D87-FE508167BC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31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C0A13-3F3D-45D4-B17C-1E0ACF36A6FB}" type="datetimeFigureOut">
              <a:rPr lang="en-US" smtClean="0"/>
              <a:t>8/12/2023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AAAB6-A2C6-4A85-A3A1-98EFBA61C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5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effectLst/>
              <a:latin typeface="Segoe UI" panose="020B0502040204020203" pitchFamily="34" charset="0"/>
            </a:endParaRPr>
          </a:p>
          <a:p>
            <a:r>
              <a:rPr lang="en-US" dirty="0"/>
              <a:t>ID=d924773e-9a16-4d6d-9803-8cb819e99682
Recipe=text_billboard
Type=TextOnly
Variant=0
FamilyID=AccentBoxWalbaum_Zero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A36B1-75F6-458C-B388-8BC01E9857C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0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C5C50C9-5CB7-4938-BEDF-DD2FC7529FA9}"/>
              </a:ext>
            </a:extLst>
          </p:cNvPr>
          <p:cNvSpPr/>
          <p:nvPr userDrawn="1"/>
        </p:nvSpPr>
        <p:spPr>
          <a:xfrm>
            <a:off x="1528762" y="1473243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368" y="1664208"/>
            <a:ext cx="8586216" cy="2176272"/>
          </a:xfrm>
        </p:spPr>
        <p:txBody>
          <a:bodyPr anchor="ctr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7168" y="4142232"/>
            <a:ext cx="7223760" cy="6858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40417"/>
      </p:ext>
    </p:extLst>
  </p:cSld>
  <p:clrMapOvr>
    <a:masterClrMapping/>
  </p:clrMapOvr>
  <p:transition spd="slow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409575" y="633619"/>
            <a:ext cx="492741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78408"/>
            <a:ext cx="4059936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59152"/>
            <a:ext cx="4059936" cy="34290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61120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43016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EDCB6-603C-4A22-80E6-232A6202452A}"/>
              </a:ext>
            </a:extLst>
          </p:cNvPr>
          <p:cNvSpPr/>
          <p:nvPr userDrawn="1"/>
        </p:nvSpPr>
        <p:spPr>
          <a:xfrm>
            <a:off x="877459" y="2121408"/>
            <a:ext cx="395865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843016" y="3108960"/>
            <a:ext cx="5989320" cy="305409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71716"/>
      </p:ext>
    </p:extLst>
  </p:cSld>
  <p:clrMapOvr>
    <a:masterClrMapping/>
  </p:clrMapOvr>
  <p:transition spd="slow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7324344" y="630936"/>
            <a:ext cx="4517136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0" y="978408"/>
            <a:ext cx="3721608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67328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1480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7260336" y="1179576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1480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5280B1-DD77-4ADB-A6FC-71309BCB66E1}"/>
              </a:ext>
            </a:extLst>
          </p:cNvPr>
          <p:cNvSpPr/>
          <p:nvPr userDrawn="1"/>
        </p:nvSpPr>
        <p:spPr>
          <a:xfrm>
            <a:off x="7792216" y="2185416"/>
            <a:ext cx="3683187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67328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D33A8D-B0BB-4920-AAC4-6EE9952AA55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2400" y="3099816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FC2F80E1-DA5D-4EBA-BDBC-FFD24776ED0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772400" y="4215384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536A3E74-5D94-4FE5-A5F8-7DA032AD48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772400" y="5321808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14">
            <a:extLst>
              <a:ext uri="{FF2B5EF4-FFF2-40B4-BE49-F238E27FC236}">
                <a16:creationId xmlns:a16="http://schemas.microsoft.com/office/drawing/2014/main" id="{A36D2011-9E99-44AA-8612-4EEBAAA5D03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772400" y="253288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4" name="Picture Placeholder 14">
            <a:extLst>
              <a:ext uri="{FF2B5EF4-FFF2-40B4-BE49-F238E27FC236}">
                <a16:creationId xmlns:a16="http://schemas.microsoft.com/office/drawing/2014/main" id="{80B0958E-0709-4604-ADAF-A6137275F31B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72400" y="363016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5" name="Picture Placeholder 14">
            <a:extLst>
              <a:ext uri="{FF2B5EF4-FFF2-40B4-BE49-F238E27FC236}">
                <a16:creationId xmlns:a16="http://schemas.microsoft.com/office/drawing/2014/main" id="{F4A09204-1398-472F-B713-0AD4918877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772400" y="4754880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439343686"/>
      </p:ext>
    </p:extLst>
  </p:cSld>
  <p:clrMapOvr>
    <a:masterClrMapping/>
  </p:clrMapOvr>
  <p:transition spd="slow">
    <p:push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94428"/>
      </p:ext>
    </p:extLst>
  </p:cSld>
  <p:clrMapOvr>
    <a:masterClrMapping/>
  </p:clrMapOvr>
  <p:transition spd="slow">
    <p:push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77844"/>
      </p:ext>
    </p:extLst>
  </p:cSld>
  <p:clrMapOvr>
    <a:masterClrMapping/>
  </p:clrMapOvr>
  <p:transition spd="slow">
    <p:push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224510"/>
      </p:ext>
    </p:extLst>
  </p:cSld>
  <p:clrMapOvr>
    <a:masterClrMapping/>
  </p:clrMapOvr>
  <p:transition spd="slow">
    <p:push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248202"/>
      </p:ext>
    </p:extLst>
  </p:cSld>
  <p:clrMapOvr>
    <a:masterClrMapping/>
  </p:clrMapOvr>
  <p:transition spd="slow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064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064" y="3355848"/>
            <a:ext cx="6272784" cy="2825496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1648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C47E32-D289-4A1B-A3C7-A355CD5572E8}"/>
              </a:ext>
            </a:extLst>
          </p:cNvPr>
          <p:cNvSpPr/>
          <p:nvPr userDrawn="1"/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603504"/>
            <a:ext cx="4050792" cy="5577840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87531"/>
      </p:ext>
    </p:extLst>
  </p:cSld>
  <p:clrMapOvr>
    <a:masterClrMapping/>
  </p:clrMapOvr>
  <p:transition spd="slow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72784" cy="2825496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05272" y="6356350"/>
            <a:ext cx="128016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850392" y="36576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0960" y="4352544"/>
            <a:ext cx="4507992" cy="250545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80960" y="0"/>
            <a:ext cx="4507992" cy="412394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FA3CC7-31ED-4E5A-87A6-AA1D8F4251FC}"/>
              </a:ext>
            </a:extLst>
          </p:cNvPr>
          <p:cNvSpPr/>
          <p:nvPr userDrawn="1"/>
        </p:nvSpPr>
        <p:spPr>
          <a:xfrm>
            <a:off x="621792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78724"/>
      </p:ext>
    </p:extLst>
  </p:cSld>
  <p:clrMapOvr>
    <a:masterClrMapping/>
  </p:clrMapOvr>
  <p:transition spd="slow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541A812-4D3F-4D65-BA64-BA64E37F2C1D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7013448" cy="2990088"/>
          </a:xfrm>
        </p:spPr>
        <p:txBody>
          <a:bodyPr anchor="ctr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13648" y="1938528"/>
            <a:ext cx="2688336" cy="2990088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16BBE9-8A9C-450B-A235-677945C7ED44}"/>
              </a:ext>
            </a:extLst>
          </p:cNvPr>
          <p:cNvSpPr/>
          <p:nvPr userDrawn="1"/>
        </p:nvSpPr>
        <p:spPr>
          <a:xfrm>
            <a:off x="609084" y="2965074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55E7BF-3629-4C02-98DF-CFC1C93CE036}"/>
              </a:ext>
            </a:extLst>
          </p:cNvPr>
          <p:cNvSpPr/>
          <p:nvPr userDrawn="1"/>
        </p:nvSpPr>
        <p:spPr>
          <a:xfrm rot="5400000">
            <a:off x="7360539" y="3424428"/>
            <a:ext cx="210312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540014"/>
      </p:ext>
    </p:extLst>
  </p:cSld>
  <p:clrMapOvr>
    <a:masterClrMapping/>
  </p:clrMapOvr>
  <p:transition spd="slow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01852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69730"/>
      </p:ext>
    </p:extLst>
  </p:cSld>
  <p:clrMapOvr>
    <a:masterClrMapping/>
  </p:clrMapOvr>
  <p:transition spd="slow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673635DF-99E4-4A0C-A272-D9FF87695DE7}"/>
              </a:ext>
            </a:extLst>
          </p:cNvPr>
          <p:cNvSpPr/>
          <p:nvPr userDrawn="1"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90C76F-6331-4485-AA5B-D61483481F68}"/>
              </a:ext>
            </a:extLst>
          </p:cNvPr>
          <p:cNvSpPr/>
          <p:nvPr userDrawn="1"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B2BA4C-9ADA-41DB-B758-9E3CFECD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0957ADB-410A-48BE-AA95-3A708314B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112591B-8032-4FDF-9B26-8F505642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522160"/>
      </p:ext>
    </p:extLst>
  </p:cSld>
  <p:clrMapOvr>
    <a:masterClrMapping/>
  </p:clrMapOvr>
  <p:transition spd="slow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2F4163-FF9F-453F-99BB-82B8FDB0A1F9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239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607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84555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763C05-47FB-4725-A20D-066889246220}"/>
              </a:ext>
            </a:extLst>
          </p:cNvPr>
          <p:cNvSpPr/>
          <p:nvPr userDrawn="1"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9EDC39EC-C00D-4DE8-8828-E0E5AD57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2" name="Picture Placeholder 14">
            <a:extLst>
              <a:ext uri="{FF2B5EF4-FFF2-40B4-BE49-F238E27FC236}">
                <a16:creationId xmlns:a16="http://schemas.microsoft.com/office/drawing/2014/main" id="{AC393A50-B0FA-44B0-850A-6E748DECA20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299923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33" name="Picture Placeholder 14">
            <a:extLst>
              <a:ext uri="{FF2B5EF4-FFF2-40B4-BE49-F238E27FC236}">
                <a16:creationId xmlns:a16="http://schemas.microsoft.com/office/drawing/2014/main" id="{C19D18E3-AE27-4902-A5E1-1E388C8CA88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26871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C4A1E4D4-19E0-496B-BBAF-99A720781C00}"/>
              </a:ext>
            </a:extLst>
          </p:cNvPr>
          <p:cNvSpPr>
            <a:spLocks noGrp="1"/>
          </p:cNvSpPr>
          <p:nvPr>
            <p:ph type="dt" sz="half" idx="32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0281C10-EAAA-4F45-8CC9-87F9F9116C21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89175D6-43FD-42A2-8595-893FC3BFCDF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Text Placeholder 35">
            <a:extLst>
              <a:ext uri="{FF2B5EF4-FFF2-40B4-BE49-F238E27FC236}">
                <a16:creationId xmlns:a16="http://schemas.microsoft.com/office/drawing/2014/main" id="{28F74B10-F76D-4BBB-A284-01D5A0DF8BC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43153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BD245DC2-6D7B-4AEE-B8EE-0D0E473AFFF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84555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28069EAF-8C82-49CC-8A38-2ACAD26F7DE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26871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DAA3B1CD-59B3-4B73-B91A-88CED1D8FDD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94360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C1FED6B0-DEB7-46E3-8038-FE6788AC24A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00837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1511748"/>
      </p:ext>
    </p:extLst>
  </p:cSld>
  <p:clrMapOvr>
    <a:masterClrMapping/>
  </p:clrMapOvr>
  <p:transition spd="slow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34960"/>
      </p:ext>
    </p:extLst>
  </p:cSld>
  <p:clrMapOvr>
    <a:masterClrMapping/>
  </p:clrMapOvr>
  <p:transition spd="slow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3203688"/>
            <a:ext cx="329184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0799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0799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CE04853A-B5A7-418B-B49F-E718136614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3991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D08E5547-BBB9-4D87-A012-6BC6B133086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3991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61088"/>
      </p:ext>
    </p:extLst>
  </p:cSld>
  <p:clrMapOvr>
    <a:masterClrMapping/>
  </p:clrMapOvr>
  <p:transition spd="slow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3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0" r:id="rId2"/>
    <p:sldLayoutId id="2147483731" r:id="rId3"/>
    <p:sldLayoutId id="2147483723" r:id="rId4"/>
    <p:sldLayoutId id="2147483722" r:id="rId5"/>
    <p:sldLayoutId id="2147483732" r:id="rId6"/>
    <p:sldLayoutId id="2147483736" r:id="rId7"/>
    <p:sldLayoutId id="2147483725" r:id="rId8"/>
    <p:sldLayoutId id="2147483733" r:id="rId9"/>
    <p:sldLayoutId id="2147483734" r:id="rId10"/>
    <p:sldLayoutId id="2147483735" r:id="rId11"/>
    <p:sldLayoutId id="2147483726" r:id="rId12"/>
    <p:sldLayoutId id="2147483727" r:id="rId13"/>
    <p:sldLayoutId id="2147483728" r:id="rId14"/>
    <p:sldLayoutId id="2147483729" r:id="rId15"/>
  </p:sldLayoutIdLst>
  <p:transition spd="slow">
    <p:push dir="d"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9D20-B4BB-42AA-8DDD-68CC9F1D9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9494" y="3769744"/>
            <a:ext cx="9213011" cy="1345720"/>
          </a:xfrm>
        </p:spPr>
        <p:txBody>
          <a:bodyPr>
            <a:normAutofit/>
          </a:bodyPr>
          <a:lstStyle/>
          <a:p>
            <a:r>
              <a:rPr lang="en-US" dirty="0"/>
              <a:t>Plow the Hard Ground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E8FDB-60EE-45AE-BB89-9A561A61C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2596" y="5436194"/>
            <a:ext cx="7223760" cy="685800"/>
          </a:xfrm>
        </p:spPr>
        <p:txBody>
          <a:bodyPr/>
          <a:lstStyle/>
          <a:p>
            <a:r>
              <a:rPr lang="en-US" b="1" dirty="0"/>
              <a:t>Matthew 13:4; 18-19 </a:t>
            </a:r>
          </a:p>
        </p:txBody>
      </p:sp>
      <p:pic>
        <p:nvPicPr>
          <p:cNvPr id="1026" name="Picture 2" descr="Image result for plowing new ground">
            <a:extLst>
              <a:ext uri="{FF2B5EF4-FFF2-40B4-BE49-F238E27FC236}">
                <a16:creationId xmlns:a16="http://schemas.microsoft.com/office/drawing/2014/main" id="{4822ED0F-F68B-5FA6-DA14-50BA64B9F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099" y="6651"/>
            <a:ext cx="5604754" cy="317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73782"/>
      </p:ext>
    </p:extLst>
  </p:cSld>
  <p:clrMapOvr>
    <a:masterClrMapping/>
  </p:clrMapOvr>
  <p:transition spd="slow">
    <p:push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7166F-2023-0606-F525-A844B42F1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BEF2-A938-0F54-DC3D-6FD3CD7D2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30725"/>
            <a:ext cx="10168128" cy="4041475"/>
          </a:xfrm>
        </p:spPr>
        <p:txBody>
          <a:bodyPr>
            <a:normAutofit fontScale="92500"/>
          </a:bodyPr>
          <a:lstStyle/>
          <a:p>
            <a:pPr algn="ctr"/>
            <a:r>
              <a:rPr lang="en-US" sz="2000" b="1" i="0" u="none" strike="noStrike" baseline="0" dirty="0">
                <a:latin typeface="Verdana" panose="020B0604030504040204" pitchFamily="34" charset="0"/>
              </a:rPr>
              <a:t>God’s Word can make a difference.</a:t>
            </a:r>
          </a:p>
          <a:p>
            <a:pPr marR="0" algn="l" rtl="0"/>
            <a:r>
              <a:rPr lang="en-US" sz="1800" b="1" i="0" u="none" strike="noStrike" baseline="0" dirty="0">
                <a:latin typeface="Verdana" panose="020B0604030504040204" pitchFamily="34" charset="0"/>
              </a:rPr>
              <a:t>(Act 8:34)  So the eunuch answered Philip and said, "I ask you, of whom does the prophet say this, of himself or of some other man?"</a:t>
            </a:r>
          </a:p>
          <a:p>
            <a:pPr marR="0" algn="l" rtl="0"/>
            <a:r>
              <a:rPr lang="en-US" sz="1800" b="1" i="0" u="none" strike="noStrike" baseline="0" dirty="0">
                <a:latin typeface="Verdana" panose="020B0604030504040204" pitchFamily="34" charset="0"/>
              </a:rPr>
              <a:t>(Act 8:35)  Then Philip opened his mouth, and beginning at this Scripture, preached Jesus to him.</a:t>
            </a:r>
          </a:p>
          <a:p>
            <a:pPr marR="0" algn="l" rtl="0"/>
            <a:r>
              <a:rPr lang="en-US" sz="1800" b="1" i="0" u="none" strike="noStrike" baseline="0" dirty="0">
                <a:latin typeface="Verdana" panose="020B0604030504040204" pitchFamily="34" charset="0"/>
              </a:rPr>
              <a:t>(Act 8:36)  Now as they went down the road, they came to some water. And the eunuch said, "See, </a:t>
            </a:r>
            <a:r>
              <a:rPr lang="en-US" sz="1800" b="1" i="1" u="none" strike="noStrike" baseline="0" dirty="0">
                <a:latin typeface="Verdana" panose="020B0604030504040204" pitchFamily="34" charset="0"/>
              </a:rPr>
              <a:t>here is</a:t>
            </a:r>
            <a:r>
              <a:rPr lang="en-US" sz="1800" b="1" i="0" u="none" strike="noStrike" baseline="0" dirty="0">
                <a:latin typeface="Verdana" panose="020B0604030504040204" pitchFamily="34" charset="0"/>
              </a:rPr>
              <a:t> water. What hinders me from being baptized?"</a:t>
            </a:r>
          </a:p>
          <a:p>
            <a:pPr marR="0" algn="l" rtl="0"/>
            <a:r>
              <a:rPr lang="en-US" sz="1800" b="1" i="0" u="none" strike="noStrike" baseline="0" dirty="0">
                <a:latin typeface="Verdana" panose="020B0604030504040204" pitchFamily="34" charset="0"/>
              </a:rPr>
              <a:t>(Act 8:37)  Then Philip said, "If you believe with all your heart, you may." And he answered and said, "I believe that Jesus Christ is the Son of God."</a:t>
            </a:r>
          </a:p>
          <a:p>
            <a:pPr marR="0" algn="l" rtl="0"/>
            <a:r>
              <a:rPr lang="en-US" sz="1800" b="1" i="0" u="none" strike="noStrike" baseline="0" dirty="0">
                <a:latin typeface="Verdana" panose="020B0604030504040204" pitchFamily="34" charset="0"/>
              </a:rPr>
              <a:t>(Act 8:38)  So he commanded the chariot to stand still. And both Philip and the eunuch went down into the water, and he baptized him.</a:t>
            </a:r>
            <a:endParaRPr lang="en-US" sz="2000" b="1" i="0" u="none" strike="noStrike" baseline="0" dirty="0">
              <a:latin typeface="Verdana" panose="020B0604030504040204" pitchFamily="34" charset="0"/>
            </a:endParaRPr>
          </a:p>
          <a:p>
            <a:endParaRPr lang="en-US" sz="2000" b="1" i="0" u="none" strike="noStrike" baseline="0" dirty="0">
              <a:solidFill>
                <a:srgbClr val="DA3737"/>
              </a:solidFill>
              <a:latin typeface="Verdana" panose="020B060403050404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DB10B-B264-E06B-3F3C-118B30A4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0AA3B-B4B7-6414-014B-F2BBBEF75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Plow the Hard 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43AAF-8C74-2EF2-435B-EE0ABE347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34920"/>
      </p:ext>
    </p:extLst>
  </p:cSld>
  <p:clrMapOvr>
    <a:masterClrMapping/>
  </p:clrMapOvr>
  <p:transition spd="slow"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7166F-2023-0606-F525-A844B42F1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Wayside – Hard 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BEF2-A938-0F54-DC3D-6FD3CD7D2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68747"/>
            <a:ext cx="10168128" cy="3903453"/>
          </a:xfrm>
        </p:spPr>
        <p:txBody>
          <a:bodyPr>
            <a:normAutofit/>
          </a:bodyPr>
          <a:lstStyle/>
          <a:p>
            <a:r>
              <a:rPr lang="en-US" sz="2000" b="1" i="0" u="none" strike="noStrike" baseline="0" dirty="0">
                <a:solidFill>
                  <a:srgbClr val="218282"/>
                </a:solidFill>
                <a:latin typeface="Verdana" panose="020B0604030504040204" pitchFamily="34" charset="0"/>
              </a:rPr>
              <a:t>(Mat 13:4)  </a:t>
            </a:r>
            <a:r>
              <a:rPr lang="en-US" sz="2000" b="1" i="0" u="none" strike="noStrike" baseline="0" dirty="0">
                <a:solidFill>
                  <a:srgbClr val="DA3737"/>
                </a:solidFill>
                <a:latin typeface="Verdana" panose="020B0604030504040204" pitchFamily="34" charset="0"/>
              </a:rPr>
              <a:t>And as he sowed, some </a:t>
            </a:r>
            <a:r>
              <a:rPr lang="en-US" sz="2000" b="1" i="1" u="none" strike="noStrike" baseline="0" dirty="0">
                <a:solidFill>
                  <a:srgbClr val="757575"/>
                </a:solidFill>
                <a:latin typeface="Verdana" panose="020B0604030504040204" pitchFamily="34" charset="0"/>
              </a:rPr>
              <a:t>seed</a:t>
            </a:r>
            <a:r>
              <a:rPr lang="en-US" sz="2000" b="1" i="0" u="none" strike="noStrike" baseline="0" dirty="0">
                <a:solidFill>
                  <a:srgbClr val="DA3737"/>
                </a:solidFill>
                <a:latin typeface="Verdana" panose="020B0604030504040204" pitchFamily="34" charset="0"/>
              </a:rPr>
              <a:t> fell by the wayside; and the birds came and devoured them.</a:t>
            </a:r>
          </a:p>
          <a:p>
            <a:endParaRPr lang="en-US" sz="2000" b="1" dirty="0">
              <a:solidFill>
                <a:srgbClr val="DA3737"/>
              </a:solidFill>
              <a:latin typeface="Verdana" panose="020B0604030504040204" pitchFamily="34" charset="0"/>
            </a:endParaRPr>
          </a:p>
          <a:p>
            <a:pPr algn="ctr"/>
            <a:r>
              <a:rPr lang="en-US" sz="2000" b="1" i="0" u="none" strike="noStrike" baseline="0" dirty="0">
                <a:solidFill>
                  <a:srgbClr val="DA3737"/>
                </a:solidFill>
                <a:latin typeface="Verdana" panose="020B0604030504040204" pitchFamily="34" charset="0"/>
              </a:rPr>
              <a:t>The Explanation </a:t>
            </a:r>
          </a:p>
          <a:p>
            <a:pPr marR="0" algn="l" rtl="0"/>
            <a:r>
              <a:rPr lang="en-US" sz="2000" b="1" i="0" u="none" strike="noStrike" baseline="0" dirty="0">
                <a:solidFill>
                  <a:srgbClr val="218282"/>
                </a:solidFill>
                <a:latin typeface="Verdana" panose="020B0604030504040204" pitchFamily="34" charset="0"/>
              </a:rPr>
              <a:t>(Mat 13:18)  </a:t>
            </a:r>
            <a:r>
              <a:rPr lang="en-US" sz="2000" b="1" i="0" u="none" strike="noStrike" baseline="0" dirty="0">
                <a:solidFill>
                  <a:srgbClr val="DA3737"/>
                </a:solidFill>
                <a:latin typeface="Verdana" panose="020B0604030504040204" pitchFamily="34" charset="0"/>
              </a:rPr>
              <a:t>"Therefore hear the parable of the Sower:</a:t>
            </a:r>
          </a:p>
          <a:p>
            <a:pPr marR="0" algn="l" rtl="0"/>
            <a:r>
              <a:rPr lang="en-US" sz="2000" b="1" i="0" u="none" strike="noStrike" baseline="0" dirty="0">
                <a:solidFill>
                  <a:srgbClr val="218282"/>
                </a:solidFill>
                <a:latin typeface="Verdana" panose="020B0604030504040204" pitchFamily="34" charset="0"/>
              </a:rPr>
              <a:t>(Mat 13:19)  </a:t>
            </a:r>
            <a:r>
              <a:rPr lang="en-US" sz="2000" b="1" i="0" u="none" strike="noStrike" baseline="0" dirty="0">
                <a:solidFill>
                  <a:srgbClr val="DA3737"/>
                </a:solidFill>
                <a:latin typeface="Verdana" panose="020B0604030504040204" pitchFamily="34" charset="0"/>
              </a:rPr>
              <a:t>When anyone hears the word of the kingdom, and does not understand </a:t>
            </a:r>
            <a:r>
              <a:rPr lang="en-US" sz="2000" b="1" i="1" u="none" strike="noStrike" baseline="0" dirty="0">
                <a:solidFill>
                  <a:srgbClr val="757575"/>
                </a:solidFill>
                <a:latin typeface="Verdana" panose="020B0604030504040204" pitchFamily="34" charset="0"/>
              </a:rPr>
              <a:t>it,</a:t>
            </a:r>
            <a:r>
              <a:rPr lang="en-US" sz="2000" b="1" i="0" u="none" strike="noStrike" baseline="0" dirty="0">
                <a:solidFill>
                  <a:srgbClr val="DA3737"/>
                </a:solidFill>
                <a:latin typeface="Verdana" panose="020B0604030504040204" pitchFamily="34" charset="0"/>
              </a:rPr>
              <a:t> then the wicked </a:t>
            </a:r>
            <a:r>
              <a:rPr lang="en-US" sz="2000" b="1" i="1" u="none" strike="noStrike" baseline="0" dirty="0">
                <a:solidFill>
                  <a:srgbClr val="757575"/>
                </a:solidFill>
                <a:latin typeface="Verdana" panose="020B0604030504040204" pitchFamily="34" charset="0"/>
              </a:rPr>
              <a:t>one</a:t>
            </a:r>
            <a:r>
              <a:rPr lang="en-US" sz="2000" b="1" i="0" u="none" strike="noStrike" baseline="0" dirty="0">
                <a:solidFill>
                  <a:srgbClr val="DA3737"/>
                </a:solidFill>
                <a:latin typeface="Verdana" panose="020B0604030504040204" pitchFamily="34" charset="0"/>
              </a:rPr>
              <a:t> comes and snatches away what was sown in his heart. This is he who received seed by the wayside.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DB10B-B264-E06B-3F3C-118B30A4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0AA3B-B4B7-6414-014B-F2BBBEF75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Plow the Hard 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43AAF-8C74-2EF2-435B-EE0ABE347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40023"/>
      </p:ext>
    </p:extLst>
  </p:cSld>
  <p:clrMapOvr>
    <a:masterClrMapping/>
  </p:clrMapOvr>
  <p:transition spd="slow">
    <p:push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7166F-2023-0606-F525-A844B42F1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improve the Hard 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BEF2-A938-0F54-DC3D-6FD3CD7D2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30725"/>
            <a:ext cx="10168128" cy="4041475"/>
          </a:xfrm>
        </p:spPr>
        <p:txBody>
          <a:bodyPr>
            <a:normAutofit/>
          </a:bodyPr>
          <a:lstStyle/>
          <a:p>
            <a:pPr algn="ctr"/>
            <a:r>
              <a:rPr lang="en-US" sz="2000" b="1" i="0" u="none" strike="noStrike" baseline="0" dirty="0">
                <a:latin typeface="Verdana" panose="020B0604030504040204" pitchFamily="34" charset="0"/>
              </a:rPr>
              <a:t>1. </a:t>
            </a:r>
            <a:r>
              <a:rPr lang="en-US" sz="2000" b="1" dirty="0">
                <a:latin typeface="Verdana" panose="020B0604030504040204" pitchFamily="34" charset="0"/>
              </a:rPr>
              <a:t>O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pen the </a:t>
            </a:r>
            <a:r>
              <a:rPr lang="en-US" sz="2000" b="1" i="0" u="none" strike="noStrike" baseline="0">
                <a:latin typeface="Verdana" panose="020B0604030504040204" pitchFamily="34" charset="0"/>
              </a:rPr>
              <a:t>ground for 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seed.</a:t>
            </a:r>
          </a:p>
          <a:p>
            <a:r>
              <a:rPr lang="en-US" sz="1800" b="1" i="0" u="none" strike="noStrike" baseline="0" dirty="0">
                <a:latin typeface="Verdana" panose="020B0604030504040204" pitchFamily="34" charset="0"/>
              </a:rPr>
              <a:t>(Rom 10:17)  So then faith </a:t>
            </a:r>
            <a:r>
              <a:rPr lang="en-US" sz="1800" b="1" i="1" u="none" strike="noStrike" baseline="0" dirty="0">
                <a:latin typeface="Verdana" panose="020B0604030504040204" pitchFamily="34" charset="0"/>
              </a:rPr>
              <a:t>comes</a:t>
            </a:r>
            <a:r>
              <a:rPr lang="en-US" sz="1800" b="1" i="0" u="none" strike="noStrike" baseline="0" dirty="0">
                <a:latin typeface="Verdana" panose="020B0604030504040204" pitchFamily="34" charset="0"/>
              </a:rPr>
              <a:t> by hearing, and hearing by the word of God.</a:t>
            </a:r>
            <a:endParaRPr lang="en-US" sz="1800" b="1" dirty="0">
              <a:latin typeface="Verdana" panose="020B0604030504040204" pitchFamily="34" charset="0"/>
            </a:endParaRPr>
          </a:p>
          <a:p>
            <a:endParaRPr lang="en-US" sz="1800" b="1" i="0" u="none" strike="noStrike" baseline="0" dirty="0">
              <a:latin typeface="Verdana" panose="020B0604030504040204" pitchFamily="34" charset="0"/>
            </a:endParaRPr>
          </a:p>
          <a:p>
            <a:endParaRPr lang="en-US" sz="2000" b="1" i="0" u="none" strike="noStrike" baseline="0" dirty="0">
              <a:solidFill>
                <a:srgbClr val="218282"/>
              </a:solidFill>
              <a:latin typeface="Verdana" panose="020B0604030504040204" pitchFamily="34" charset="0"/>
            </a:endParaRPr>
          </a:p>
          <a:p>
            <a:endParaRPr lang="en-US" sz="2000" b="1" i="0" u="none" strike="noStrike" baseline="0" dirty="0">
              <a:solidFill>
                <a:srgbClr val="DA3737"/>
              </a:solidFill>
              <a:latin typeface="Verdana" panose="020B060403050404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DB10B-B264-E06B-3F3C-118B30A4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0AA3B-B4B7-6414-014B-F2BBBEF75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Plow the Hard 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43AAF-8C74-2EF2-435B-EE0ABE347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22581"/>
      </p:ext>
    </p:extLst>
  </p:cSld>
  <p:clrMapOvr>
    <a:masterClrMapping/>
  </p:clrMapOvr>
  <p:transition spd="slow">
    <p:push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7166F-2023-0606-F525-A844B42F1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improve the Hard 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BEF2-A938-0F54-DC3D-6FD3CD7D2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30725"/>
            <a:ext cx="10168128" cy="4041475"/>
          </a:xfrm>
        </p:spPr>
        <p:txBody>
          <a:bodyPr>
            <a:normAutofit/>
          </a:bodyPr>
          <a:lstStyle/>
          <a:p>
            <a:pPr algn="ctr"/>
            <a:r>
              <a:rPr lang="en-US" sz="2000" b="1" i="0" u="none" strike="noStrike" baseline="0" dirty="0">
                <a:latin typeface="Verdana" panose="020B0604030504040204" pitchFamily="34" charset="0"/>
              </a:rPr>
              <a:t>1. Be open to more seed.</a:t>
            </a:r>
          </a:p>
          <a:p>
            <a:r>
              <a:rPr lang="en-US" sz="1800" b="1" i="0" u="none" strike="noStrike" baseline="0" dirty="0">
                <a:latin typeface="Verdana" panose="020B0604030504040204" pitchFamily="34" charset="0"/>
              </a:rPr>
              <a:t>(Rom 10:17)  So then faith </a:t>
            </a:r>
            <a:r>
              <a:rPr lang="en-US" sz="1800" b="1" i="1" u="none" strike="noStrike" baseline="0" dirty="0">
                <a:latin typeface="Verdana" panose="020B0604030504040204" pitchFamily="34" charset="0"/>
              </a:rPr>
              <a:t>comes</a:t>
            </a:r>
            <a:r>
              <a:rPr lang="en-US" sz="1800" b="1" i="0" u="none" strike="noStrike" baseline="0" dirty="0">
                <a:latin typeface="Verdana" panose="020B0604030504040204" pitchFamily="34" charset="0"/>
              </a:rPr>
              <a:t> by hearing, and hearing by the word of God.</a:t>
            </a:r>
            <a:endParaRPr lang="en-US" sz="1800" b="1" dirty="0">
              <a:latin typeface="Verdana" panose="020B0604030504040204" pitchFamily="34" charset="0"/>
            </a:endParaRPr>
          </a:p>
          <a:p>
            <a:pPr algn="ctr"/>
            <a:r>
              <a:rPr lang="en-US" sz="1800" b="1" i="0" u="none" strike="noStrike" baseline="0" dirty="0">
                <a:latin typeface="Verdana" panose="020B0604030504040204" pitchFamily="34" charset="0"/>
              </a:rPr>
              <a:t>2. Hard Ground needs plowing</a:t>
            </a:r>
          </a:p>
          <a:p>
            <a:pPr marR="0" algn="l" rtl="0"/>
            <a:r>
              <a:rPr lang="en-US" sz="1800" b="1" i="0" u="none" strike="noStrike" baseline="0" dirty="0">
                <a:latin typeface="Verdana" panose="020B0604030504040204" pitchFamily="34" charset="0"/>
              </a:rPr>
              <a:t>(Rom 5:3)  And not only </a:t>
            </a:r>
            <a:r>
              <a:rPr lang="en-US" sz="1800" b="1" i="1" u="none" strike="noStrike" baseline="0" dirty="0">
                <a:latin typeface="Verdana" panose="020B0604030504040204" pitchFamily="34" charset="0"/>
              </a:rPr>
              <a:t>that,</a:t>
            </a:r>
            <a:r>
              <a:rPr lang="en-US" sz="1800" b="1" i="0" u="none" strike="noStrike" baseline="0" dirty="0">
                <a:latin typeface="Verdana" panose="020B0604030504040204" pitchFamily="34" charset="0"/>
              </a:rPr>
              <a:t> but we also glory in tribulations, knowing that tribulation produces perseverance;</a:t>
            </a:r>
          </a:p>
          <a:p>
            <a:pPr marR="0" algn="l" rtl="0"/>
            <a:r>
              <a:rPr lang="en-US" sz="1800" b="1" i="0" u="none" strike="noStrike" baseline="0" dirty="0">
                <a:latin typeface="Verdana" panose="020B0604030504040204" pitchFamily="34" charset="0"/>
              </a:rPr>
              <a:t>(Rom 5:4)  and perseverance, character; and character, hope.</a:t>
            </a:r>
          </a:p>
          <a:p>
            <a:pPr marR="0" algn="l" rtl="0"/>
            <a:r>
              <a:rPr lang="en-US" sz="1800" b="1" i="0" u="none" strike="noStrike" baseline="0" dirty="0">
                <a:latin typeface="Verdana" panose="020B0604030504040204" pitchFamily="34" charset="0"/>
              </a:rPr>
              <a:t>(Rom 5:5)  Now hope does not disappoint, because the love of God has been poured out in our hearts by the Holy Spirit who was given to us.</a:t>
            </a:r>
          </a:p>
          <a:p>
            <a:endParaRPr lang="en-US" sz="1800" b="1" i="0" u="none" strike="noStrike" baseline="0" dirty="0">
              <a:latin typeface="Verdana" panose="020B0604030504040204" pitchFamily="34" charset="0"/>
            </a:endParaRPr>
          </a:p>
          <a:p>
            <a:endParaRPr lang="en-US" sz="2000" b="1" i="0" u="none" strike="noStrike" baseline="0" dirty="0">
              <a:solidFill>
                <a:srgbClr val="218282"/>
              </a:solidFill>
              <a:latin typeface="Verdana" panose="020B0604030504040204" pitchFamily="34" charset="0"/>
            </a:endParaRPr>
          </a:p>
          <a:p>
            <a:endParaRPr lang="en-US" sz="2000" b="1" i="0" u="none" strike="noStrike" baseline="0" dirty="0">
              <a:solidFill>
                <a:srgbClr val="DA3737"/>
              </a:solidFill>
              <a:latin typeface="Verdana" panose="020B060403050404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DB10B-B264-E06B-3F3C-118B30A4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0AA3B-B4B7-6414-014B-F2BBBEF75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Plow the Hard 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43AAF-8C74-2EF2-435B-EE0ABE347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30415"/>
      </p:ext>
    </p:extLst>
  </p:cSld>
  <p:clrMapOvr>
    <a:masterClrMapping/>
  </p:clrMapOvr>
  <p:transition spd="slow">
    <p:push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7166F-2023-0606-F525-A844B42F1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improve the Hard 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BEF2-A938-0F54-DC3D-6FD3CD7D2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30725"/>
            <a:ext cx="10168128" cy="4041475"/>
          </a:xfrm>
        </p:spPr>
        <p:txBody>
          <a:bodyPr>
            <a:normAutofit/>
          </a:bodyPr>
          <a:lstStyle/>
          <a:p>
            <a:pPr algn="ctr"/>
            <a:r>
              <a:rPr lang="en-US" sz="2000" b="1" i="0" u="none" strike="noStrike" baseline="0" dirty="0">
                <a:latin typeface="Verdana" panose="020B0604030504040204" pitchFamily="34" charset="0"/>
              </a:rPr>
              <a:t>3. </a:t>
            </a:r>
            <a:r>
              <a:rPr lang="en-US" sz="2000" b="1" dirty="0">
                <a:latin typeface="Verdana" panose="020B0604030504040204" pitchFamily="34" charset="0"/>
              </a:rPr>
              <a:t>“God wants me to be happy.”</a:t>
            </a:r>
            <a:endParaRPr lang="en-US" sz="2000" b="1" i="0" u="none" strike="noStrike" baseline="0" dirty="0">
              <a:latin typeface="Verdana" panose="020B0604030504040204" pitchFamily="34" charset="0"/>
            </a:endParaRPr>
          </a:p>
          <a:p>
            <a:r>
              <a:rPr lang="en-US" sz="1800" b="1" i="0" u="none" strike="noStrike" baseline="0" dirty="0">
                <a:latin typeface="Verdana" panose="020B0604030504040204" pitchFamily="34" charset="0"/>
              </a:rPr>
              <a:t>I know what is fun for me?</a:t>
            </a:r>
          </a:p>
          <a:p>
            <a:r>
              <a:rPr lang="en-US" sz="1800" b="1" dirty="0">
                <a:latin typeface="Verdana" panose="020B0604030504040204" pitchFamily="34" charset="0"/>
              </a:rPr>
              <a:t>I get to decide what God wants me to be and do.</a:t>
            </a:r>
          </a:p>
          <a:p>
            <a:endParaRPr lang="en-US" sz="1800" b="1" dirty="0">
              <a:latin typeface="Verdana" panose="020B0604030504040204" pitchFamily="34" charset="0"/>
            </a:endParaRPr>
          </a:p>
          <a:p>
            <a:endParaRPr lang="en-US" sz="1800" b="1" i="0" u="none" strike="noStrike" baseline="0" dirty="0">
              <a:latin typeface="Verdana" panose="020B0604030504040204" pitchFamily="34" charset="0"/>
            </a:endParaRPr>
          </a:p>
          <a:p>
            <a:endParaRPr lang="en-US" sz="2000" b="1" i="0" u="none" strike="noStrike" baseline="0" dirty="0">
              <a:solidFill>
                <a:srgbClr val="218282"/>
              </a:solidFill>
              <a:latin typeface="Verdana" panose="020B0604030504040204" pitchFamily="34" charset="0"/>
            </a:endParaRPr>
          </a:p>
          <a:p>
            <a:endParaRPr lang="en-US" sz="2000" b="1" i="0" u="none" strike="noStrike" baseline="0" dirty="0">
              <a:solidFill>
                <a:srgbClr val="DA3737"/>
              </a:solidFill>
              <a:latin typeface="Verdana" panose="020B060403050404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DB10B-B264-E06B-3F3C-118B30A4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0AA3B-B4B7-6414-014B-F2BBBEF75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Plow the Hard 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43AAF-8C74-2EF2-435B-EE0ABE347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459744"/>
      </p:ext>
    </p:extLst>
  </p:cSld>
  <p:clrMapOvr>
    <a:masterClrMapping/>
  </p:clrMapOvr>
  <p:transition spd="slow">
    <p:push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7166F-2023-0606-F525-A844B42F1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improve the Hard 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BEF2-A938-0F54-DC3D-6FD3CD7D2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30725"/>
            <a:ext cx="10168128" cy="4041475"/>
          </a:xfrm>
        </p:spPr>
        <p:txBody>
          <a:bodyPr>
            <a:normAutofit/>
          </a:bodyPr>
          <a:lstStyle/>
          <a:p>
            <a:pPr algn="ctr"/>
            <a:r>
              <a:rPr lang="en-US" sz="2000" b="1" i="0" u="none" strike="noStrike" baseline="0" dirty="0">
                <a:latin typeface="Verdana" panose="020B0604030504040204" pitchFamily="34" charset="0"/>
              </a:rPr>
              <a:t>3. </a:t>
            </a:r>
            <a:r>
              <a:rPr lang="en-US" sz="2000" b="1" dirty="0">
                <a:latin typeface="Verdana" panose="020B0604030504040204" pitchFamily="34" charset="0"/>
              </a:rPr>
              <a:t>“God wants me to be happy.”</a:t>
            </a:r>
            <a:endParaRPr lang="en-US" sz="2000" b="1" i="0" u="none" strike="noStrike" baseline="0" dirty="0">
              <a:latin typeface="Verdana" panose="020B0604030504040204" pitchFamily="34" charset="0"/>
            </a:endParaRPr>
          </a:p>
          <a:p>
            <a:r>
              <a:rPr lang="en-US" sz="1800" b="1" i="0" u="none" strike="noStrike" baseline="0" dirty="0">
                <a:latin typeface="Verdana" panose="020B0604030504040204" pitchFamily="34" charset="0"/>
              </a:rPr>
              <a:t>I know what is fun for me?</a:t>
            </a:r>
          </a:p>
          <a:p>
            <a:r>
              <a:rPr lang="en-US" sz="1800" b="1" dirty="0">
                <a:latin typeface="Verdana" panose="020B0604030504040204" pitchFamily="34" charset="0"/>
              </a:rPr>
              <a:t>I get to decide what God wants me to be and do.</a:t>
            </a:r>
          </a:p>
          <a:p>
            <a:endParaRPr lang="en-US" sz="1800" b="1" dirty="0">
              <a:latin typeface="Verdana" panose="020B0604030504040204" pitchFamily="34" charset="0"/>
            </a:endParaRPr>
          </a:p>
          <a:p>
            <a:pPr algn="ctr"/>
            <a:r>
              <a:rPr lang="en-US" sz="1800" b="1" dirty="0">
                <a:latin typeface="Verdana" panose="020B0604030504040204" pitchFamily="34" charset="0"/>
              </a:rPr>
              <a:t>4</a:t>
            </a:r>
            <a:r>
              <a:rPr lang="en-US" sz="1800" b="1" i="0" u="none" strike="noStrike" baseline="0" dirty="0">
                <a:latin typeface="Verdana" panose="020B0604030504040204" pitchFamily="34" charset="0"/>
              </a:rPr>
              <a:t>. Sowing and fruit growing is not always fun.</a:t>
            </a:r>
            <a:endParaRPr lang="en-US" sz="1800" b="1" dirty="0">
              <a:latin typeface="Verdana" panose="020B0604030504040204" pitchFamily="34" charset="0"/>
            </a:endParaRPr>
          </a:p>
          <a:p>
            <a:r>
              <a:rPr lang="en-US" sz="1800" b="1" i="0" u="none" strike="noStrike" baseline="0" dirty="0">
                <a:latin typeface="Verdana" panose="020B0604030504040204" pitchFamily="34" charset="0"/>
              </a:rPr>
              <a:t>(Mat 7:20)  Therefore by their fruits you will know them.</a:t>
            </a:r>
          </a:p>
          <a:p>
            <a:pPr marR="0" algn="l" rtl="0"/>
            <a:r>
              <a:rPr lang="en-US" sz="1800" b="1" i="0" u="none" strike="noStrike" baseline="0" dirty="0">
                <a:latin typeface="Verdana" panose="020B0604030504040204" pitchFamily="34" charset="0"/>
              </a:rPr>
              <a:t>(</a:t>
            </a:r>
            <a:r>
              <a:rPr lang="en-US" sz="1800" b="1" i="0" u="none" strike="noStrike" baseline="0" dirty="0" err="1">
                <a:latin typeface="Verdana" panose="020B0604030504040204" pitchFamily="34" charset="0"/>
              </a:rPr>
              <a:t>Ecc</a:t>
            </a:r>
            <a:r>
              <a:rPr lang="en-US" sz="1800" b="1" i="0" u="none" strike="noStrike" baseline="0" dirty="0">
                <a:latin typeface="Verdana" panose="020B0604030504040204" pitchFamily="34" charset="0"/>
              </a:rPr>
              <a:t> 7:2)  Better to go to the house of mourning Than to go to the house of feasting, For that </a:t>
            </a:r>
            <a:r>
              <a:rPr lang="en-US" sz="1800" b="1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sz="1800" b="1" i="0" u="none" strike="noStrike" baseline="0" dirty="0">
                <a:latin typeface="Verdana" panose="020B0604030504040204" pitchFamily="34" charset="0"/>
              </a:rPr>
              <a:t> the end of all men; And the living will take </a:t>
            </a:r>
            <a:r>
              <a:rPr lang="en-US" sz="1800" b="1" i="1" u="none" strike="noStrike" baseline="0" dirty="0">
                <a:latin typeface="Verdana" panose="020B0604030504040204" pitchFamily="34" charset="0"/>
              </a:rPr>
              <a:t>it</a:t>
            </a:r>
            <a:r>
              <a:rPr lang="en-US" sz="1800" b="1" i="0" u="none" strike="noStrike" baseline="0" dirty="0">
                <a:latin typeface="Verdana" panose="020B0604030504040204" pitchFamily="34" charset="0"/>
              </a:rPr>
              <a:t> to heart.</a:t>
            </a:r>
          </a:p>
          <a:p>
            <a:pPr marR="0" algn="l" rtl="0"/>
            <a:r>
              <a:rPr lang="en-US" sz="1800" b="1" i="0" u="none" strike="noStrike" baseline="0" dirty="0">
                <a:latin typeface="Verdana" panose="020B0604030504040204" pitchFamily="34" charset="0"/>
              </a:rPr>
              <a:t>(</a:t>
            </a:r>
            <a:r>
              <a:rPr lang="en-US" sz="1800" b="1" i="0" u="none" strike="noStrike" baseline="0" dirty="0" err="1">
                <a:latin typeface="Verdana" panose="020B0604030504040204" pitchFamily="34" charset="0"/>
              </a:rPr>
              <a:t>Ecc</a:t>
            </a:r>
            <a:r>
              <a:rPr lang="en-US" sz="1800" b="1" i="0" u="none" strike="noStrike" baseline="0" dirty="0">
                <a:latin typeface="Verdana" panose="020B0604030504040204" pitchFamily="34" charset="0"/>
              </a:rPr>
              <a:t> 7:3)  Sorrow </a:t>
            </a:r>
            <a:r>
              <a:rPr lang="en-US" sz="1800" b="1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sz="1800" b="1" i="0" u="none" strike="noStrike" baseline="0" dirty="0">
                <a:latin typeface="Verdana" panose="020B0604030504040204" pitchFamily="34" charset="0"/>
              </a:rPr>
              <a:t> better than laughter, For by a sad countenance the heart is made better.</a:t>
            </a:r>
          </a:p>
          <a:p>
            <a:endParaRPr lang="en-US" sz="1800" b="1" i="0" u="none" strike="noStrike" baseline="0" dirty="0">
              <a:latin typeface="Verdana" panose="020B0604030504040204" pitchFamily="34" charset="0"/>
            </a:endParaRPr>
          </a:p>
          <a:p>
            <a:endParaRPr lang="en-US" sz="2000" b="1" i="0" u="none" strike="noStrike" baseline="0" dirty="0">
              <a:solidFill>
                <a:srgbClr val="218282"/>
              </a:solidFill>
              <a:latin typeface="Verdana" panose="020B0604030504040204" pitchFamily="34" charset="0"/>
            </a:endParaRPr>
          </a:p>
          <a:p>
            <a:endParaRPr lang="en-US" sz="2000" b="1" i="0" u="none" strike="noStrike" baseline="0" dirty="0">
              <a:solidFill>
                <a:srgbClr val="DA3737"/>
              </a:solidFill>
              <a:latin typeface="Verdana" panose="020B060403050404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DB10B-B264-E06B-3F3C-118B30A4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0AA3B-B4B7-6414-014B-F2BBBEF75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Plow the Hard 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43AAF-8C74-2EF2-435B-EE0ABE347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38830"/>
      </p:ext>
    </p:extLst>
  </p:cSld>
  <p:clrMapOvr>
    <a:masterClrMapping/>
  </p:clrMapOvr>
  <p:transition spd="slow">
    <p:push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7166F-2023-0606-F525-A844B42F1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improve the Hard 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BEF2-A938-0F54-DC3D-6FD3CD7D2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30725"/>
            <a:ext cx="10168128" cy="4041475"/>
          </a:xfrm>
        </p:spPr>
        <p:txBody>
          <a:bodyPr>
            <a:normAutofit/>
          </a:bodyPr>
          <a:lstStyle/>
          <a:p>
            <a:pPr algn="ctr"/>
            <a:r>
              <a:rPr lang="en-US" sz="2000" b="1" i="0" u="none" strike="noStrike" baseline="0" dirty="0">
                <a:latin typeface="Verdana" panose="020B0604030504040204" pitchFamily="34" charset="0"/>
              </a:rPr>
              <a:t>5. Don’t put too much seed on hard ground</a:t>
            </a:r>
          </a:p>
          <a:p>
            <a:r>
              <a:rPr lang="en-US" sz="1800" b="1" i="0" u="none" strike="noStrike" baseline="0" dirty="0">
                <a:latin typeface="Verdana" panose="020B0604030504040204" pitchFamily="34" charset="0"/>
              </a:rPr>
              <a:t>(Mat 13:19)  When anyone hears the word of the kingdom, and does not understand </a:t>
            </a:r>
            <a:r>
              <a:rPr lang="en-US" sz="1800" b="1" i="1" u="none" strike="noStrike" baseline="0" dirty="0">
                <a:latin typeface="Verdana" panose="020B0604030504040204" pitchFamily="34" charset="0"/>
              </a:rPr>
              <a:t>it,</a:t>
            </a:r>
            <a:r>
              <a:rPr lang="en-US" sz="1800" b="1" i="0" u="none" strike="noStrike" baseline="0" dirty="0">
                <a:latin typeface="Verdana" panose="020B0604030504040204" pitchFamily="34" charset="0"/>
              </a:rPr>
              <a:t> then the wicked </a:t>
            </a:r>
            <a:r>
              <a:rPr lang="en-US" sz="1800" b="1" i="1" u="none" strike="noStrike" baseline="0" dirty="0">
                <a:latin typeface="Verdana" panose="020B0604030504040204" pitchFamily="34" charset="0"/>
              </a:rPr>
              <a:t>one</a:t>
            </a:r>
            <a:r>
              <a:rPr lang="en-US" sz="1800" b="1" i="0" u="none" strike="noStrike" baseline="0" dirty="0">
                <a:latin typeface="Verdana" panose="020B0604030504040204" pitchFamily="34" charset="0"/>
              </a:rPr>
              <a:t> comes and snatches away what was sown in his heart. This is he who received seed by the wayside.</a:t>
            </a:r>
          </a:p>
          <a:p>
            <a:endParaRPr lang="en-US" sz="1800" b="1" dirty="0">
              <a:latin typeface="Verdana" panose="020B0604030504040204" pitchFamily="34" charset="0"/>
            </a:endParaRPr>
          </a:p>
          <a:p>
            <a:endParaRPr lang="en-US" sz="2000" b="1" i="0" u="none" strike="noStrike" baseline="0" dirty="0">
              <a:solidFill>
                <a:srgbClr val="218282"/>
              </a:solidFill>
              <a:latin typeface="Verdana" panose="020B0604030504040204" pitchFamily="34" charset="0"/>
            </a:endParaRPr>
          </a:p>
          <a:p>
            <a:endParaRPr lang="en-US" sz="2000" b="1" i="0" u="none" strike="noStrike" baseline="0" dirty="0">
              <a:solidFill>
                <a:srgbClr val="DA3737"/>
              </a:solidFill>
              <a:latin typeface="Verdana" panose="020B060403050404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DB10B-B264-E06B-3F3C-118B30A4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0AA3B-B4B7-6414-014B-F2BBBEF75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Plow the Hard 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43AAF-8C74-2EF2-435B-EE0ABE347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28236"/>
      </p:ext>
    </p:extLst>
  </p:cSld>
  <p:clrMapOvr>
    <a:masterClrMapping/>
  </p:clrMapOvr>
  <p:transition spd="slow">
    <p:push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7166F-2023-0606-F525-A844B42F1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improve the Hard 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BEF2-A938-0F54-DC3D-6FD3CD7D2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30725"/>
            <a:ext cx="10168128" cy="4041475"/>
          </a:xfrm>
        </p:spPr>
        <p:txBody>
          <a:bodyPr>
            <a:normAutofit/>
          </a:bodyPr>
          <a:lstStyle/>
          <a:p>
            <a:pPr algn="ctr"/>
            <a:r>
              <a:rPr lang="en-US" sz="2000" b="1" i="0" u="none" strike="noStrike" baseline="0" dirty="0">
                <a:latin typeface="Verdana" panose="020B0604030504040204" pitchFamily="34" charset="0"/>
              </a:rPr>
              <a:t>5. Don’t put too much seed on hard ground</a:t>
            </a:r>
          </a:p>
          <a:p>
            <a:r>
              <a:rPr lang="en-US" sz="1800" b="1" i="0" u="none" strike="noStrike" baseline="0" dirty="0">
                <a:latin typeface="Verdana" panose="020B0604030504040204" pitchFamily="34" charset="0"/>
              </a:rPr>
              <a:t>(Mat 13:19)  When anyone hears the word of the kingdom, and does not understand </a:t>
            </a:r>
            <a:r>
              <a:rPr lang="en-US" sz="1800" b="1" i="1" u="none" strike="noStrike" baseline="0" dirty="0">
                <a:latin typeface="Verdana" panose="020B0604030504040204" pitchFamily="34" charset="0"/>
              </a:rPr>
              <a:t>it,</a:t>
            </a:r>
            <a:r>
              <a:rPr lang="en-US" sz="1800" b="1" i="0" u="none" strike="noStrike" baseline="0" dirty="0">
                <a:latin typeface="Verdana" panose="020B0604030504040204" pitchFamily="34" charset="0"/>
              </a:rPr>
              <a:t> then the wicked </a:t>
            </a:r>
            <a:r>
              <a:rPr lang="en-US" sz="1800" b="1" i="1" u="none" strike="noStrike" baseline="0" dirty="0">
                <a:latin typeface="Verdana" panose="020B0604030504040204" pitchFamily="34" charset="0"/>
              </a:rPr>
              <a:t>one</a:t>
            </a:r>
            <a:r>
              <a:rPr lang="en-US" sz="1800" b="1" i="0" u="none" strike="noStrike" baseline="0" dirty="0">
                <a:latin typeface="Verdana" panose="020B0604030504040204" pitchFamily="34" charset="0"/>
              </a:rPr>
              <a:t> comes and snatches away what was sown in his heart. This is he who received seed by the wayside.</a:t>
            </a:r>
          </a:p>
          <a:p>
            <a:endParaRPr lang="en-US" sz="1800" b="1" dirty="0">
              <a:latin typeface="Verdana" panose="020B0604030504040204" pitchFamily="34" charset="0"/>
            </a:endParaRPr>
          </a:p>
          <a:p>
            <a:pPr algn="ctr"/>
            <a:r>
              <a:rPr lang="en-US" sz="1800" b="1" dirty="0">
                <a:latin typeface="Verdana" panose="020B0604030504040204" pitchFamily="34" charset="0"/>
              </a:rPr>
              <a:t>6. Don’t rush the process</a:t>
            </a:r>
          </a:p>
          <a:p>
            <a:pPr marR="0" algn="l" rtl="0"/>
            <a:r>
              <a:rPr lang="en-US" sz="1800" b="1" i="0" u="none" strike="noStrike" baseline="0" dirty="0">
                <a:latin typeface="Verdana" panose="020B0604030504040204" pitchFamily="34" charset="0"/>
              </a:rPr>
              <a:t>(Mar 4:28)  For the earth yields crops by itself: first the blade, then the head, after that the full grain in the head.</a:t>
            </a:r>
          </a:p>
          <a:p>
            <a:pPr marR="0" algn="l" rtl="0"/>
            <a:r>
              <a:rPr lang="en-US" sz="1800" b="1" i="0" u="none" strike="noStrike" baseline="0" dirty="0">
                <a:latin typeface="Verdana" panose="020B0604030504040204" pitchFamily="34" charset="0"/>
              </a:rPr>
              <a:t>(Mar 4:29)  But when the grain ripens, immediately he puts in the sickle, because the harvest has come."</a:t>
            </a:r>
          </a:p>
          <a:p>
            <a:endParaRPr lang="en-US" sz="2000" b="1" i="0" u="none" strike="noStrike" baseline="0" dirty="0">
              <a:solidFill>
                <a:srgbClr val="218282"/>
              </a:solidFill>
              <a:latin typeface="Verdana" panose="020B0604030504040204" pitchFamily="34" charset="0"/>
            </a:endParaRPr>
          </a:p>
          <a:p>
            <a:endParaRPr lang="en-US" sz="2000" b="1" i="0" u="none" strike="noStrike" baseline="0" dirty="0">
              <a:solidFill>
                <a:srgbClr val="DA3737"/>
              </a:solidFill>
              <a:latin typeface="Verdana" panose="020B060403050404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DB10B-B264-E06B-3F3C-118B30A4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0AA3B-B4B7-6414-014B-F2BBBEF75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Plow the Hard 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43AAF-8C74-2EF2-435B-EE0ABE347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8685"/>
      </p:ext>
    </p:extLst>
  </p:cSld>
  <p:clrMapOvr>
    <a:masterClrMapping/>
  </p:clrMapOvr>
  <p:transition spd="slow">
    <p:push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7166F-2023-0606-F525-A844B42F1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BEF2-A938-0F54-DC3D-6FD3CD7D2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30725"/>
            <a:ext cx="10168128" cy="4041475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000" b="1" i="0" u="none" strike="noStrike" baseline="0" dirty="0">
                <a:latin typeface="Verdana" panose="020B0604030504040204" pitchFamily="34" charset="0"/>
              </a:rPr>
              <a:t>You can understand</a:t>
            </a:r>
          </a:p>
          <a:p>
            <a:pPr algn="ctr"/>
            <a:endParaRPr lang="en-US" sz="20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(Mar 4:21)  Also He said to them, "Is a lamp brought to be put under a basket or under a bed? Is it not to be set on a lampstand?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(Mar 4:22)  For there is nothing hidden which will not be revealed, nor has anything been kept secret but that it should come to light.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(Mar 4:23)  If anyone has ears to hear, let him hear."</a:t>
            </a:r>
          </a:p>
          <a:p>
            <a:endParaRPr lang="en-US" sz="2000" b="1" i="0" u="none" strike="noStrike" baseline="0" dirty="0">
              <a:solidFill>
                <a:srgbClr val="218282"/>
              </a:solidFill>
              <a:latin typeface="Verdana" panose="020B0604030504040204" pitchFamily="34" charset="0"/>
            </a:endParaRPr>
          </a:p>
          <a:p>
            <a:endParaRPr lang="en-US" sz="2000" b="1" i="0" u="none" strike="noStrike" baseline="0" dirty="0">
              <a:solidFill>
                <a:srgbClr val="DA3737"/>
              </a:solidFill>
              <a:latin typeface="Verdana" panose="020B060403050404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DB10B-B264-E06B-3F3C-118B30A4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0AA3B-B4B7-6414-014B-F2BBBEF75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Plow the Hard 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43AAF-8C74-2EF2-435B-EE0ABE347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12403"/>
      </p:ext>
    </p:extLst>
  </p:cSld>
  <p:clrMapOvr>
    <a:masterClrMapping/>
  </p:clrMapOvr>
  <p:transition spd="slow">
    <p:push dir="d"/>
  </p:transition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27DC71-2909-427C-BDB0-3E47E21015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0D7697-8E53-4EA8-8CBB-9C19575257B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DF0A252-5923-47A2-A53A-F9BF729089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AccentBox presentation</Template>
  <TotalTime>43</TotalTime>
  <Words>901</Words>
  <Application>Microsoft Office PowerPoint</Application>
  <PresentationFormat>Widescreen</PresentationFormat>
  <Paragraphs>90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Avenir Next LT Pro</vt:lpstr>
      <vt:lpstr>Calibri</vt:lpstr>
      <vt:lpstr>Segoe UI</vt:lpstr>
      <vt:lpstr>Verdana</vt:lpstr>
      <vt:lpstr>AccentBoxVTI</vt:lpstr>
      <vt:lpstr>Plow the Hard Ground</vt:lpstr>
      <vt:lpstr>The Wayside – Hard Ground</vt:lpstr>
      <vt:lpstr>How to improve the Hard Ground</vt:lpstr>
      <vt:lpstr>How to improve the Hard Ground</vt:lpstr>
      <vt:lpstr>How to improve the Hard Ground</vt:lpstr>
      <vt:lpstr>How to improve the Hard Ground</vt:lpstr>
      <vt:lpstr>How to improve the Hard Ground</vt:lpstr>
      <vt:lpstr>How to improve the Hard Ground</vt:lpstr>
      <vt:lpstr>Conclusion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Plow the Hard Ground</dc:title>
  <dc:creator>Account Update</dc:creator>
  <cp:lastModifiedBy>Account Update</cp:lastModifiedBy>
  <cp:revision>1</cp:revision>
  <dcterms:created xsi:type="dcterms:W3CDTF">2023-07-12T14:32:48Z</dcterms:created>
  <dcterms:modified xsi:type="dcterms:W3CDTF">2023-08-12T17:01:44Z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