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3/17/2021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3/17/2021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3/17/2021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3/17/2021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3/17/2021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3/17/2021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3/17/2021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C6046-48CA-41EA-A8C4-3D79D69091D2}"/>
              </a:ext>
            </a:extLst>
          </p:cNvPr>
          <p:cNvSpPr>
            <a:spLocks noGrp="1"/>
          </p:cNvSpPr>
          <p:nvPr>
            <p:ph type="ctrTitle"/>
          </p:nvPr>
        </p:nvSpPr>
        <p:spPr>
          <a:xfrm>
            <a:off x="1069848" y="1298448"/>
            <a:ext cx="7315200" cy="2130552"/>
          </a:xfrm>
        </p:spPr>
        <p:txBody>
          <a:bodyPr/>
          <a:lstStyle/>
          <a:p>
            <a:r>
              <a:rPr lang="en-US" b="1" dirty="0">
                <a:solidFill>
                  <a:schemeClr val="tx1"/>
                </a:solidFill>
              </a:rPr>
              <a:t>IS ONE CHURCH AS GOOD AS ANOTHER?</a:t>
            </a:r>
          </a:p>
        </p:txBody>
      </p:sp>
      <p:sp>
        <p:nvSpPr>
          <p:cNvPr id="3" name="Subtitle 2">
            <a:extLst>
              <a:ext uri="{FF2B5EF4-FFF2-40B4-BE49-F238E27FC236}">
                <a16:creationId xmlns:a16="http://schemas.microsoft.com/office/drawing/2014/main" id="{964BDAB9-494B-40FF-B842-59D462545FB5}"/>
              </a:ext>
            </a:extLst>
          </p:cNvPr>
          <p:cNvSpPr>
            <a:spLocks noGrp="1"/>
          </p:cNvSpPr>
          <p:nvPr>
            <p:ph type="subTitle" idx="1"/>
          </p:nvPr>
        </p:nvSpPr>
        <p:spPr/>
        <p:txBody>
          <a:bodyPr/>
          <a:lstStyle/>
          <a:p>
            <a:r>
              <a:rPr lang="en-US" sz="3200" b="1" dirty="0">
                <a:solidFill>
                  <a:schemeClr val="tx1"/>
                </a:solidFill>
              </a:rPr>
              <a:t>MANY THINK ALL CHURCHES ARE OK</a:t>
            </a:r>
          </a:p>
          <a:p>
            <a:endParaRPr lang="en-US" dirty="0"/>
          </a:p>
        </p:txBody>
      </p:sp>
      <p:sp>
        <p:nvSpPr>
          <p:cNvPr id="5" name="TextBox 4">
            <a:extLst>
              <a:ext uri="{FF2B5EF4-FFF2-40B4-BE49-F238E27FC236}">
                <a16:creationId xmlns:a16="http://schemas.microsoft.com/office/drawing/2014/main" id="{59A6AF43-B4A3-434E-AEED-AD8BFEE0F883}"/>
              </a:ext>
            </a:extLst>
          </p:cNvPr>
          <p:cNvSpPr txBox="1"/>
          <p:nvPr/>
        </p:nvSpPr>
        <p:spPr>
          <a:xfrm>
            <a:off x="9886121" y="2921168"/>
            <a:ext cx="1842053" cy="1200329"/>
          </a:xfrm>
          <a:prstGeom prst="rect">
            <a:avLst/>
          </a:prstGeom>
          <a:noFill/>
        </p:spPr>
        <p:txBody>
          <a:bodyPr wrap="square">
            <a:spAutoFit/>
          </a:bodyPr>
          <a:lstStyle/>
          <a:p>
            <a:r>
              <a:rPr lang="en-US" sz="4400" dirty="0">
                <a:effectLst/>
                <a:latin typeface="Algerian" panose="04020705040A02060702" pitchFamily="82" charset="0"/>
                <a:ea typeface="Calibri" panose="020F0502020204030204" pitchFamily="34" charset="0"/>
                <a:cs typeface="Arial" panose="020B0604020202020204" pitchFamily="34" charset="0"/>
              </a:rPr>
              <a:t>202</a:t>
            </a:r>
            <a:r>
              <a:rPr lang="en-US" sz="7200" dirty="0">
                <a:effectLst/>
                <a:latin typeface="Algerian" panose="04020705040A02060702" pitchFamily="82" charset="0"/>
                <a:ea typeface="Calibri" panose="020F0502020204030204" pitchFamily="34" charset="0"/>
                <a:cs typeface="Arial" panose="020B0604020202020204" pitchFamily="34" charset="0"/>
              </a:rPr>
              <a:t>1</a:t>
            </a:r>
            <a:endParaRPr lang="en-US" sz="7200" dirty="0"/>
          </a:p>
        </p:txBody>
      </p:sp>
    </p:spTree>
    <p:extLst>
      <p:ext uri="{BB962C8B-B14F-4D97-AF65-F5344CB8AC3E}">
        <p14:creationId xmlns:p14="http://schemas.microsoft.com/office/powerpoint/2010/main" val="1898434641"/>
      </p:ext>
    </p:extLst>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9107-0283-4AE3-991A-9909795CA804}"/>
              </a:ext>
            </a:extLst>
          </p:cNvPr>
          <p:cNvSpPr>
            <a:spLocks noGrp="1"/>
          </p:cNvSpPr>
          <p:nvPr>
            <p:ph type="title"/>
          </p:nvPr>
        </p:nvSpPr>
        <p:spPr/>
        <p:txBody>
          <a:bodyPr>
            <a:normAutofit/>
          </a:bodyPr>
          <a:lstStyle/>
          <a:p>
            <a:r>
              <a:rPr lang="en-US" sz="3200" b="1" dirty="0"/>
              <a:t>THE ANSWER IS A SERIES OF QUESTIONS TO CONSIDER</a:t>
            </a:r>
          </a:p>
        </p:txBody>
      </p:sp>
      <p:sp>
        <p:nvSpPr>
          <p:cNvPr id="3" name="Content Placeholder 2">
            <a:extLst>
              <a:ext uri="{FF2B5EF4-FFF2-40B4-BE49-F238E27FC236}">
                <a16:creationId xmlns:a16="http://schemas.microsoft.com/office/drawing/2014/main" id="{CE9492EE-1E62-43DC-94D6-58F902D268F0}"/>
              </a:ext>
            </a:extLst>
          </p:cNvPr>
          <p:cNvSpPr>
            <a:spLocks noGrp="1"/>
          </p:cNvSpPr>
          <p:nvPr>
            <p:ph idx="1"/>
          </p:nvPr>
        </p:nvSpPr>
        <p:spPr/>
        <p:txBody>
          <a:bodyPr>
            <a:normAutofit/>
          </a:bodyPr>
          <a:lstStyle/>
          <a:p>
            <a:r>
              <a:rPr lang="en-US" sz="2800" dirty="0">
                <a:solidFill>
                  <a:schemeClr val="tx1"/>
                </a:solidFill>
                <a:latin typeface="Arial Rounded MT Bold" panose="020F0704030504030204" pitchFamily="34" charset="0"/>
                <a:cs typeface="Aharoni" panose="02010803020104030203" pitchFamily="2" charset="-79"/>
              </a:rPr>
              <a:t>1. Is one FOUNDER as good as another?</a:t>
            </a:r>
          </a:p>
          <a:p>
            <a:r>
              <a:rPr lang="en-US" sz="2400" b="1" i="0" u="none" strike="noStrike" baseline="0" dirty="0">
                <a:solidFill>
                  <a:schemeClr val="tx1"/>
                </a:solidFill>
                <a:latin typeface="Verdana" panose="020B0604030504040204" pitchFamily="34" charset="0"/>
              </a:rPr>
              <a:t>(Matthew 16:18)  And I also say to you that you are Peter, and on this rock I will build My church, and the gates of Hades shall not prevail against it.</a:t>
            </a:r>
          </a:p>
          <a:p>
            <a:r>
              <a:rPr lang="en-US" sz="2400" b="1" i="0" u="none" strike="noStrike" baseline="0" dirty="0">
                <a:solidFill>
                  <a:schemeClr val="tx1"/>
                </a:solidFill>
                <a:latin typeface="Verdana" panose="020B0604030504040204" pitchFamily="34" charset="0"/>
              </a:rPr>
              <a:t>(Matthew 15:13)  But He answered and said, "Every plant which My heavenly Father has not planted will be uprooted.</a:t>
            </a:r>
          </a:p>
          <a:p>
            <a:r>
              <a:rPr lang="en-US" sz="2400" b="1" i="0" u="none" strike="noStrike" baseline="0" dirty="0">
                <a:solidFill>
                  <a:schemeClr val="tx1"/>
                </a:solidFill>
                <a:latin typeface="Verdana" panose="020B0604030504040204" pitchFamily="34" charset="0"/>
              </a:rPr>
              <a:t>(1 Timothy 3:15)  but if I am delayed, </a:t>
            </a:r>
            <a:r>
              <a:rPr lang="en-US" sz="2400" b="1" i="1" u="none" strike="noStrike" baseline="0" dirty="0">
                <a:solidFill>
                  <a:schemeClr val="tx1"/>
                </a:solidFill>
                <a:latin typeface="Verdana" panose="020B0604030504040204" pitchFamily="34" charset="0"/>
              </a:rPr>
              <a:t>I write</a:t>
            </a:r>
            <a:r>
              <a:rPr lang="en-US" sz="2400" b="1" i="0" u="none" strike="noStrike" baseline="0" dirty="0">
                <a:solidFill>
                  <a:schemeClr val="tx1"/>
                </a:solidFill>
                <a:latin typeface="Verdana" panose="020B0604030504040204" pitchFamily="34" charset="0"/>
              </a:rPr>
              <a:t> so that you may know how you ought to conduct yourself in the house of God, which is the church of the living God, the pillar and ground of the truth.</a:t>
            </a:r>
          </a:p>
        </p:txBody>
      </p:sp>
    </p:spTree>
    <p:extLst>
      <p:ext uri="{BB962C8B-B14F-4D97-AF65-F5344CB8AC3E}">
        <p14:creationId xmlns:p14="http://schemas.microsoft.com/office/powerpoint/2010/main" val="2667823078"/>
      </p:ext>
    </p:extLst>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9107-0283-4AE3-991A-9909795CA804}"/>
              </a:ext>
            </a:extLst>
          </p:cNvPr>
          <p:cNvSpPr>
            <a:spLocks noGrp="1"/>
          </p:cNvSpPr>
          <p:nvPr>
            <p:ph type="title"/>
          </p:nvPr>
        </p:nvSpPr>
        <p:spPr/>
        <p:txBody>
          <a:bodyPr>
            <a:normAutofit/>
          </a:bodyPr>
          <a:lstStyle/>
          <a:p>
            <a:r>
              <a:rPr lang="en-US" sz="3200" b="1" dirty="0"/>
              <a:t>THE ANSWER IS A SERIES OF QUESTIONS TO CONSIDER</a:t>
            </a:r>
            <a:endParaRPr lang="en-US" sz="3200" dirty="0"/>
          </a:p>
        </p:txBody>
      </p:sp>
      <p:sp>
        <p:nvSpPr>
          <p:cNvPr id="3" name="Content Placeholder 2">
            <a:extLst>
              <a:ext uri="{FF2B5EF4-FFF2-40B4-BE49-F238E27FC236}">
                <a16:creationId xmlns:a16="http://schemas.microsoft.com/office/drawing/2014/main" id="{CE9492EE-1E62-43DC-94D6-58F902D268F0}"/>
              </a:ext>
            </a:extLst>
          </p:cNvPr>
          <p:cNvSpPr>
            <a:spLocks noGrp="1"/>
          </p:cNvSpPr>
          <p:nvPr>
            <p:ph idx="1"/>
          </p:nvPr>
        </p:nvSpPr>
        <p:spPr/>
        <p:txBody>
          <a:bodyPr>
            <a:normAutofit/>
          </a:bodyPr>
          <a:lstStyle/>
          <a:p>
            <a:r>
              <a:rPr lang="en-US" sz="2800" dirty="0">
                <a:solidFill>
                  <a:schemeClr val="tx1"/>
                </a:solidFill>
                <a:latin typeface="Arial Rounded MT Bold" panose="020F0704030504030204" pitchFamily="34" charset="0"/>
                <a:cs typeface="Aharoni" panose="02010803020104030203" pitchFamily="2" charset="-79"/>
              </a:rPr>
              <a:t>2. Is one BLOOD as good as another?</a:t>
            </a:r>
          </a:p>
          <a:p>
            <a:r>
              <a:rPr lang="en-US" sz="2400" b="1" i="0" u="none" strike="noStrike" baseline="0" dirty="0">
                <a:solidFill>
                  <a:schemeClr val="tx1"/>
                </a:solidFill>
                <a:latin typeface="Verdana" panose="020B0604030504040204" pitchFamily="34" charset="0"/>
              </a:rPr>
              <a:t>(Acts 20:28)  Therefore take heed to yourselves and to all the flock, among which the Holy Spirit has made you overseers, to shepherd the church of God which He purchased with His own blood.</a:t>
            </a:r>
          </a:p>
          <a:p>
            <a:r>
              <a:rPr lang="en-US" sz="2400" b="1" i="0" u="none" strike="noStrike" baseline="0" dirty="0">
                <a:solidFill>
                  <a:schemeClr val="tx1"/>
                </a:solidFill>
                <a:latin typeface="Verdana" panose="020B0604030504040204" pitchFamily="34" charset="0"/>
              </a:rPr>
              <a:t>(Revelation 1:5)  and from Jesus Christ, the faithful witness, the firstborn from the dead, and the ruler over the kings of the earth. To Him who loved us and washed us from our sins in His own blood,</a:t>
            </a:r>
          </a:p>
        </p:txBody>
      </p:sp>
    </p:spTree>
    <p:extLst>
      <p:ext uri="{BB962C8B-B14F-4D97-AF65-F5344CB8AC3E}">
        <p14:creationId xmlns:p14="http://schemas.microsoft.com/office/powerpoint/2010/main" val="3192738666"/>
      </p:ext>
    </p:extLst>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9107-0283-4AE3-991A-9909795CA804}"/>
              </a:ext>
            </a:extLst>
          </p:cNvPr>
          <p:cNvSpPr>
            <a:spLocks noGrp="1"/>
          </p:cNvSpPr>
          <p:nvPr>
            <p:ph type="title"/>
          </p:nvPr>
        </p:nvSpPr>
        <p:spPr/>
        <p:txBody>
          <a:bodyPr>
            <a:normAutofit/>
          </a:bodyPr>
          <a:lstStyle/>
          <a:p>
            <a:r>
              <a:rPr lang="en-US" sz="3200" b="1" dirty="0"/>
              <a:t>THE ANSWER IS A SERIES OF QUESTIONS TO CONSIDER</a:t>
            </a:r>
          </a:p>
        </p:txBody>
      </p:sp>
      <p:sp>
        <p:nvSpPr>
          <p:cNvPr id="3" name="Content Placeholder 2">
            <a:extLst>
              <a:ext uri="{FF2B5EF4-FFF2-40B4-BE49-F238E27FC236}">
                <a16:creationId xmlns:a16="http://schemas.microsoft.com/office/drawing/2014/main" id="{CE9492EE-1E62-43DC-94D6-58F902D268F0}"/>
              </a:ext>
            </a:extLst>
          </p:cNvPr>
          <p:cNvSpPr>
            <a:spLocks noGrp="1"/>
          </p:cNvSpPr>
          <p:nvPr>
            <p:ph idx="1"/>
          </p:nvPr>
        </p:nvSpPr>
        <p:spPr/>
        <p:txBody>
          <a:bodyPr>
            <a:normAutofit/>
          </a:bodyPr>
          <a:lstStyle/>
          <a:p>
            <a:r>
              <a:rPr lang="en-US" sz="2400" b="1" dirty="0">
                <a:solidFill>
                  <a:schemeClr val="tx1"/>
                </a:solidFill>
                <a:latin typeface="Arial Rounded MT Bold" panose="020F0704030504030204" pitchFamily="34" charset="0"/>
                <a:cs typeface="Aharoni" panose="02010803020104030203" pitchFamily="2" charset="-79"/>
              </a:rPr>
              <a:t>3. Is one HEAD as good as another?</a:t>
            </a:r>
          </a:p>
          <a:p>
            <a:r>
              <a:rPr lang="en-US" sz="2400" b="1" i="0" u="none" strike="noStrike" baseline="0" dirty="0">
                <a:solidFill>
                  <a:schemeClr val="tx1"/>
                </a:solidFill>
                <a:latin typeface="Verdana" panose="020B0604030504040204" pitchFamily="34" charset="0"/>
              </a:rPr>
              <a:t>(Ephesians 1:22)  And He put all </a:t>
            </a:r>
            <a:r>
              <a:rPr lang="en-US" sz="2400" b="1" i="1" u="none" strike="noStrike" baseline="0" dirty="0">
                <a:solidFill>
                  <a:schemeClr val="tx1"/>
                </a:solidFill>
                <a:latin typeface="Verdana" panose="020B0604030504040204" pitchFamily="34" charset="0"/>
              </a:rPr>
              <a:t>things</a:t>
            </a:r>
            <a:r>
              <a:rPr lang="en-US" sz="2400" b="1" i="0" u="none" strike="noStrike" baseline="0" dirty="0">
                <a:solidFill>
                  <a:schemeClr val="tx1"/>
                </a:solidFill>
                <a:latin typeface="Verdana" panose="020B0604030504040204" pitchFamily="34" charset="0"/>
              </a:rPr>
              <a:t> under His feet, and gave Him </a:t>
            </a:r>
            <a:r>
              <a:rPr lang="en-US" sz="2400" b="1" i="1" u="none" strike="noStrike" baseline="0" dirty="0">
                <a:solidFill>
                  <a:schemeClr val="tx1"/>
                </a:solidFill>
                <a:latin typeface="Verdana" panose="020B0604030504040204" pitchFamily="34" charset="0"/>
              </a:rPr>
              <a:t>to be</a:t>
            </a:r>
            <a:r>
              <a:rPr lang="en-US" sz="2400" b="1" i="0" u="none" strike="noStrike" baseline="0" dirty="0">
                <a:solidFill>
                  <a:schemeClr val="tx1"/>
                </a:solidFill>
                <a:latin typeface="Verdana" panose="020B0604030504040204" pitchFamily="34" charset="0"/>
              </a:rPr>
              <a:t> head over all </a:t>
            </a:r>
            <a:r>
              <a:rPr lang="en-US" sz="2400" b="1" i="1" u="none" strike="noStrike" baseline="0" dirty="0">
                <a:solidFill>
                  <a:schemeClr val="tx1"/>
                </a:solidFill>
                <a:latin typeface="Verdana" panose="020B0604030504040204" pitchFamily="34" charset="0"/>
              </a:rPr>
              <a:t>things</a:t>
            </a:r>
            <a:r>
              <a:rPr lang="en-US" sz="2400" b="1" i="0" u="none" strike="noStrike" baseline="0" dirty="0">
                <a:solidFill>
                  <a:schemeClr val="tx1"/>
                </a:solidFill>
                <a:latin typeface="Verdana" panose="020B0604030504040204" pitchFamily="34" charset="0"/>
              </a:rPr>
              <a:t> to the church,</a:t>
            </a:r>
          </a:p>
          <a:p>
            <a:r>
              <a:rPr lang="en-US" sz="2400" b="1" i="0" u="none" strike="noStrike" baseline="0" dirty="0">
                <a:solidFill>
                  <a:schemeClr val="tx1"/>
                </a:solidFill>
                <a:latin typeface="Verdana" panose="020B0604030504040204" pitchFamily="34" charset="0"/>
              </a:rPr>
              <a:t>(Colossians 1:18)  And He is the head of the body, the church, who is the beginning, the firstborn from the dead, that in all things He may have the preeminence.</a:t>
            </a:r>
          </a:p>
        </p:txBody>
      </p:sp>
    </p:spTree>
    <p:extLst>
      <p:ext uri="{BB962C8B-B14F-4D97-AF65-F5344CB8AC3E}">
        <p14:creationId xmlns:p14="http://schemas.microsoft.com/office/powerpoint/2010/main" val="2544330337"/>
      </p:ext>
    </p:extLst>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9107-0283-4AE3-991A-9909795CA804}"/>
              </a:ext>
            </a:extLst>
          </p:cNvPr>
          <p:cNvSpPr>
            <a:spLocks noGrp="1"/>
          </p:cNvSpPr>
          <p:nvPr>
            <p:ph type="title"/>
          </p:nvPr>
        </p:nvSpPr>
        <p:spPr/>
        <p:txBody>
          <a:bodyPr>
            <a:normAutofit/>
          </a:bodyPr>
          <a:lstStyle/>
          <a:p>
            <a:r>
              <a:rPr lang="en-US" sz="3200" b="1" dirty="0"/>
              <a:t>THE ANSWER IS A SERIES OF QUESTIONS TO CONSIDER</a:t>
            </a:r>
          </a:p>
        </p:txBody>
      </p:sp>
      <p:sp>
        <p:nvSpPr>
          <p:cNvPr id="3" name="Content Placeholder 2">
            <a:extLst>
              <a:ext uri="{FF2B5EF4-FFF2-40B4-BE49-F238E27FC236}">
                <a16:creationId xmlns:a16="http://schemas.microsoft.com/office/drawing/2014/main" id="{CE9492EE-1E62-43DC-94D6-58F902D268F0}"/>
              </a:ext>
            </a:extLst>
          </p:cNvPr>
          <p:cNvSpPr>
            <a:spLocks noGrp="1"/>
          </p:cNvSpPr>
          <p:nvPr>
            <p:ph idx="1"/>
          </p:nvPr>
        </p:nvSpPr>
        <p:spPr/>
        <p:txBody>
          <a:bodyPr>
            <a:normAutofit/>
          </a:bodyPr>
          <a:lstStyle/>
          <a:p>
            <a:r>
              <a:rPr lang="en-US" sz="2400" b="1" dirty="0">
                <a:solidFill>
                  <a:schemeClr val="tx1"/>
                </a:solidFill>
                <a:latin typeface="Arial Rounded MT Bold" panose="020F0704030504030204" pitchFamily="34" charset="0"/>
                <a:cs typeface="Aharoni" panose="02010803020104030203" pitchFamily="2" charset="-79"/>
              </a:rPr>
              <a:t>4. Is one FOUNDATION as good as another?</a:t>
            </a:r>
          </a:p>
          <a:p>
            <a:pPr marR="0" algn="l" rtl="0"/>
            <a:r>
              <a:rPr lang="en-US" sz="2400" b="1" i="0" u="none" strike="noStrike" baseline="0" dirty="0">
                <a:solidFill>
                  <a:schemeClr val="tx1"/>
                </a:solidFill>
                <a:latin typeface="Verdana" panose="020B0604030504040204" pitchFamily="34" charset="0"/>
              </a:rPr>
              <a:t>(1 Corinthians 3:11)  For no other foundation can anyone lay than that which is laid, which is Jesus Christ.</a:t>
            </a:r>
          </a:p>
          <a:p>
            <a:r>
              <a:rPr lang="en-US" sz="2400" b="1" i="0" u="none" strike="noStrike" baseline="0" dirty="0">
                <a:solidFill>
                  <a:schemeClr val="tx1"/>
                </a:solidFill>
                <a:latin typeface="Verdana" panose="020B0604030504040204" pitchFamily="34" charset="0"/>
              </a:rPr>
              <a:t>(Ephesians 2:20)  having been built on the foundation of the apostles and prophets, Jesus Christ Himself being the chief corner</a:t>
            </a:r>
            <a:r>
              <a:rPr lang="en-US" sz="2400" b="1" i="1" u="none" strike="noStrike" baseline="0" dirty="0">
                <a:solidFill>
                  <a:schemeClr val="tx1"/>
                </a:solidFill>
                <a:latin typeface="Verdana" panose="020B0604030504040204" pitchFamily="34" charset="0"/>
              </a:rPr>
              <a:t>stone,</a:t>
            </a:r>
            <a:endParaRPr lang="en-US" sz="2400" b="1" i="0" u="none" strike="noStrike" baseline="0" dirty="0">
              <a:solidFill>
                <a:schemeClr val="tx1"/>
              </a:solidFill>
              <a:latin typeface="Verdana" panose="020B0604030504040204" pitchFamily="34" charset="0"/>
            </a:endParaRPr>
          </a:p>
          <a:p>
            <a:pPr marR="0" algn="l" rtl="0"/>
            <a:endParaRPr lang="en-US" sz="1800" b="0" i="0" u="none" strike="noStrike" baseline="0" dirty="0">
              <a:solidFill>
                <a:srgbClr val="218282"/>
              </a:solidFill>
              <a:latin typeface="Verdana" panose="020B0604030504040204" pitchFamily="34" charset="0"/>
            </a:endParaRPr>
          </a:p>
        </p:txBody>
      </p:sp>
    </p:spTree>
    <p:extLst>
      <p:ext uri="{BB962C8B-B14F-4D97-AF65-F5344CB8AC3E}">
        <p14:creationId xmlns:p14="http://schemas.microsoft.com/office/powerpoint/2010/main" val="1613563188"/>
      </p:ext>
    </p:extLst>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9107-0283-4AE3-991A-9909795CA804}"/>
              </a:ext>
            </a:extLst>
          </p:cNvPr>
          <p:cNvSpPr>
            <a:spLocks noGrp="1"/>
          </p:cNvSpPr>
          <p:nvPr>
            <p:ph type="title"/>
          </p:nvPr>
        </p:nvSpPr>
        <p:spPr/>
        <p:txBody>
          <a:bodyPr>
            <a:normAutofit/>
          </a:bodyPr>
          <a:lstStyle/>
          <a:p>
            <a:r>
              <a:rPr lang="en-US" sz="3200" b="1" dirty="0"/>
              <a:t>THE ANSWER IS A SERIES OF QUESTIONS TO CONSIDER</a:t>
            </a:r>
          </a:p>
        </p:txBody>
      </p:sp>
      <p:sp>
        <p:nvSpPr>
          <p:cNvPr id="3" name="Content Placeholder 2">
            <a:extLst>
              <a:ext uri="{FF2B5EF4-FFF2-40B4-BE49-F238E27FC236}">
                <a16:creationId xmlns:a16="http://schemas.microsoft.com/office/drawing/2014/main" id="{CE9492EE-1E62-43DC-94D6-58F902D268F0}"/>
              </a:ext>
            </a:extLst>
          </p:cNvPr>
          <p:cNvSpPr>
            <a:spLocks noGrp="1"/>
          </p:cNvSpPr>
          <p:nvPr>
            <p:ph idx="1"/>
          </p:nvPr>
        </p:nvSpPr>
        <p:spPr/>
        <p:txBody>
          <a:bodyPr>
            <a:normAutofit/>
          </a:bodyPr>
          <a:lstStyle/>
          <a:p>
            <a:r>
              <a:rPr lang="en-US" sz="2400" b="1" dirty="0">
                <a:solidFill>
                  <a:schemeClr val="tx1"/>
                </a:solidFill>
                <a:latin typeface="Arial Rounded MT Bold" panose="020F0704030504030204" pitchFamily="34" charset="0"/>
                <a:cs typeface="Aharoni" panose="02010803020104030203" pitchFamily="2" charset="-79"/>
              </a:rPr>
              <a:t>5. Is one BAPTISM as good as another?</a:t>
            </a:r>
          </a:p>
          <a:p>
            <a:pPr marR="0" algn="l" rtl="0"/>
            <a:r>
              <a:rPr lang="en-US" sz="2400" b="1" i="0" u="none" strike="noStrike" baseline="0" dirty="0">
                <a:solidFill>
                  <a:schemeClr val="tx1"/>
                </a:solidFill>
                <a:latin typeface="Verdana" panose="020B0604030504040204" pitchFamily="34" charset="0"/>
              </a:rPr>
              <a:t>(Romans 6:3-4)  Or do you not know that as many of us as were baptized into Christ Jesus were baptized into His death?  (4)  Therefore we were buried with Him through baptism into death, that just as Christ was raised from the dead by the glory of the Father, even so we also should walk in newness of life.</a:t>
            </a:r>
          </a:p>
          <a:p>
            <a:r>
              <a:rPr lang="en-US" sz="2400" b="1" i="0" u="none" strike="noStrike" baseline="0" dirty="0">
                <a:solidFill>
                  <a:schemeClr val="tx1"/>
                </a:solidFill>
                <a:latin typeface="Verdana" panose="020B0604030504040204" pitchFamily="34" charset="0"/>
              </a:rPr>
              <a:t>(Colossians 1:12)  giving thanks to the Father who has qualified us to be partakers of the inheritance of the saints in the light.</a:t>
            </a:r>
          </a:p>
        </p:txBody>
      </p:sp>
    </p:spTree>
    <p:extLst>
      <p:ext uri="{BB962C8B-B14F-4D97-AF65-F5344CB8AC3E}">
        <p14:creationId xmlns:p14="http://schemas.microsoft.com/office/powerpoint/2010/main" val="2059723105"/>
      </p:ext>
    </p:extLst>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9107-0283-4AE3-991A-9909795CA804}"/>
              </a:ext>
            </a:extLst>
          </p:cNvPr>
          <p:cNvSpPr>
            <a:spLocks noGrp="1"/>
          </p:cNvSpPr>
          <p:nvPr>
            <p:ph type="title"/>
          </p:nvPr>
        </p:nvSpPr>
        <p:spPr/>
        <p:txBody>
          <a:bodyPr>
            <a:normAutofit/>
          </a:bodyPr>
          <a:lstStyle/>
          <a:p>
            <a:r>
              <a:rPr lang="en-US" sz="3200" b="1" dirty="0"/>
              <a:t>THE ANSWER IS A SERIES OF QUESTIONS TO CONSIDER</a:t>
            </a:r>
          </a:p>
        </p:txBody>
      </p:sp>
      <p:sp>
        <p:nvSpPr>
          <p:cNvPr id="3" name="Content Placeholder 2">
            <a:extLst>
              <a:ext uri="{FF2B5EF4-FFF2-40B4-BE49-F238E27FC236}">
                <a16:creationId xmlns:a16="http://schemas.microsoft.com/office/drawing/2014/main" id="{CE9492EE-1E62-43DC-94D6-58F902D268F0}"/>
              </a:ext>
            </a:extLst>
          </p:cNvPr>
          <p:cNvSpPr>
            <a:spLocks noGrp="1"/>
          </p:cNvSpPr>
          <p:nvPr>
            <p:ph idx="1"/>
          </p:nvPr>
        </p:nvSpPr>
        <p:spPr/>
        <p:txBody>
          <a:bodyPr>
            <a:normAutofit/>
          </a:bodyPr>
          <a:lstStyle/>
          <a:p>
            <a:r>
              <a:rPr lang="en-US" sz="2400" b="1" dirty="0">
                <a:solidFill>
                  <a:schemeClr val="tx1"/>
                </a:solidFill>
                <a:latin typeface="Arial Rounded MT Bold" panose="020F0704030504030204" pitchFamily="34" charset="0"/>
                <a:cs typeface="Aharoni" panose="02010803020104030203" pitchFamily="2" charset="-79"/>
              </a:rPr>
              <a:t>6. Is one DOCTRINE as good as another?</a:t>
            </a:r>
          </a:p>
          <a:p>
            <a:r>
              <a:rPr lang="en-US" sz="2400" b="1" i="0" u="none" strike="noStrike" baseline="0" dirty="0">
                <a:solidFill>
                  <a:schemeClr val="tx1"/>
                </a:solidFill>
                <a:latin typeface="Verdana" panose="020B0604030504040204" pitchFamily="34" charset="0"/>
              </a:rPr>
              <a:t>(Acts 2:42)  And they continued steadfastly in the apostles' doctrine and fellowship, in the breaking of bread, and in prayers.</a:t>
            </a:r>
          </a:p>
          <a:p>
            <a:r>
              <a:rPr lang="en-US" sz="2400" b="1" i="0" u="none" strike="noStrike" baseline="0" dirty="0">
                <a:solidFill>
                  <a:schemeClr val="tx1"/>
                </a:solidFill>
                <a:latin typeface="Verdana" panose="020B0604030504040204" pitchFamily="34" charset="0"/>
              </a:rPr>
              <a:t>(2 John 1:9)  Whoever transgresses and does not abide in the doctrine of Christ does not have God. He who abides in the doctrine of Christ has both the Father and the Son.</a:t>
            </a:r>
          </a:p>
        </p:txBody>
      </p:sp>
    </p:spTree>
    <p:extLst>
      <p:ext uri="{BB962C8B-B14F-4D97-AF65-F5344CB8AC3E}">
        <p14:creationId xmlns:p14="http://schemas.microsoft.com/office/powerpoint/2010/main" val="708751426"/>
      </p:ext>
    </p:extLst>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39107-0283-4AE3-991A-9909795CA804}"/>
              </a:ext>
            </a:extLst>
          </p:cNvPr>
          <p:cNvSpPr>
            <a:spLocks noGrp="1"/>
          </p:cNvSpPr>
          <p:nvPr>
            <p:ph type="title"/>
          </p:nvPr>
        </p:nvSpPr>
        <p:spPr/>
        <p:txBody>
          <a:bodyPr>
            <a:normAutofit/>
          </a:bodyPr>
          <a:lstStyle/>
          <a:p>
            <a:r>
              <a:rPr lang="en-US" sz="3200" b="1" dirty="0"/>
              <a:t>THE ANSWER IS A SERIES OF QUESTIONS TO CONSIDER</a:t>
            </a:r>
          </a:p>
        </p:txBody>
      </p:sp>
      <p:sp>
        <p:nvSpPr>
          <p:cNvPr id="3" name="Content Placeholder 2">
            <a:extLst>
              <a:ext uri="{FF2B5EF4-FFF2-40B4-BE49-F238E27FC236}">
                <a16:creationId xmlns:a16="http://schemas.microsoft.com/office/drawing/2014/main" id="{CE9492EE-1E62-43DC-94D6-58F902D268F0}"/>
              </a:ext>
            </a:extLst>
          </p:cNvPr>
          <p:cNvSpPr>
            <a:spLocks noGrp="1"/>
          </p:cNvSpPr>
          <p:nvPr>
            <p:ph idx="1"/>
          </p:nvPr>
        </p:nvSpPr>
        <p:spPr/>
        <p:txBody>
          <a:bodyPr>
            <a:normAutofit/>
          </a:bodyPr>
          <a:lstStyle/>
          <a:p>
            <a:r>
              <a:rPr lang="en-US" sz="2400" b="1" dirty="0">
                <a:solidFill>
                  <a:schemeClr val="tx1"/>
                </a:solidFill>
                <a:latin typeface="Arial Rounded MT Bold" panose="020F0704030504030204" pitchFamily="34" charset="0"/>
                <a:cs typeface="Aharoni" panose="02010803020104030203" pitchFamily="2" charset="-79"/>
              </a:rPr>
              <a:t>7. Is one ETERNITY as good as another?</a:t>
            </a:r>
          </a:p>
          <a:p>
            <a:r>
              <a:rPr lang="en-US" sz="2400" b="1" i="0" u="none" strike="noStrike" baseline="0" dirty="0">
                <a:solidFill>
                  <a:schemeClr val="tx1"/>
                </a:solidFill>
                <a:latin typeface="Verdana" panose="020B0604030504040204" pitchFamily="34" charset="0"/>
              </a:rPr>
              <a:t>(Matthew 25:32)  All the nations will be gathered before Him, and He will separate them one from another, as a shepherd divides </a:t>
            </a:r>
            <a:r>
              <a:rPr lang="en-US" sz="2400" b="1" i="1" u="none" strike="noStrike" baseline="0" dirty="0">
                <a:solidFill>
                  <a:schemeClr val="tx1"/>
                </a:solidFill>
                <a:latin typeface="Verdana" panose="020B0604030504040204" pitchFamily="34" charset="0"/>
              </a:rPr>
              <a:t>his</a:t>
            </a:r>
            <a:r>
              <a:rPr lang="en-US" sz="2400" b="1" i="0" u="none" strike="noStrike" baseline="0" dirty="0">
                <a:solidFill>
                  <a:schemeClr val="tx1"/>
                </a:solidFill>
                <a:latin typeface="Verdana" panose="020B0604030504040204" pitchFamily="34" charset="0"/>
              </a:rPr>
              <a:t> sheep from the goats.</a:t>
            </a:r>
          </a:p>
          <a:p>
            <a:r>
              <a:rPr lang="en-US" sz="2400" b="1" i="0" u="none" strike="noStrike" baseline="0" dirty="0">
                <a:solidFill>
                  <a:schemeClr val="tx1"/>
                </a:solidFill>
                <a:latin typeface="Verdana" panose="020B0604030504040204" pitchFamily="34" charset="0"/>
              </a:rPr>
              <a:t>(Matthew 25:46)  And these will go away into everlasting punishment, but the righteous into eternal life."</a:t>
            </a:r>
          </a:p>
        </p:txBody>
      </p:sp>
    </p:spTree>
    <p:extLst>
      <p:ext uri="{BB962C8B-B14F-4D97-AF65-F5344CB8AC3E}">
        <p14:creationId xmlns:p14="http://schemas.microsoft.com/office/powerpoint/2010/main" val="3868283529"/>
      </p:ext>
    </p:extLst>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81257-7041-4996-96A4-3BE812BE1862}"/>
              </a:ext>
            </a:extLst>
          </p:cNvPr>
          <p:cNvSpPr>
            <a:spLocks noGrp="1"/>
          </p:cNvSpPr>
          <p:nvPr>
            <p:ph type="title"/>
          </p:nvPr>
        </p:nvSpPr>
        <p:spPr/>
        <p:txBody>
          <a:bodyPr/>
          <a:lstStyle/>
          <a:p>
            <a:pPr algn="ctr"/>
            <a:r>
              <a:rPr lang="en-US" b="1" dirty="0"/>
              <a:t>THE ANWER TO ALL THESE QUESTIONS:</a:t>
            </a:r>
            <a:br>
              <a:rPr lang="en-US" b="1" dirty="0"/>
            </a:br>
            <a:br>
              <a:rPr lang="en-US" b="1" dirty="0"/>
            </a:br>
            <a:r>
              <a:rPr lang="en-US" b="1" dirty="0"/>
              <a:t>NO!</a:t>
            </a:r>
          </a:p>
        </p:txBody>
      </p:sp>
      <p:sp>
        <p:nvSpPr>
          <p:cNvPr id="3" name="Content Placeholder 2">
            <a:extLst>
              <a:ext uri="{FF2B5EF4-FFF2-40B4-BE49-F238E27FC236}">
                <a16:creationId xmlns:a16="http://schemas.microsoft.com/office/drawing/2014/main" id="{5BBCDD45-18C6-4328-A6E8-A21B0D996EA8}"/>
              </a:ext>
            </a:extLst>
          </p:cNvPr>
          <p:cNvSpPr>
            <a:spLocks noGrp="1"/>
          </p:cNvSpPr>
          <p:nvPr>
            <p:ph idx="1"/>
          </p:nvPr>
        </p:nvSpPr>
        <p:spPr/>
        <p:txBody>
          <a:bodyPr>
            <a:normAutofit/>
          </a:bodyPr>
          <a:lstStyle/>
          <a:p>
            <a:pPr algn="ctr"/>
            <a:r>
              <a:rPr lang="en-US" sz="3200" b="1" dirty="0">
                <a:latin typeface="Verdana" panose="020B0604030504040204" pitchFamily="34" charset="0"/>
                <a:ea typeface="Verdana" panose="020B0604030504040204" pitchFamily="34" charset="0"/>
              </a:rPr>
              <a:t>THESE ARE THINGS THAT MATTER:</a:t>
            </a:r>
          </a:p>
          <a:p>
            <a:pPr algn="ctr"/>
            <a:r>
              <a:rPr lang="en-US" sz="3200" b="1" dirty="0">
                <a:latin typeface="Verdana" panose="020B0604030504040204" pitchFamily="34" charset="0"/>
                <a:ea typeface="Verdana" panose="020B0604030504040204" pitchFamily="34" charset="0"/>
              </a:rPr>
              <a:t>FOUNDER</a:t>
            </a:r>
          </a:p>
          <a:p>
            <a:pPr algn="ctr"/>
            <a:r>
              <a:rPr lang="en-US" sz="3200" b="1" dirty="0">
                <a:latin typeface="Verdana" panose="020B0604030504040204" pitchFamily="34" charset="0"/>
                <a:ea typeface="Verdana" panose="020B0604030504040204" pitchFamily="34" charset="0"/>
              </a:rPr>
              <a:t>BLOOD</a:t>
            </a:r>
          </a:p>
          <a:p>
            <a:pPr algn="ctr"/>
            <a:r>
              <a:rPr lang="en-US" sz="3200" b="1" dirty="0">
                <a:latin typeface="Verdana" panose="020B0604030504040204" pitchFamily="34" charset="0"/>
                <a:ea typeface="Verdana" panose="020B0604030504040204" pitchFamily="34" charset="0"/>
              </a:rPr>
              <a:t>HEAD</a:t>
            </a:r>
          </a:p>
          <a:p>
            <a:pPr algn="ctr"/>
            <a:r>
              <a:rPr lang="en-US" sz="3200" b="1" dirty="0">
                <a:latin typeface="Verdana" panose="020B0604030504040204" pitchFamily="34" charset="0"/>
                <a:ea typeface="Verdana" panose="020B0604030504040204" pitchFamily="34" charset="0"/>
              </a:rPr>
              <a:t>FOUNDATION</a:t>
            </a:r>
          </a:p>
          <a:p>
            <a:pPr algn="ctr"/>
            <a:r>
              <a:rPr lang="en-US" sz="3200" b="1" dirty="0">
                <a:latin typeface="Verdana" panose="020B0604030504040204" pitchFamily="34" charset="0"/>
                <a:ea typeface="Verdana" panose="020B0604030504040204" pitchFamily="34" charset="0"/>
              </a:rPr>
              <a:t>BAPTISM</a:t>
            </a:r>
          </a:p>
          <a:p>
            <a:pPr algn="ctr"/>
            <a:r>
              <a:rPr lang="en-US" sz="3200" b="1" dirty="0">
                <a:latin typeface="Verdana" panose="020B0604030504040204" pitchFamily="34" charset="0"/>
                <a:ea typeface="Verdana" panose="020B0604030504040204" pitchFamily="34" charset="0"/>
              </a:rPr>
              <a:t>DOCTRINE</a:t>
            </a:r>
          </a:p>
          <a:p>
            <a:pPr algn="ctr"/>
            <a:r>
              <a:rPr lang="en-US" sz="3200" b="1" dirty="0">
                <a:latin typeface="Verdana" panose="020B0604030504040204" pitchFamily="34" charset="0"/>
                <a:ea typeface="Verdana" panose="020B0604030504040204" pitchFamily="34" charset="0"/>
              </a:rPr>
              <a:t>ETERNITY</a:t>
            </a:r>
          </a:p>
        </p:txBody>
      </p:sp>
    </p:spTree>
    <p:extLst>
      <p:ext uri="{BB962C8B-B14F-4D97-AF65-F5344CB8AC3E}">
        <p14:creationId xmlns:p14="http://schemas.microsoft.com/office/powerpoint/2010/main" val="2377057234"/>
      </p:ext>
    </p:extLst>
  </p:cSld>
  <p:clrMapOvr>
    <a:masterClrMapping/>
  </p:clrMapOvr>
  <mc:AlternateContent xmlns:mc="http://schemas.openxmlformats.org/markup-compatibility/2006">
    <mc:Choice xmlns:p14="http://schemas.microsoft.com/office/powerpoint/2010/main" Requires="p14">
      <p:transition spd="slow" p14:dur="2500">
        <p14:glitter dir="u" pattern="hexagon"/>
      </p:transition>
    </mc:Choice>
    <mc:Fallback>
      <p:transition spd="slow">
        <p:fade/>
      </p:transition>
    </mc:Fallback>
  </mc:AlternateContent>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docProps/app.xml><?xml version="1.0" encoding="utf-8"?>
<Properties xmlns="http://schemas.openxmlformats.org/officeDocument/2006/extended-properties" xmlns:vt="http://schemas.openxmlformats.org/officeDocument/2006/docPropsVTypes">
  <Template>TM03457475[[fn=Frame]]</Template>
  <TotalTime>51</TotalTime>
  <Words>681</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Algerian</vt:lpstr>
      <vt:lpstr>Arial Rounded MT Bold</vt:lpstr>
      <vt:lpstr>Corbel</vt:lpstr>
      <vt:lpstr>Verdana</vt:lpstr>
      <vt:lpstr>Wingdings 2</vt:lpstr>
      <vt:lpstr>Frame</vt:lpstr>
      <vt:lpstr>IS ONE CHURCH AS GOOD AS ANOTHER?</vt:lpstr>
      <vt:lpstr>THE ANSWER IS A SERIES OF QUESTIONS TO CONSIDER</vt:lpstr>
      <vt:lpstr>THE ANSWER IS A SERIES OF QUESTIONS TO CONSIDER</vt:lpstr>
      <vt:lpstr>THE ANSWER IS A SERIES OF QUESTIONS TO CONSIDER</vt:lpstr>
      <vt:lpstr>THE ANSWER IS A SERIES OF QUESTIONS TO CONSIDER</vt:lpstr>
      <vt:lpstr>THE ANSWER IS A SERIES OF QUESTIONS TO CONSIDER</vt:lpstr>
      <vt:lpstr>THE ANSWER IS A SERIES OF QUESTIONS TO CONSIDER</vt:lpstr>
      <vt:lpstr>THE ANSWER IS A SERIES OF QUESTIONS TO CONSIDER</vt:lpstr>
      <vt:lpstr>THE ANWER TO ALL THESE QUESTIONS:  NO!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ONE CHURCH AS GOOD AS ANOTHER?</dc:title>
  <dc:creator>Manly Luscombe</dc:creator>
  <cp:lastModifiedBy>Manly Luscombe</cp:lastModifiedBy>
  <cp:revision>6</cp:revision>
  <dcterms:created xsi:type="dcterms:W3CDTF">2021-03-17T17:43:20Z</dcterms:created>
  <dcterms:modified xsi:type="dcterms:W3CDTF">2021-03-17T18:34:53Z</dcterms:modified>
</cp:coreProperties>
</file>