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543" autoAdjust="0"/>
    <p:restoredTop sz="94652" autoAdjust="0"/>
  </p:normalViewPr>
  <p:slideViewPr>
    <p:cSldViewPr>
      <p:cViewPr varScale="1">
        <p:scale>
          <a:sx n="60" d="100"/>
          <a:sy n="60" d="100"/>
        </p:scale>
        <p:origin x="-883"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F8D54949-8F28-46DE-9A15-52115492B699}" type="slidenum">
              <a:rPr lang="es-ES"/>
              <a:pPr/>
              <a:t>‹#›</a:t>
            </a:fld>
            <a:endParaRPr lang="es-ES"/>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A7A0B62D-5D61-4409-8482-2219D27B8568}" type="slidenum">
              <a:rPr lang="es-ES"/>
              <a:pPr/>
              <a:t>‹#›</a:t>
            </a:fld>
            <a:endParaRPr lang="es-E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AC4C342D-4BD9-4E21-86C8-B08A98DE8CFA}" type="slidenum">
              <a:rPr lang="es-ES"/>
              <a:pPr/>
              <a:t>‹#›</a:t>
            </a:fld>
            <a:endParaRPr lang="es-E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00F48E7-2050-4C42-9D33-CF085DF28423}" type="slidenum">
              <a:rPr lang="es-ES"/>
              <a:pPr/>
              <a:t>‹#›</a:t>
            </a:fld>
            <a:endParaRPr lang="es-E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FED29236-B449-4196-95A6-7756A65BFB65}" type="slidenum">
              <a:rPr lang="es-ES"/>
              <a:pPr/>
              <a:t>‹#›</a:t>
            </a:fld>
            <a:endParaRPr lang="es-ES"/>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D87836F5-3CC9-4D4E-963D-064B0BBBFDE7}" type="slidenum">
              <a:rPr lang="es-ES"/>
              <a:pPr/>
              <a:t>‹#›</a:t>
            </a:fld>
            <a:endParaRPr lang="es-E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1528B38D-8651-4A12-8818-60E05B33A353}" type="slidenum">
              <a:rPr lang="es-ES"/>
              <a:pPr/>
              <a:t>‹#›</a:t>
            </a:fld>
            <a:endParaRPr lang="es-E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7FBFE442-5CC8-4138-8563-33FEF4AF2736}" type="slidenum">
              <a:rPr lang="es-ES"/>
              <a:pPr/>
              <a:t>‹#›</a:t>
            </a:fld>
            <a:endParaRPr lang="es-E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374C6428-50AF-4CCB-AD5C-AD7909A208FD}" type="slidenum">
              <a:rPr lang="es-ES"/>
              <a:pPr/>
              <a:t>‹#›</a:t>
            </a:fld>
            <a:endParaRPr lang="es-E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596D8EF7-49DC-4FEA-95B9-305AAB16C7D8}" type="slidenum">
              <a:rPr lang="es-ES"/>
              <a:pPr/>
              <a:t>‹#›</a:t>
            </a:fld>
            <a:endParaRPr lang="es-ES"/>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A965EB31-0AA6-4654-9390-262B52501B3A}" type="slidenum">
              <a:rPr lang="es-ES"/>
              <a:pPr/>
              <a:t>‹#›</a:t>
            </a:fld>
            <a:endParaRPr lang="es-ES"/>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2B21412-97B7-420F-85B7-8376C40EC172}"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d"/>
  </p:transition>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7" name="Rectangle 19"/>
          <p:cNvSpPr>
            <a:spLocks noChangeArrowheads="1"/>
          </p:cNvSpPr>
          <p:nvPr/>
        </p:nvSpPr>
        <p:spPr bwMode="auto">
          <a:xfrm>
            <a:off x="228600" y="304800"/>
            <a:ext cx="8915400" cy="4876800"/>
          </a:xfrm>
          <a:prstGeom prst="rect">
            <a:avLst/>
          </a:prstGeom>
          <a:noFill/>
          <a:ln w="9525">
            <a:noFill/>
            <a:miter lim="800000"/>
            <a:headEnd/>
            <a:tailEnd/>
          </a:ln>
          <a:effectLst/>
        </p:spPr>
        <p:txBody>
          <a:bodyPr anchor="ctr"/>
          <a:lstStyle/>
          <a:p>
            <a:pPr algn="ctr"/>
            <a:r>
              <a:rPr lang="es-UY" sz="4400" dirty="0" smtClean="0">
                <a:solidFill>
                  <a:schemeClr val="bg1"/>
                </a:solidFill>
              </a:rPr>
              <a:t>ETERNAL SECURITY</a:t>
            </a:r>
          </a:p>
          <a:p>
            <a:pPr algn="ctr"/>
            <a:endParaRPr lang="es-UY" sz="4400" dirty="0" smtClean="0">
              <a:solidFill>
                <a:schemeClr val="bg1"/>
              </a:solidFill>
            </a:endParaRPr>
          </a:p>
          <a:p>
            <a:pPr algn="ctr"/>
            <a:r>
              <a:rPr lang="es-UY" sz="4400" dirty="0" smtClean="0">
                <a:solidFill>
                  <a:schemeClr val="bg1"/>
                </a:solidFill>
              </a:rPr>
              <a:t>ONCE SAVED, ALWAYS SAVED</a:t>
            </a:r>
          </a:p>
          <a:p>
            <a:pPr algn="ctr"/>
            <a:endParaRPr lang="es-UY" sz="4400" dirty="0" smtClean="0">
              <a:solidFill>
                <a:schemeClr val="bg1"/>
              </a:solidFill>
            </a:endParaRPr>
          </a:p>
          <a:p>
            <a:pPr algn="ctr"/>
            <a:r>
              <a:rPr lang="es-UY" sz="4400" dirty="0" smtClean="0">
                <a:solidFill>
                  <a:schemeClr val="bg1"/>
                </a:solidFill>
              </a:rPr>
              <a:t>PRESERVATION OF THE SAINTS</a:t>
            </a:r>
            <a:endParaRPr lang="es-ES" sz="4400" dirty="0">
              <a:solidFill>
                <a:schemeClr val="bg1"/>
              </a:solidFill>
            </a:endParaRPr>
          </a:p>
        </p:txBody>
      </p:sp>
      <p:sp>
        <p:nvSpPr>
          <p:cNvPr id="2068" name="Rectangle 20"/>
          <p:cNvSpPr>
            <a:spLocks noChangeArrowheads="1"/>
          </p:cNvSpPr>
          <p:nvPr/>
        </p:nvSpPr>
        <p:spPr bwMode="auto">
          <a:xfrm>
            <a:off x="1403350" y="2276475"/>
            <a:ext cx="6400800" cy="1752600"/>
          </a:xfrm>
          <a:prstGeom prst="rect">
            <a:avLst/>
          </a:prstGeom>
          <a:noFill/>
          <a:ln w="9525">
            <a:noFill/>
            <a:miter lim="800000"/>
            <a:headEnd/>
            <a:tailEnd/>
          </a:ln>
          <a:effectLst/>
        </p:spPr>
        <p:txBody>
          <a:bodyPr/>
          <a:lstStyle/>
          <a:p>
            <a:pPr algn="ctr">
              <a:spcBef>
                <a:spcPct val="20000"/>
              </a:spcBef>
            </a:pPr>
            <a:endParaRPr lang="en-US" sz="320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WHAT ABOUT THIS TEXT?</a:t>
            </a:r>
            <a:endParaRPr lang="en-US" dirty="0">
              <a:solidFill>
                <a:schemeClr val="bg1"/>
              </a:solidFill>
            </a:endParaRPr>
          </a:p>
        </p:txBody>
      </p:sp>
      <p:sp>
        <p:nvSpPr>
          <p:cNvPr id="3" name="Content Placeholder 2"/>
          <p:cNvSpPr>
            <a:spLocks noGrp="1"/>
          </p:cNvSpPr>
          <p:nvPr>
            <p:ph idx="1"/>
          </p:nvPr>
        </p:nvSpPr>
        <p:spPr/>
        <p:txBody>
          <a:bodyPr/>
          <a:lstStyle/>
          <a:p>
            <a:r>
              <a:rPr lang="en-US" b="1" u="sng" dirty="0" smtClean="0">
                <a:solidFill>
                  <a:schemeClr val="bg1"/>
                </a:solidFill>
              </a:rPr>
              <a:t>John 5:24</a:t>
            </a:r>
            <a:r>
              <a:rPr lang="en-US" dirty="0" smtClean="0">
                <a:solidFill>
                  <a:schemeClr val="bg1"/>
                </a:solidFill>
              </a:rPr>
              <a:t> </a:t>
            </a:r>
            <a:r>
              <a:rPr lang="en-US" dirty="0" smtClean="0">
                <a:solidFill>
                  <a:schemeClr val="bg1"/>
                </a:solidFill>
              </a:rPr>
              <a:t>"Most assuredly, I say to you, he who hears My word and believes in Him who sent Me has everlasting life, and shall not come into judgment, but has passed from death into life</a:t>
            </a:r>
            <a:r>
              <a:rPr lang="en-US" dirty="0" smtClean="0">
                <a:solidFill>
                  <a:schemeClr val="bg1"/>
                </a:solidFill>
              </a:rPr>
              <a:t>.</a:t>
            </a:r>
            <a:endParaRPr lang="en-US" b="1" u="sng" dirty="0" smtClean="0">
              <a:solidFill>
                <a:schemeClr val="bg1"/>
              </a:solidFill>
            </a:endParaRPr>
          </a:p>
          <a:p>
            <a:r>
              <a:rPr lang="en-US" b="1" u="sng" dirty="0" smtClean="0">
                <a:solidFill>
                  <a:schemeClr val="bg1"/>
                </a:solidFill>
              </a:rPr>
              <a:t>Condition</a:t>
            </a:r>
            <a:r>
              <a:rPr lang="en-US" dirty="0" smtClean="0">
                <a:solidFill>
                  <a:schemeClr val="bg1"/>
                </a:solidFill>
              </a:rPr>
              <a:t> – We must HEAR and BELIEVE</a:t>
            </a:r>
          </a:p>
          <a:p>
            <a:r>
              <a:rPr lang="en-US" b="1" u="sng" dirty="0" smtClean="0">
                <a:solidFill>
                  <a:schemeClr val="bg1"/>
                </a:solidFill>
              </a:rPr>
              <a:t>Present Active</a:t>
            </a:r>
            <a:r>
              <a:rPr lang="en-US" b="1" dirty="0" smtClean="0">
                <a:solidFill>
                  <a:schemeClr val="bg1"/>
                </a:solidFill>
              </a:rPr>
              <a:t> </a:t>
            </a:r>
            <a:r>
              <a:rPr lang="en-US" dirty="0" smtClean="0">
                <a:solidFill>
                  <a:schemeClr val="bg1"/>
                </a:solidFill>
              </a:rPr>
              <a:t>– Continue to  Hear and Believe</a:t>
            </a:r>
          </a:p>
          <a:p>
            <a:pPr lvl="1"/>
            <a:endParaRPr lang="en-US" b="1" u="sng" baseline="30000" dirty="0" smtClean="0">
              <a:solidFill>
                <a:schemeClr val="bg1"/>
              </a:solidFill>
            </a:endParaRPr>
          </a:p>
          <a:p>
            <a:pPr>
              <a:buNone/>
            </a:pPr>
            <a:endParaRPr lang="en-US"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WHAT ABOUT THIS TEXT?</a:t>
            </a:r>
            <a:endParaRPr lang="en-US" dirty="0">
              <a:solidFill>
                <a:schemeClr val="bg1"/>
              </a:solidFill>
            </a:endParaRPr>
          </a:p>
        </p:txBody>
      </p:sp>
      <p:sp>
        <p:nvSpPr>
          <p:cNvPr id="3" name="Content Placeholder 2"/>
          <p:cNvSpPr>
            <a:spLocks noGrp="1"/>
          </p:cNvSpPr>
          <p:nvPr>
            <p:ph idx="1"/>
          </p:nvPr>
        </p:nvSpPr>
        <p:spPr/>
        <p:txBody>
          <a:bodyPr/>
          <a:lstStyle/>
          <a:p>
            <a:r>
              <a:rPr lang="en-US" b="1" u="sng" dirty="0" smtClean="0">
                <a:solidFill>
                  <a:schemeClr val="bg1"/>
                </a:solidFill>
              </a:rPr>
              <a:t>John 1:12</a:t>
            </a:r>
            <a:r>
              <a:rPr lang="en-US" dirty="0" smtClean="0">
                <a:solidFill>
                  <a:schemeClr val="bg1"/>
                </a:solidFill>
              </a:rPr>
              <a:t> But </a:t>
            </a:r>
            <a:r>
              <a:rPr lang="en-US" dirty="0" smtClean="0">
                <a:solidFill>
                  <a:schemeClr val="bg1"/>
                </a:solidFill>
              </a:rPr>
              <a:t>as many as received Him, to them He gave the right to become children of God, to those who believe in His name</a:t>
            </a:r>
            <a:r>
              <a:rPr lang="en-US" dirty="0" smtClean="0">
                <a:solidFill>
                  <a:schemeClr val="bg1"/>
                </a:solidFill>
              </a:rPr>
              <a:t>:</a:t>
            </a:r>
            <a:endParaRPr lang="en-US" b="1" u="sng" dirty="0" smtClean="0">
              <a:solidFill>
                <a:schemeClr val="bg1"/>
              </a:solidFill>
            </a:endParaRPr>
          </a:p>
          <a:p>
            <a:r>
              <a:rPr lang="en-US" b="1" u="sng" dirty="0" smtClean="0">
                <a:solidFill>
                  <a:schemeClr val="bg1"/>
                </a:solidFill>
              </a:rPr>
              <a:t>Condition</a:t>
            </a:r>
            <a:r>
              <a:rPr lang="en-US" dirty="0" smtClean="0">
                <a:solidFill>
                  <a:schemeClr val="bg1"/>
                </a:solidFill>
              </a:rPr>
              <a:t> – Receive Him, believe in Him</a:t>
            </a:r>
          </a:p>
          <a:p>
            <a:r>
              <a:rPr lang="en-US" b="1" u="sng" dirty="0" smtClean="0">
                <a:solidFill>
                  <a:schemeClr val="bg1"/>
                </a:solidFill>
              </a:rPr>
              <a:t>Present Active</a:t>
            </a:r>
            <a:r>
              <a:rPr lang="en-US" b="1" dirty="0" smtClean="0">
                <a:solidFill>
                  <a:schemeClr val="bg1"/>
                </a:solidFill>
              </a:rPr>
              <a:t> </a:t>
            </a:r>
            <a:r>
              <a:rPr lang="en-US" dirty="0" smtClean="0">
                <a:solidFill>
                  <a:schemeClr val="bg1"/>
                </a:solidFill>
              </a:rPr>
              <a:t>– Receive and believe are  continuing actions</a:t>
            </a:r>
          </a:p>
          <a:p>
            <a:pPr lvl="1"/>
            <a:endParaRPr lang="en-US" b="1" u="sng" baseline="30000" dirty="0" smtClean="0">
              <a:solidFill>
                <a:schemeClr val="bg1"/>
              </a:solidFill>
            </a:endParaRPr>
          </a:p>
          <a:p>
            <a:pPr>
              <a:buNone/>
            </a:pPr>
            <a:endParaRPr lang="en-US"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WHAT ABOUT THIS TEXT?</a:t>
            </a:r>
            <a:endParaRPr lang="en-US" dirty="0">
              <a:solidFill>
                <a:schemeClr val="bg1"/>
              </a:solidFill>
            </a:endParaRPr>
          </a:p>
        </p:txBody>
      </p:sp>
      <p:sp>
        <p:nvSpPr>
          <p:cNvPr id="3" name="Content Placeholder 2"/>
          <p:cNvSpPr>
            <a:spLocks noGrp="1"/>
          </p:cNvSpPr>
          <p:nvPr>
            <p:ph idx="1"/>
          </p:nvPr>
        </p:nvSpPr>
        <p:spPr/>
        <p:txBody>
          <a:bodyPr/>
          <a:lstStyle/>
          <a:p>
            <a:r>
              <a:rPr lang="en-US" b="1" u="sng" dirty="0" smtClean="0">
                <a:solidFill>
                  <a:schemeClr val="bg1"/>
                </a:solidFill>
              </a:rPr>
              <a:t>John 4:14</a:t>
            </a:r>
            <a:r>
              <a:rPr lang="en-US" dirty="0" smtClean="0">
                <a:solidFill>
                  <a:schemeClr val="bg1"/>
                </a:solidFill>
              </a:rPr>
              <a:t> </a:t>
            </a:r>
            <a:r>
              <a:rPr lang="en-US" dirty="0" smtClean="0">
                <a:solidFill>
                  <a:schemeClr val="bg1"/>
                </a:solidFill>
              </a:rPr>
              <a:t>but whoever drinks of the water that I shall give him will never thirst. But the water that I shall give him will become in him a fountain of water springing up into everlasting life</a:t>
            </a:r>
            <a:r>
              <a:rPr lang="en-US" dirty="0" smtClean="0">
                <a:solidFill>
                  <a:schemeClr val="bg1"/>
                </a:solidFill>
              </a:rPr>
              <a:t>."</a:t>
            </a:r>
            <a:endParaRPr lang="en-US" b="1" u="sng" dirty="0" smtClean="0">
              <a:solidFill>
                <a:schemeClr val="bg1"/>
              </a:solidFill>
            </a:endParaRPr>
          </a:p>
          <a:p>
            <a:r>
              <a:rPr lang="en-US" b="1" u="sng" dirty="0" smtClean="0">
                <a:solidFill>
                  <a:schemeClr val="bg1"/>
                </a:solidFill>
              </a:rPr>
              <a:t>Condition</a:t>
            </a:r>
            <a:r>
              <a:rPr lang="en-US" dirty="0" smtClean="0">
                <a:solidFill>
                  <a:schemeClr val="bg1"/>
                </a:solidFill>
              </a:rPr>
              <a:t> – Drink of that water</a:t>
            </a:r>
          </a:p>
          <a:p>
            <a:r>
              <a:rPr lang="en-US" b="1" u="sng" dirty="0" smtClean="0">
                <a:solidFill>
                  <a:schemeClr val="bg1"/>
                </a:solidFill>
              </a:rPr>
              <a:t>Present Active</a:t>
            </a:r>
            <a:r>
              <a:rPr lang="en-US" b="1" dirty="0" smtClean="0">
                <a:solidFill>
                  <a:schemeClr val="bg1"/>
                </a:solidFill>
              </a:rPr>
              <a:t> </a:t>
            </a:r>
            <a:r>
              <a:rPr lang="en-US" dirty="0" smtClean="0">
                <a:solidFill>
                  <a:schemeClr val="bg1"/>
                </a:solidFill>
              </a:rPr>
              <a:t>– Keep on drinking</a:t>
            </a:r>
          </a:p>
          <a:p>
            <a:pPr lvl="1"/>
            <a:endParaRPr lang="en-US" b="1" u="sng" baseline="30000" dirty="0" smtClean="0">
              <a:solidFill>
                <a:schemeClr val="bg1"/>
              </a:solidFill>
            </a:endParaRPr>
          </a:p>
          <a:p>
            <a:pPr>
              <a:buNone/>
            </a:pPr>
            <a:endParaRPr lang="en-US"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WHAT ABOUT THIS TEXT?</a:t>
            </a:r>
            <a:endParaRPr lang="en-US" dirty="0">
              <a:solidFill>
                <a:schemeClr val="bg1"/>
              </a:solidFill>
            </a:endParaRPr>
          </a:p>
        </p:txBody>
      </p:sp>
      <p:sp>
        <p:nvSpPr>
          <p:cNvPr id="3" name="Content Placeholder 2"/>
          <p:cNvSpPr>
            <a:spLocks noGrp="1"/>
          </p:cNvSpPr>
          <p:nvPr>
            <p:ph idx="1"/>
          </p:nvPr>
        </p:nvSpPr>
        <p:spPr/>
        <p:txBody>
          <a:bodyPr/>
          <a:lstStyle/>
          <a:p>
            <a:r>
              <a:rPr lang="en-US" b="1" u="sng" dirty="0" smtClean="0">
                <a:solidFill>
                  <a:schemeClr val="bg1"/>
                </a:solidFill>
              </a:rPr>
              <a:t>1 John 2:29</a:t>
            </a:r>
            <a:r>
              <a:rPr lang="en-US" dirty="0" smtClean="0">
                <a:solidFill>
                  <a:schemeClr val="bg1"/>
                </a:solidFill>
              </a:rPr>
              <a:t> </a:t>
            </a:r>
            <a:r>
              <a:rPr lang="en-US" dirty="0" smtClean="0">
                <a:solidFill>
                  <a:schemeClr val="bg1"/>
                </a:solidFill>
              </a:rPr>
              <a:t>If you know that He is righteous, you know that everyone who practices righteousness is born of Him</a:t>
            </a:r>
            <a:r>
              <a:rPr lang="en-US" dirty="0" smtClean="0">
                <a:solidFill>
                  <a:schemeClr val="bg1"/>
                </a:solidFill>
              </a:rPr>
              <a:t>.</a:t>
            </a:r>
            <a:endParaRPr lang="en-US" b="1" u="sng" dirty="0" smtClean="0">
              <a:solidFill>
                <a:schemeClr val="bg1"/>
              </a:solidFill>
            </a:endParaRPr>
          </a:p>
          <a:p>
            <a:r>
              <a:rPr lang="en-US" b="1" u="sng" dirty="0" smtClean="0">
                <a:solidFill>
                  <a:schemeClr val="bg1"/>
                </a:solidFill>
              </a:rPr>
              <a:t>Condition</a:t>
            </a:r>
            <a:r>
              <a:rPr lang="en-US" dirty="0" smtClean="0">
                <a:solidFill>
                  <a:schemeClr val="bg1"/>
                </a:solidFill>
              </a:rPr>
              <a:t> – Practice righteousness</a:t>
            </a:r>
          </a:p>
          <a:p>
            <a:r>
              <a:rPr lang="en-US" b="1" u="sng" dirty="0" smtClean="0">
                <a:solidFill>
                  <a:schemeClr val="bg1"/>
                </a:solidFill>
              </a:rPr>
              <a:t>Present Active</a:t>
            </a:r>
            <a:r>
              <a:rPr lang="en-US" b="1" dirty="0" smtClean="0">
                <a:solidFill>
                  <a:schemeClr val="bg1"/>
                </a:solidFill>
              </a:rPr>
              <a:t> </a:t>
            </a:r>
            <a:r>
              <a:rPr lang="en-US" dirty="0" smtClean="0">
                <a:solidFill>
                  <a:schemeClr val="bg1"/>
                </a:solidFill>
              </a:rPr>
              <a:t>– Continue living a righteous life</a:t>
            </a:r>
          </a:p>
          <a:p>
            <a:pPr lvl="1"/>
            <a:endParaRPr lang="en-US" b="1" u="sng" baseline="30000" dirty="0" smtClean="0">
              <a:solidFill>
                <a:schemeClr val="bg1"/>
              </a:solidFill>
            </a:endParaRPr>
          </a:p>
          <a:p>
            <a:pPr>
              <a:buNone/>
            </a:pPr>
            <a:endParaRPr lang="en-US"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WHAT ABOUT THIS TEXT?</a:t>
            </a:r>
            <a:endParaRPr lang="en-US" dirty="0">
              <a:solidFill>
                <a:schemeClr val="bg1"/>
              </a:solidFill>
            </a:endParaRPr>
          </a:p>
        </p:txBody>
      </p:sp>
      <p:sp>
        <p:nvSpPr>
          <p:cNvPr id="3" name="Content Placeholder 2"/>
          <p:cNvSpPr>
            <a:spLocks noGrp="1"/>
          </p:cNvSpPr>
          <p:nvPr>
            <p:ph idx="1"/>
          </p:nvPr>
        </p:nvSpPr>
        <p:spPr/>
        <p:txBody>
          <a:bodyPr/>
          <a:lstStyle/>
          <a:p>
            <a:r>
              <a:rPr lang="en-US" b="1" u="sng" dirty="0" smtClean="0">
                <a:solidFill>
                  <a:schemeClr val="bg1"/>
                </a:solidFill>
              </a:rPr>
              <a:t>1 John 3:9</a:t>
            </a:r>
            <a:r>
              <a:rPr lang="en-US" dirty="0" smtClean="0">
                <a:solidFill>
                  <a:schemeClr val="bg1"/>
                </a:solidFill>
              </a:rPr>
              <a:t> </a:t>
            </a:r>
            <a:r>
              <a:rPr lang="en-US" dirty="0" smtClean="0">
                <a:solidFill>
                  <a:schemeClr val="bg1"/>
                </a:solidFill>
              </a:rPr>
              <a:t>Whoever has been born of God does not sin, for His seed remains in him; and he cannot sin, because he has been born of God</a:t>
            </a:r>
            <a:r>
              <a:rPr lang="en-US" dirty="0" smtClean="0">
                <a:solidFill>
                  <a:schemeClr val="bg1"/>
                </a:solidFill>
              </a:rPr>
              <a:t>.</a:t>
            </a:r>
            <a:endParaRPr lang="en-US" b="1" u="sng" dirty="0" smtClean="0">
              <a:solidFill>
                <a:schemeClr val="bg1"/>
              </a:solidFill>
            </a:endParaRPr>
          </a:p>
          <a:p>
            <a:r>
              <a:rPr lang="en-US" b="1" u="sng" dirty="0" smtClean="0">
                <a:solidFill>
                  <a:schemeClr val="bg1"/>
                </a:solidFill>
              </a:rPr>
              <a:t>Condition</a:t>
            </a:r>
            <a:r>
              <a:rPr lang="en-US" dirty="0" smtClean="0">
                <a:solidFill>
                  <a:schemeClr val="bg1"/>
                </a:solidFill>
              </a:rPr>
              <a:t> – Born of God</a:t>
            </a:r>
          </a:p>
          <a:p>
            <a:r>
              <a:rPr lang="en-US" b="1" u="sng" dirty="0" smtClean="0">
                <a:solidFill>
                  <a:schemeClr val="bg1"/>
                </a:solidFill>
              </a:rPr>
              <a:t>Present Active</a:t>
            </a:r>
            <a:r>
              <a:rPr lang="en-US" b="1" dirty="0" smtClean="0">
                <a:solidFill>
                  <a:schemeClr val="bg1"/>
                </a:solidFill>
              </a:rPr>
              <a:t> </a:t>
            </a:r>
            <a:r>
              <a:rPr lang="en-US" dirty="0" smtClean="0">
                <a:solidFill>
                  <a:schemeClr val="bg1"/>
                </a:solidFill>
              </a:rPr>
              <a:t>– Seed remains in him</a:t>
            </a:r>
          </a:p>
          <a:p>
            <a:pPr lvl="1"/>
            <a:endParaRPr lang="en-US" b="1" u="sng" baseline="30000" dirty="0" smtClean="0">
              <a:solidFill>
                <a:schemeClr val="bg1"/>
              </a:solidFill>
            </a:endParaRPr>
          </a:p>
          <a:p>
            <a:pPr>
              <a:buNone/>
            </a:pPr>
            <a:endParaRPr lang="en-US"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WHAT ABOUT THIS TEXT?</a:t>
            </a:r>
            <a:endParaRPr lang="en-US" dirty="0">
              <a:solidFill>
                <a:schemeClr val="bg1"/>
              </a:solidFill>
            </a:endParaRPr>
          </a:p>
        </p:txBody>
      </p:sp>
      <p:sp>
        <p:nvSpPr>
          <p:cNvPr id="3" name="Content Placeholder 2"/>
          <p:cNvSpPr>
            <a:spLocks noGrp="1"/>
          </p:cNvSpPr>
          <p:nvPr>
            <p:ph idx="1"/>
          </p:nvPr>
        </p:nvSpPr>
        <p:spPr/>
        <p:txBody>
          <a:bodyPr/>
          <a:lstStyle/>
          <a:p>
            <a:r>
              <a:rPr lang="en-US" b="1" u="sng" dirty="0" smtClean="0">
                <a:solidFill>
                  <a:schemeClr val="bg1"/>
                </a:solidFill>
              </a:rPr>
              <a:t>2</a:t>
            </a:r>
            <a:r>
              <a:rPr lang="en-US" b="1" u="sng" dirty="0" smtClean="0">
                <a:solidFill>
                  <a:schemeClr val="bg1"/>
                </a:solidFill>
              </a:rPr>
              <a:t> Corinthians 1:21-22</a:t>
            </a:r>
            <a:r>
              <a:rPr lang="en-US" dirty="0" smtClean="0">
                <a:solidFill>
                  <a:schemeClr val="bg1"/>
                </a:solidFill>
              </a:rPr>
              <a:t> </a:t>
            </a:r>
            <a:r>
              <a:rPr lang="en-US" b="1" baseline="30000" dirty="0" smtClean="0">
                <a:solidFill>
                  <a:schemeClr val="bg1"/>
                </a:solidFill>
              </a:rPr>
              <a:t>21</a:t>
            </a:r>
            <a:r>
              <a:rPr lang="en-US" dirty="0" smtClean="0">
                <a:solidFill>
                  <a:schemeClr val="bg1"/>
                </a:solidFill>
              </a:rPr>
              <a:t> Now He who establishes us with you in Christ and has anointed us </a:t>
            </a:r>
            <a:r>
              <a:rPr lang="en-US" i="1" dirty="0" smtClean="0">
                <a:solidFill>
                  <a:schemeClr val="bg1"/>
                </a:solidFill>
              </a:rPr>
              <a:t>is</a:t>
            </a:r>
            <a:r>
              <a:rPr lang="en-US" dirty="0" smtClean="0">
                <a:solidFill>
                  <a:schemeClr val="bg1"/>
                </a:solidFill>
              </a:rPr>
              <a:t> God, </a:t>
            </a:r>
            <a:r>
              <a:rPr lang="en-US" b="1" baseline="30000" dirty="0" smtClean="0">
                <a:solidFill>
                  <a:schemeClr val="bg1"/>
                </a:solidFill>
              </a:rPr>
              <a:t>22</a:t>
            </a:r>
            <a:r>
              <a:rPr lang="en-US" dirty="0" smtClean="0">
                <a:solidFill>
                  <a:schemeClr val="bg1"/>
                </a:solidFill>
              </a:rPr>
              <a:t> who also has sealed us and given us the Spirit in our hearts as a guarantee</a:t>
            </a:r>
            <a:r>
              <a:rPr lang="en-US" dirty="0" smtClean="0">
                <a:solidFill>
                  <a:schemeClr val="bg1"/>
                </a:solidFill>
              </a:rPr>
              <a:t>.</a:t>
            </a:r>
            <a:endParaRPr lang="en-US" b="1" u="sng" dirty="0" smtClean="0">
              <a:solidFill>
                <a:schemeClr val="bg1"/>
              </a:solidFill>
            </a:endParaRPr>
          </a:p>
          <a:p>
            <a:r>
              <a:rPr lang="en-US" b="1" u="sng" dirty="0" smtClean="0">
                <a:solidFill>
                  <a:schemeClr val="bg1"/>
                </a:solidFill>
              </a:rPr>
              <a:t>Condition</a:t>
            </a:r>
            <a:r>
              <a:rPr lang="en-US" dirty="0" smtClean="0">
                <a:solidFill>
                  <a:schemeClr val="bg1"/>
                </a:solidFill>
              </a:rPr>
              <a:t> – Anointed, indwelling Spirit</a:t>
            </a:r>
          </a:p>
          <a:p>
            <a:r>
              <a:rPr lang="en-US" b="1" u="sng" dirty="0" smtClean="0">
                <a:solidFill>
                  <a:schemeClr val="bg1"/>
                </a:solidFill>
              </a:rPr>
              <a:t>Present Active</a:t>
            </a:r>
            <a:r>
              <a:rPr lang="en-US" b="1" dirty="0" smtClean="0">
                <a:solidFill>
                  <a:schemeClr val="bg1"/>
                </a:solidFill>
              </a:rPr>
              <a:t> </a:t>
            </a:r>
            <a:r>
              <a:rPr lang="en-US" dirty="0" smtClean="0">
                <a:solidFill>
                  <a:schemeClr val="bg1"/>
                </a:solidFill>
              </a:rPr>
              <a:t>– Continue to be in Christ</a:t>
            </a:r>
          </a:p>
          <a:p>
            <a:pPr lvl="1"/>
            <a:endParaRPr lang="en-US" b="1" u="sng" baseline="30000" dirty="0" smtClean="0">
              <a:solidFill>
                <a:schemeClr val="bg1"/>
              </a:solidFill>
            </a:endParaRPr>
          </a:p>
          <a:p>
            <a:pPr>
              <a:buNone/>
            </a:pPr>
            <a:endParaRPr lang="en-US"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ON THE OTHER HAND - -</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There are many passages which teach the possibility and danger of falling away.</a:t>
            </a:r>
          </a:p>
          <a:p>
            <a:r>
              <a:rPr lang="en-US" dirty="0" smtClean="0">
                <a:solidFill>
                  <a:schemeClr val="bg1"/>
                </a:solidFill>
              </a:rPr>
              <a:t>1 Timothy 4:1 some will depart from the faith</a:t>
            </a:r>
          </a:p>
          <a:p>
            <a:r>
              <a:rPr lang="en-US" dirty="0" smtClean="0">
                <a:solidFill>
                  <a:schemeClr val="bg1"/>
                </a:solidFill>
              </a:rPr>
              <a:t>1 Corinthians 15:1-4 – Saved if you keep in memory the gospel</a:t>
            </a:r>
          </a:p>
          <a:p>
            <a:r>
              <a:rPr lang="en-US" dirty="0" smtClean="0">
                <a:solidFill>
                  <a:schemeClr val="bg1"/>
                </a:solidFill>
              </a:rPr>
              <a:t>Colossians 1:21-23 If you continue in the faith</a:t>
            </a:r>
            <a:endParaRPr lang="en-US"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ON THE OTHER HAND - -</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There are many passages which teach the possibility and danger of falling away.</a:t>
            </a:r>
          </a:p>
          <a:p>
            <a:r>
              <a:rPr lang="en-US" dirty="0" smtClean="0">
                <a:solidFill>
                  <a:schemeClr val="bg1"/>
                </a:solidFill>
              </a:rPr>
              <a:t>Hebrews 3:12 – Don’t depart from God</a:t>
            </a:r>
          </a:p>
          <a:p>
            <a:r>
              <a:rPr lang="en-US" dirty="0" smtClean="0">
                <a:solidFill>
                  <a:schemeClr val="bg1"/>
                </a:solidFill>
              </a:rPr>
              <a:t>Galatians 5:4 – You are fallen from grace</a:t>
            </a:r>
          </a:p>
          <a:p>
            <a:r>
              <a:rPr lang="en-US" dirty="0" smtClean="0">
                <a:solidFill>
                  <a:schemeClr val="bg1"/>
                </a:solidFill>
              </a:rPr>
              <a:t>Hebrews 12:15 – Fall short of grace of God</a:t>
            </a:r>
          </a:p>
          <a:p>
            <a:r>
              <a:rPr lang="en-US" dirty="0" smtClean="0">
                <a:solidFill>
                  <a:schemeClr val="bg1"/>
                </a:solidFill>
              </a:rPr>
              <a:t>AND MANY OTHERS</a:t>
            </a:r>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DANGERS WE FACE:</a:t>
            </a:r>
            <a:endParaRPr lang="en-US" dirty="0">
              <a:solidFill>
                <a:schemeClr val="bg1"/>
              </a:solidFill>
            </a:endParaRPr>
          </a:p>
        </p:txBody>
      </p:sp>
      <p:sp>
        <p:nvSpPr>
          <p:cNvPr id="3" name="Content Placeholder 2"/>
          <p:cNvSpPr>
            <a:spLocks noGrp="1"/>
          </p:cNvSpPr>
          <p:nvPr>
            <p:ph idx="1"/>
          </p:nvPr>
        </p:nvSpPr>
        <p:spPr/>
        <p:txBody>
          <a:bodyPr/>
          <a:lstStyle/>
          <a:p>
            <a:r>
              <a:rPr lang="en-US" b="1" u="sng" dirty="0" smtClean="0">
                <a:solidFill>
                  <a:schemeClr val="bg1"/>
                </a:solidFill>
              </a:rPr>
              <a:t>Possibility vs. Probability</a:t>
            </a:r>
            <a:r>
              <a:rPr lang="en-US" dirty="0" smtClean="0">
                <a:solidFill>
                  <a:schemeClr val="bg1"/>
                </a:solidFill>
              </a:rPr>
              <a:t/>
            </a:r>
            <a:br>
              <a:rPr lang="en-US" dirty="0" smtClean="0">
                <a:solidFill>
                  <a:schemeClr val="bg1"/>
                </a:solidFill>
              </a:rPr>
            </a:br>
            <a:r>
              <a:rPr lang="en-US" dirty="0" smtClean="0">
                <a:solidFill>
                  <a:schemeClr val="bg1"/>
                </a:solidFill>
              </a:rPr>
              <a:t>Do we have “Blessed Assurance”?</a:t>
            </a:r>
          </a:p>
          <a:p>
            <a:r>
              <a:rPr lang="en-US" b="1" u="sng" dirty="0" smtClean="0">
                <a:solidFill>
                  <a:schemeClr val="bg1"/>
                </a:solidFill>
              </a:rPr>
              <a:t>Salvation by Works thinking</a:t>
            </a:r>
            <a:r>
              <a:rPr lang="en-US" dirty="0" smtClean="0">
                <a:solidFill>
                  <a:schemeClr val="bg1"/>
                </a:solidFill>
              </a:rPr>
              <a:t/>
            </a:r>
            <a:br>
              <a:rPr lang="en-US" dirty="0" smtClean="0">
                <a:solidFill>
                  <a:schemeClr val="bg1"/>
                </a:solidFill>
              </a:rPr>
            </a:br>
            <a:r>
              <a:rPr lang="en-US" dirty="0" smtClean="0">
                <a:solidFill>
                  <a:schemeClr val="bg1"/>
                </a:solidFill>
              </a:rPr>
              <a:t>Many still try to work into heaven</a:t>
            </a:r>
          </a:p>
          <a:p>
            <a:r>
              <a:rPr lang="en-US" b="1" u="sng" dirty="0" smtClean="0">
                <a:solidFill>
                  <a:schemeClr val="bg1"/>
                </a:solidFill>
              </a:rPr>
              <a:t>Automatic forgiveness</a:t>
            </a:r>
            <a:r>
              <a:rPr lang="en-US" dirty="0" smtClean="0">
                <a:solidFill>
                  <a:schemeClr val="bg1"/>
                </a:solidFill>
              </a:rPr>
              <a:t/>
            </a:r>
            <a:br>
              <a:rPr lang="en-US" dirty="0" smtClean="0">
                <a:solidFill>
                  <a:schemeClr val="bg1"/>
                </a:solidFill>
              </a:rPr>
            </a:br>
            <a:r>
              <a:rPr lang="en-US" dirty="0" smtClean="0">
                <a:solidFill>
                  <a:schemeClr val="bg1"/>
                </a:solidFill>
              </a:rPr>
              <a:t>Many feel that sins are forgiven as soon as </a:t>
            </a:r>
            <a:r>
              <a:rPr lang="en-US" dirty="0" err="1" smtClean="0">
                <a:solidFill>
                  <a:schemeClr val="bg1"/>
                </a:solidFill>
              </a:rPr>
              <a:t>comitted</a:t>
            </a:r>
            <a:r>
              <a:rPr lang="en-US" dirty="0" smtClean="0">
                <a:solidFill>
                  <a:schemeClr val="bg1"/>
                </a:solidFill>
              </a:rPr>
              <a:t> – no repentance needed</a:t>
            </a: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CONCLUSION:</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The New Testament affirms that eternal life in Christ is our present possession only on the condition of present living faith, rather than as the irrevocable consequence of a moment’s act of faith sometime in the past.</a:t>
            </a:r>
          </a:p>
          <a:p>
            <a:r>
              <a:rPr lang="en-US" dirty="0" smtClean="0">
                <a:solidFill>
                  <a:schemeClr val="bg1"/>
                </a:solidFill>
              </a:rPr>
              <a:t>Is your salvation a </a:t>
            </a:r>
            <a:r>
              <a:rPr lang="en-US" b="1" u="sng" dirty="0" smtClean="0">
                <a:solidFill>
                  <a:schemeClr val="bg1"/>
                </a:solidFill>
              </a:rPr>
              <a:t>present</a:t>
            </a:r>
            <a:r>
              <a:rPr lang="en-US" dirty="0" smtClean="0">
                <a:solidFill>
                  <a:schemeClr val="bg1"/>
                </a:solidFill>
              </a:rPr>
              <a:t> reality?</a:t>
            </a: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46088" y="341313"/>
            <a:ext cx="8229600" cy="1143000"/>
          </a:xfrm>
        </p:spPr>
        <p:txBody>
          <a:bodyPr/>
          <a:lstStyle/>
          <a:p>
            <a:r>
              <a:rPr lang="es-UY" dirty="0" err="1" smtClean="0">
                <a:solidFill>
                  <a:schemeClr val="bg1"/>
                </a:solidFill>
              </a:rPr>
              <a:t>Introduction</a:t>
            </a:r>
            <a:endParaRPr lang="es-ES" dirty="0">
              <a:solidFill>
                <a:schemeClr val="bg1"/>
              </a:solidFill>
            </a:endParaRPr>
          </a:p>
        </p:txBody>
      </p:sp>
      <p:sp>
        <p:nvSpPr>
          <p:cNvPr id="3075" name="Rectangle 3"/>
          <p:cNvSpPr>
            <a:spLocks noGrp="1" noChangeArrowheads="1"/>
          </p:cNvSpPr>
          <p:nvPr>
            <p:ph type="body" idx="1"/>
          </p:nvPr>
        </p:nvSpPr>
        <p:spPr>
          <a:xfrm>
            <a:off x="457200" y="1927225"/>
            <a:ext cx="8229600" cy="4525963"/>
          </a:xfrm>
        </p:spPr>
        <p:txBody>
          <a:bodyPr/>
          <a:lstStyle/>
          <a:p>
            <a:r>
              <a:rPr lang="es-UY" dirty="0" err="1" smtClean="0">
                <a:solidFill>
                  <a:schemeClr val="bg1"/>
                </a:solidFill>
              </a:rPr>
              <a:t>Our</a:t>
            </a:r>
            <a:r>
              <a:rPr lang="es-UY" dirty="0" smtClean="0">
                <a:solidFill>
                  <a:schemeClr val="bg1"/>
                </a:solidFill>
              </a:rPr>
              <a:t> </a:t>
            </a:r>
            <a:r>
              <a:rPr lang="es-UY" dirty="0" err="1" smtClean="0">
                <a:solidFill>
                  <a:schemeClr val="bg1"/>
                </a:solidFill>
              </a:rPr>
              <a:t>privilege</a:t>
            </a:r>
            <a:r>
              <a:rPr lang="es-UY" dirty="0" smtClean="0">
                <a:solidFill>
                  <a:schemeClr val="bg1"/>
                </a:solidFill>
              </a:rPr>
              <a:t> of </a:t>
            </a:r>
            <a:r>
              <a:rPr lang="es-UY" dirty="0" err="1" smtClean="0">
                <a:solidFill>
                  <a:schemeClr val="bg1"/>
                </a:solidFill>
              </a:rPr>
              <a:t>participation</a:t>
            </a:r>
            <a:r>
              <a:rPr lang="es-UY" dirty="0" smtClean="0">
                <a:solidFill>
                  <a:schemeClr val="bg1"/>
                </a:solidFill>
              </a:rPr>
              <a:t> in eternal </a:t>
            </a:r>
            <a:r>
              <a:rPr lang="es-UY" dirty="0" err="1" smtClean="0">
                <a:solidFill>
                  <a:schemeClr val="bg1"/>
                </a:solidFill>
              </a:rPr>
              <a:t>life</a:t>
            </a:r>
            <a:r>
              <a:rPr lang="es-UY" dirty="0" smtClean="0">
                <a:solidFill>
                  <a:schemeClr val="bg1"/>
                </a:solidFill>
              </a:rPr>
              <a:t> </a:t>
            </a:r>
            <a:r>
              <a:rPr lang="es-UY" dirty="0" err="1" smtClean="0">
                <a:solidFill>
                  <a:schemeClr val="bg1"/>
                </a:solidFill>
              </a:rPr>
              <a:t>is</a:t>
            </a:r>
            <a:r>
              <a:rPr lang="es-UY" dirty="0" smtClean="0">
                <a:solidFill>
                  <a:schemeClr val="bg1"/>
                </a:solidFill>
              </a:rPr>
              <a:t> </a:t>
            </a:r>
            <a:r>
              <a:rPr lang="es-UY" dirty="0" err="1" smtClean="0">
                <a:solidFill>
                  <a:schemeClr val="bg1"/>
                </a:solidFill>
              </a:rPr>
              <a:t>directly</a:t>
            </a:r>
            <a:r>
              <a:rPr lang="es-UY" dirty="0" smtClean="0">
                <a:solidFill>
                  <a:schemeClr val="bg1"/>
                </a:solidFill>
              </a:rPr>
              <a:t> </a:t>
            </a:r>
            <a:r>
              <a:rPr lang="es-UY" dirty="0" err="1" smtClean="0">
                <a:solidFill>
                  <a:schemeClr val="bg1"/>
                </a:solidFill>
              </a:rPr>
              <a:t>dependent</a:t>
            </a:r>
            <a:r>
              <a:rPr lang="es-UY" dirty="0" smtClean="0">
                <a:solidFill>
                  <a:schemeClr val="bg1"/>
                </a:solidFill>
              </a:rPr>
              <a:t> </a:t>
            </a:r>
            <a:r>
              <a:rPr lang="es-UY" dirty="0" err="1" smtClean="0">
                <a:solidFill>
                  <a:schemeClr val="bg1"/>
                </a:solidFill>
              </a:rPr>
              <a:t>on</a:t>
            </a:r>
            <a:r>
              <a:rPr lang="es-UY" dirty="0" smtClean="0">
                <a:solidFill>
                  <a:schemeClr val="bg1"/>
                </a:solidFill>
              </a:rPr>
              <a:t> </a:t>
            </a:r>
            <a:r>
              <a:rPr lang="es-UY" dirty="0" err="1" smtClean="0">
                <a:solidFill>
                  <a:schemeClr val="bg1"/>
                </a:solidFill>
              </a:rPr>
              <a:t>our</a:t>
            </a:r>
            <a:r>
              <a:rPr lang="es-UY" dirty="0" smtClean="0">
                <a:solidFill>
                  <a:schemeClr val="bg1"/>
                </a:solidFill>
              </a:rPr>
              <a:t> CONTINUING </a:t>
            </a:r>
            <a:r>
              <a:rPr lang="es-UY" dirty="0" err="1" smtClean="0">
                <a:solidFill>
                  <a:schemeClr val="bg1"/>
                </a:solidFill>
              </a:rPr>
              <a:t>to</a:t>
            </a:r>
            <a:r>
              <a:rPr lang="es-UY" dirty="0" smtClean="0">
                <a:solidFill>
                  <a:schemeClr val="bg1"/>
                </a:solidFill>
              </a:rPr>
              <a:t> </a:t>
            </a:r>
            <a:r>
              <a:rPr lang="es-UY" dirty="0" err="1" smtClean="0">
                <a:solidFill>
                  <a:schemeClr val="bg1"/>
                </a:solidFill>
              </a:rPr>
              <a:t>abide</a:t>
            </a:r>
            <a:r>
              <a:rPr lang="es-UY" dirty="0" smtClean="0">
                <a:solidFill>
                  <a:schemeClr val="bg1"/>
                </a:solidFill>
              </a:rPr>
              <a:t> in </a:t>
            </a:r>
            <a:r>
              <a:rPr lang="es-UY" dirty="0" err="1" smtClean="0">
                <a:solidFill>
                  <a:schemeClr val="bg1"/>
                </a:solidFill>
              </a:rPr>
              <a:t>Christ</a:t>
            </a:r>
            <a:r>
              <a:rPr lang="es-UY" dirty="0" smtClean="0">
                <a:solidFill>
                  <a:schemeClr val="bg1"/>
                </a:solidFill>
              </a:rPr>
              <a:t>.</a:t>
            </a:r>
          </a:p>
          <a:p>
            <a:r>
              <a:rPr lang="es-UY" dirty="0" err="1" smtClean="0">
                <a:solidFill>
                  <a:schemeClr val="bg1"/>
                </a:solidFill>
              </a:rPr>
              <a:t>If</a:t>
            </a:r>
            <a:r>
              <a:rPr lang="es-UY" dirty="0" smtClean="0">
                <a:solidFill>
                  <a:schemeClr val="bg1"/>
                </a:solidFill>
              </a:rPr>
              <a:t> </a:t>
            </a:r>
            <a:r>
              <a:rPr lang="es-UY" dirty="0" err="1" smtClean="0">
                <a:solidFill>
                  <a:schemeClr val="bg1"/>
                </a:solidFill>
              </a:rPr>
              <a:t>we</a:t>
            </a:r>
            <a:r>
              <a:rPr lang="es-UY" dirty="0" smtClean="0">
                <a:solidFill>
                  <a:schemeClr val="bg1"/>
                </a:solidFill>
              </a:rPr>
              <a:t> </a:t>
            </a:r>
            <a:r>
              <a:rPr lang="es-UY" dirty="0" err="1" smtClean="0">
                <a:solidFill>
                  <a:schemeClr val="bg1"/>
                </a:solidFill>
              </a:rPr>
              <a:t>fail</a:t>
            </a:r>
            <a:r>
              <a:rPr lang="es-UY" dirty="0" smtClean="0">
                <a:solidFill>
                  <a:schemeClr val="bg1"/>
                </a:solidFill>
              </a:rPr>
              <a:t> </a:t>
            </a:r>
            <a:r>
              <a:rPr lang="es-UY" dirty="0" err="1" smtClean="0">
                <a:solidFill>
                  <a:schemeClr val="bg1"/>
                </a:solidFill>
              </a:rPr>
              <a:t>to</a:t>
            </a:r>
            <a:r>
              <a:rPr lang="es-UY" dirty="0" smtClean="0">
                <a:solidFill>
                  <a:schemeClr val="bg1"/>
                </a:solidFill>
              </a:rPr>
              <a:t> </a:t>
            </a:r>
            <a:r>
              <a:rPr lang="es-UY" dirty="0" err="1" smtClean="0">
                <a:solidFill>
                  <a:schemeClr val="bg1"/>
                </a:solidFill>
              </a:rPr>
              <a:t>abide</a:t>
            </a:r>
            <a:r>
              <a:rPr lang="es-UY" dirty="0" smtClean="0">
                <a:solidFill>
                  <a:schemeClr val="bg1"/>
                </a:solidFill>
              </a:rPr>
              <a:t> in </a:t>
            </a:r>
            <a:r>
              <a:rPr lang="es-UY" dirty="0" err="1" smtClean="0">
                <a:solidFill>
                  <a:schemeClr val="bg1"/>
                </a:solidFill>
              </a:rPr>
              <a:t>Him</a:t>
            </a:r>
            <a:r>
              <a:rPr lang="es-UY" dirty="0" smtClean="0">
                <a:solidFill>
                  <a:schemeClr val="bg1"/>
                </a:solidFill>
              </a:rPr>
              <a:t>, </a:t>
            </a:r>
            <a:r>
              <a:rPr lang="es-UY" dirty="0" err="1" smtClean="0">
                <a:solidFill>
                  <a:schemeClr val="bg1"/>
                </a:solidFill>
              </a:rPr>
              <a:t>our</a:t>
            </a:r>
            <a:r>
              <a:rPr lang="es-UY" dirty="0" smtClean="0">
                <a:solidFill>
                  <a:schemeClr val="bg1"/>
                </a:solidFill>
              </a:rPr>
              <a:t> </a:t>
            </a:r>
            <a:r>
              <a:rPr lang="es-UY" dirty="0" err="1" smtClean="0">
                <a:solidFill>
                  <a:schemeClr val="bg1"/>
                </a:solidFill>
              </a:rPr>
              <a:t>participation</a:t>
            </a:r>
            <a:r>
              <a:rPr lang="es-UY" dirty="0" smtClean="0">
                <a:solidFill>
                  <a:schemeClr val="bg1"/>
                </a:solidFill>
              </a:rPr>
              <a:t> in </a:t>
            </a:r>
            <a:r>
              <a:rPr lang="es-UY" dirty="0" err="1" smtClean="0">
                <a:solidFill>
                  <a:schemeClr val="bg1"/>
                </a:solidFill>
              </a:rPr>
              <a:t>that</a:t>
            </a:r>
            <a:r>
              <a:rPr lang="es-UY" dirty="0" smtClean="0">
                <a:solidFill>
                  <a:schemeClr val="bg1"/>
                </a:solidFill>
              </a:rPr>
              <a:t> </a:t>
            </a:r>
            <a:r>
              <a:rPr lang="es-UY" dirty="0" err="1" smtClean="0">
                <a:solidFill>
                  <a:schemeClr val="bg1"/>
                </a:solidFill>
              </a:rPr>
              <a:t>life</a:t>
            </a:r>
            <a:r>
              <a:rPr lang="es-UY" dirty="0" smtClean="0">
                <a:solidFill>
                  <a:schemeClr val="bg1"/>
                </a:solidFill>
              </a:rPr>
              <a:t> </a:t>
            </a:r>
            <a:r>
              <a:rPr lang="es-UY" dirty="0" err="1" smtClean="0">
                <a:solidFill>
                  <a:schemeClr val="bg1"/>
                </a:solidFill>
              </a:rPr>
              <a:t>ceases</a:t>
            </a:r>
            <a:r>
              <a:rPr lang="es-UY" dirty="0" smtClean="0">
                <a:solidFill>
                  <a:schemeClr val="bg1"/>
                </a:solidFill>
              </a:rPr>
              <a:t>.</a:t>
            </a:r>
            <a:endParaRPr lang="es-UY" dirty="0" smtClean="0">
              <a:solidFill>
                <a:schemeClr val="bg1"/>
              </a:solidFill>
            </a:endParaRPr>
          </a:p>
          <a:p>
            <a:endParaRPr lang="es-ES"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OT Examples</a:t>
            </a:r>
            <a:endParaRPr lang="en-US" dirty="0">
              <a:solidFill>
                <a:schemeClr val="bg1"/>
              </a:solidFill>
            </a:endParaRPr>
          </a:p>
        </p:txBody>
      </p:sp>
      <p:sp>
        <p:nvSpPr>
          <p:cNvPr id="3" name="Content Placeholder 2"/>
          <p:cNvSpPr>
            <a:spLocks noGrp="1"/>
          </p:cNvSpPr>
          <p:nvPr>
            <p:ph idx="1"/>
          </p:nvPr>
        </p:nvSpPr>
        <p:spPr/>
        <p:txBody>
          <a:bodyPr/>
          <a:lstStyle/>
          <a:p>
            <a:r>
              <a:rPr lang="en-US" b="1" dirty="0" smtClean="0">
                <a:solidFill>
                  <a:schemeClr val="bg1"/>
                </a:solidFill>
              </a:rPr>
              <a:t>Adam and Eve </a:t>
            </a:r>
            <a:r>
              <a:rPr lang="en-US" dirty="0" smtClean="0">
                <a:solidFill>
                  <a:schemeClr val="bg1"/>
                </a:solidFill>
              </a:rPr>
              <a:t>– in Paradise – were removed from the blessings of the garden</a:t>
            </a:r>
            <a:br>
              <a:rPr lang="en-US" dirty="0" smtClean="0">
                <a:solidFill>
                  <a:schemeClr val="bg1"/>
                </a:solidFill>
              </a:rPr>
            </a:br>
            <a:endParaRPr lang="en-US" dirty="0" smtClean="0">
              <a:solidFill>
                <a:schemeClr val="bg1"/>
              </a:solidFill>
            </a:endParaRPr>
          </a:p>
          <a:p>
            <a:r>
              <a:rPr lang="en-US" b="1" dirty="0" smtClean="0">
                <a:solidFill>
                  <a:schemeClr val="bg1"/>
                </a:solidFill>
              </a:rPr>
              <a:t>Cain</a:t>
            </a:r>
            <a:r>
              <a:rPr lang="en-US" dirty="0" smtClean="0">
                <a:solidFill>
                  <a:schemeClr val="bg1"/>
                </a:solidFill>
              </a:rPr>
              <a:t> – was sent out after killing his brother</a:t>
            </a:r>
            <a:endParaRPr lang="en-US"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N</a:t>
            </a:r>
            <a:r>
              <a:rPr lang="en-US" dirty="0" smtClean="0">
                <a:solidFill>
                  <a:schemeClr val="bg1"/>
                </a:solidFill>
              </a:rPr>
              <a:t>T Examples</a:t>
            </a:r>
            <a:endParaRPr lang="en-US" dirty="0">
              <a:solidFill>
                <a:schemeClr val="bg1"/>
              </a:solidFill>
            </a:endParaRPr>
          </a:p>
        </p:txBody>
      </p:sp>
      <p:sp>
        <p:nvSpPr>
          <p:cNvPr id="3" name="Content Placeholder 2"/>
          <p:cNvSpPr>
            <a:spLocks noGrp="1"/>
          </p:cNvSpPr>
          <p:nvPr>
            <p:ph idx="1"/>
          </p:nvPr>
        </p:nvSpPr>
        <p:spPr/>
        <p:txBody>
          <a:bodyPr/>
          <a:lstStyle/>
          <a:p>
            <a:r>
              <a:rPr lang="en-US" b="1" dirty="0" smtClean="0">
                <a:solidFill>
                  <a:schemeClr val="bg1"/>
                </a:solidFill>
              </a:rPr>
              <a:t>Parable of </a:t>
            </a:r>
            <a:r>
              <a:rPr lang="en-US" b="1" dirty="0" err="1" smtClean="0">
                <a:solidFill>
                  <a:schemeClr val="bg1"/>
                </a:solidFill>
              </a:rPr>
              <a:t>Sower</a:t>
            </a:r>
            <a:r>
              <a:rPr lang="en-US" b="1" dirty="0" smtClean="0">
                <a:solidFill>
                  <a:schemeClr val="bg1"/>
                </a:solidFill>
              </a:rPr>
              <a:t> </a:t>
            </a:r>
            <a:r>
              <a:rPr lang="en-US" dirty="0" smtClean="0">
                <a:solidFill>
                  <a:schemeClr val="bg1"/>
                </a:solidFill>
              </a:rPr>
              <a:t>– 3 of 4 soils – lost</a:t>
            </a:r>
          </a:p>
          <a:p>
            <a:r>
              <a:rPr lang="en-US" b="1" dirty="0" smtClean="0">
                <a:solidFill>
                  <a:schemeClr val="bg1"/>
                </a:solidFill>
              </a:rPr>
              <a:t>Parable of Forgiveness </a:t>
            </a:r>
            <a:r>
              <a:rPr lang="en-US" dirty="0" smtClean="0">
                <a:solidFill>
                  <a:schemeClr val="bg1"/>
                </a:solidFill>
              </a:rPr>
              <a:t>– King took back the forgiveness and threw the man in jail</a:t>
            </a:r>
          </a:p>
          <a:p>
            <a:r>
              <a:rPr lang="en-US" b="1" dirty="0" smtClean="0">
                <a:solidFill>
                  <a:schemeClr val="bg1"/>
                </a:solidFill>
              </a:rPr>
              <a:t>Vine and Branches </a:t>
            </a:r>
            <a:r>
              <a:rPr lang="en-US" dirty="0" smtClean="0">
                <a:solidFill>
                  <a:schemeClr val="bg1"/>
                </a:solidFill>
              </a:rPr>
              <a:t>– Not produce fruit, cut off and cast into the fire</a:t>
            </a:r>
            <a:endParaRPr lang="en-US"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WHAT ABOUT THIS TEXT?</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There are two things to remember about ALL of these texts:</a:t>
            </a:r>
          </a:p>
          <a:p>
            <a:pPr lvl="1"/>
            <a:r>
              <a:rPr lang="en-US" b="1" u="sng" dirty="0" smtClean="0">
                <a:solidFill>
                  <a:schemeClr val="bg1"/>
                </a:solidFill>
              </a:rPr>
              <a:t>PRESENT ACTIVE </a:t>
            </a:r>
            <a:r>
              <a:rPr lang="en-US" dirty="0" smtClean="0">
                <a:solidFill>
                  <a:schemeClr val="bg1"/>
                </a:solidFill>
              </a:rPr>
              <a:t>– Action in progress, continuing action, present and ongoing</a:t>
            </a:r>
          </a:p>
          <a:p>
            <a:pPr lvl="1"/>
            <a:r>
              <a:rPr lang="en-US" b="1" u="sng" dirty="0" smtClean="0">
                <a:solidFill>
                  <a:schemeClr val="bg1"/>
                </a:solidFill>
              </a:rPr>
              <a:t>CONDITIONAL PROMISE </a:t>
            </a:r>
            <a:r>
              <a:rPr lang="en-US" dirty="0" smtClean="0">
                <a:solidFill>
                  <a:schemeClr val="bg1"/>
                </a:solidFill>
              </a:rPr>
              <a:t>– “IF / THEN” – Jesus establishes the conditions on which the promises will be kept.</a:t>
            </a:r>
            <a:endParaRPr lang="en-US"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WHAT ABOUT THIS TEXT?</a:t>
            </a:r>
            <a:endParaRPr lang="en-US" dirty="0">
              <a:solidFill>
                <a:schemeClr val="bg1"/>
              </a:solidFill>
            </a:endParaRPr>
          </a:p>
        </p:txBody>
      </p:sp>
      <p:sp>
        <p:nvSpPr>
          <p:cNvPr id="3" name="Content Placeholder 2"/>
          <p:cNvSpPr>
            <a:spLocks noGrp="1"/>
          </p:cNvSpPr>
          <p:nvPr>
            <p:ph idx="1"/>
          </p:nvPr>
        </p:nvSpPr>
        <p:spPr/>
        <p:txBody>
          <a:bodyPr/>
          <a:lstStyle/>
          <a:p>
            <a:r>
              <a:rPr lang="en-US" b="1" u="sng" dirty="0" smtClean="0">
                <a:solidFill>
                  <a:schemeClr val="bg1"/>
                </a:solidFill>
              </a:rPr>
              <a:t>John 10:27-29 </a:t>
            </a:r>
            <a:r>
              <a:rPr lang="en-US" b="1" baseline="30000" dirty="0" smtClean="0">
                <a:solidFill>
                  <a:schemeClr val="bg1"/>
                </a:solidFill>
              </a:rPr>
              <a:t>27</a:t>
            </a:r>
            <a:r>
              <a:rPr lang="en-US" dirty="0" smtClean="0">
                <a:solidFill>
                  <a:schemeClr val="bg1"/>
                </a:solidFill>
              </a:rPr>
              <a:t> My sheep hear My voice, and I know them, and they follow Me. </a:t>
            </a:r>
            <a:r>
              <a:rPr lang="en-US" b="1" baseline="30000" dirty="0" smtClean="0">
                <a:solidFill>
                  <a:schemeClr val="bg1"/>
                </a:solidFill>
              </a:rPr>
              <a:t>28</a:t>
            </a:r>
            <a:r>
              <a:rPr lang="en-US" dirty="0" smtClean="0">
                <a:solidFill>
                  <a:schemeClr val="bg1"/>
                </a:solidFill>
              </a:rPr>
              <a:t> And I give them eternal life, and they shall never perish; neither shall anyone snatch them out of My hand. </a:t>
            </a:r>
            <a:r>
              <a:rPr lang="en-US" b="1" baseline="30000" dirty="0" smtClean="0">
                <a:solidFill>
                  <a:schemeClr val="bg1"/>
                </a:solidFill>
              </a:rPr>
              <a:t>29</a:t>
            </a:r>
            <a:r>
              <a:rPr lang="en-US" dirty="0" smtClean="0">
                <a:solidFill>
                  <a:schemeClr val="bg1"/>
                </a:solidFill>
              </a:rPr>
              <a:t> My Father, who has given </a:t>
            </a:r>
            <a:r>
              <a:rPr lang="en-US" i="1" dirty="0" smtClean="0">
                <a:solidFill>
                  <a:schemeClr val="bg1"/>
                </a:solidFill>
              </a:rPr>
              <a:t>them</a:t>
            </a:r>
            <a:r>
              <a:rPr lang="en-US" dirty="0" smtClean="0">
                <a:solidFill>
                  <a:schemeClr val="bg1"/>
                </a:solidFill>
              </a:rPr>
              <a:t> to Me, is greater than all; and no one is able to snatch </a:t>
            </a:r>
            <a:r>
              <a:rPr lang="en-US" i="1" dirty="0" smtClean="0">
                <a:solidFill>
                  <a:schemeClr val="bg1"/>
                </a:solidFill>
              </a:rPr>
              <a:t>them</a:t>
            </a:r>
            <a:r>
              <a:rPr lang="en-US" dirty="0" smtClean="0">
                <a:solidFill>
                  <a:schemeClr val="bg1"/>
                </a:solidFill>
              </a:rPr>
              <a:t> out of My Father's hand</a:t>
            </a:r>
            <a:r>
              <a:rPr lang="en-US" dirty="0" smtClean="0">
                <a:solidFill>
                  <a:schemeClr val="bg1"/>
                </a:solidFill>
              </a:rPr>
              <a:t>.</a:t>
            </a:r>
            <a:endParaRPr lang="en-US" dirty="0" smtClean="0">
              <a:solidFill>
                <a:schemeClr val="bg1"/>
              </a:solidFill>
            </a:endParaRPr>
          </a:p>
          <a:p>
            <a:endParaRPr lang="en-US"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WHAT ABOUT THIS TEXT?</a:t>
            </a:r>
            <a:endParaRPr lang="en-US" dirty="0">
              <a:solidFill>
                <a:schemeClr val="bg1"/>
              </a:solidFill>
            </a:endParaRPr>
          </a:p>
        </p:txBody>
      </p:sp>
      <p:sp>
        <p:nvSpPr>
          <p:cNvPr id="3" name="Content Placeholder 2"/>
          <p:cNvSpPr>
            <a:spLocks noGrp="1"/>
          </p:cNvSpPr>
          <p:nvPr>
            <p:ph idx="1"/>
          </p:nvPr>
        </p:nvSpPr>
        <p:spPr/>
        <p:txBody>
          <a:bodyPr/>
          <a:lstStyle/>
          <a:p>
            <a:r>
              <a:rPr lang="en-US" b="1" u="sng" dirty="0" smtClean="0">
                <a:solidFill>
                  <a:schemeClr val="bg1"/>
                </a:solidFill>
              </a:rPr>
              <a:t>John 10:27-29</a:t>
            </a:r>
          </a:p>
          <a:p>
            <a:r>
              <a:rPr lang="en-US" b="1" dirty="0" smtClean="0">
                <a:solidFill>
                  <a:schemeClr val="bg1"/>
                </a:solidFill>
              </a:rPr>
              <a:t>4 Conditions</a:t>
            </a:r>
          </a:p>
          <a:p>
            <a:pPr lvl="1"/>
            <a:r>
              <a:rPr lang="en-US" dirty="0" smtClean="0">
                <a:solidFill>
                  <a:schemeClr val="bg1"/>
                </a:solidFill>
              </a:rPr>
              <a:t>My sheep</a:t>
            </a:r>
          </a:p>
          <a:p>
            <a:pPr lvl="1"/>
            <a:r>
              <a:rPr lang="en-US" dirty="0" smtClean="0">
                <a:solidFill>
                  <a:schemeClr val="bg1"/>
                </a:solidFill>
              </a:rPr>
              <a:t>Hear my voice</a:t>
            </a:r>
          </a:p>
          <a:p>
            <a:pPr lvl="1"/>
            <a:r>
              <a:rPr lang="en-US" dirty="0" smtClean="0">
                <a:solidFill>
                  <a:schemeClr val="bg1"/>
                </a:solidFill>
              </a:rPr>
              <a:t>I know them</a:t>
            </a:r>
          </a:p>
          <a:p>
            <a:pPr lvl="1"/>
            <a:r>
              <a:rPr lang="en-US" dirty="0" smtClean="0">
                <a:solidFill>
                  <a:schemeClr val="bg1"/>
                </a:solidFill>
              </a:rPr>
              <a:t>They follow me</a:t>
            </a:r>
          </a:p>
          <a:p>
            <a:r>
              <a:rPr lang="en-US" dirty="0" smtClean="0">
                <a:solidFill>
                  <a:schemeClr val="bg1"/>
                </a:solidFill>
              </a:rPr>
              <a:t>All of these must be continuing conditions</a:t>
            </a:r>
          </a:p>
          <a:p>
            <a:pPr lvl="1"/>
            <a:endParaRPr lang="en-US" b="1" u="sng" baseline="30000" dirty="0" smtClean="0">
              <a:solidFill>
                <a:schemeClr val="bg1"/>
              </a:solidFill>
            </a:endParaRPr>
          </a:p>
          <a:p>
            <a:pPr>
              <a:buNone/>
            </a:pPr>
            <a:endParaRPr lang="en-US"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WHAT ABOUT THIS TEXT?</a:t>
            </a:r>
            <a:endParaRPr lang="en-US" dirty="0">
              <a:solidFill>
                <a:schemeClr val="bg1"/>
              </a:solidFill>
            </a:endParaRPr>
          </a:p>
        </p:txBody>
      </p:sp>
      <p:sp>
        <p:nvSpPr>
          <p:cNvPr id="3" name="Content Placeholder 2"/>
          <p:cNvSpPr>
            <a:spLocks noGrp="1"/>
          </p:cNvSpPr>
          <p:nvPr>
            <p:ph idx="1"/>
          </p:nvPr>
        </p:nvSpPr>
        <p:spPr/>
        <p:txBody>
          <a:bodyPr/>
          <a:lstStyle/>
          <a:p>
            <a:r>
              <a:rPr lang="en-US" b="1" u="sng" dirty="0" smtClean="0">
                <a:solidFill>
                  <a:schemeClr val="bg1"/>
                </a:solidFill>
              </a:rPr>
              <a:t>John 8:51</a:t>
            </a:r>
            <a:r>
              <a:rPr lang="en-US" dirty="0" smtClean="0">
                <a:solidFill>
                  <a:schemeClr val="bg1"/>
                </a:solidFill>
              </a:rPr>
              <a:t> Most </a:t>
            </a:r>
            <a:r>
              <a:rPr lang="en-US" dirty="0" smtClean="0">
                <a:solidFill>
                  <a:schemeClr val="bg1"/>
                </a:solidFill>
              </a:rPr>
              <a:t>assuredly, I say to you, if anyone keeps My word he shall never see death." </a:t>
            </a:r>
            <a:endParaRPr lang="en-US" b="1" u="sng" dirty="0" smtClean="0">
              <a:solidFill>
                <a:schemeClr val="bg1"/>
              </a:solidFill>
            </a:endParaRPr>
          </a:p>
          <a:p>
            <a:r>
              <a:rPr lang="en-US" b="1" u="sng" dirty="0" smtClean="0">
                <a:solidFill>
                  <a:schemeClr val="bg1"/>
                </a:solidFill>
              </a:rPr>
              <a:t>Condition</a:t>
            </a:r>
            <a:r>
              <a:rPr lang="en-US" dirty="0" smtClean="0">
                <a:solidFill>
                  <a:schemeClr val="bg1"/>
                </a:solidFill>
              </a:rPr>
              <a:t> – IF anyone keeps my word</a:t>
            </a:r>
          </a:p>
          <a:p>
            <a:r>
              <a:rPr lang="en-US" b="1" u="sng" dirty="0" smtClean="0">
                <a:solidFill>
                  <a:schemeClr val="bg1"/>
                </a:solidFill>
              </a:rPr>
              <a:t>Present Active </a:t>
            </a:r>
            <a:r>
              <a:rPr lang="en-US" dirty="0" smtClean="0">
                <a:solidFill>
                  <a:schemeClr val="bg1"/>
                </a:solidFill>
              </a:rPr>
              <a:t>– Keep on keeping the word of Christ </a:t>
            </a:r>
          </a:p>
          <a:p>
            <a:pPr lvl="1"/>
            <a:endParaRPr lang="en-US" b="1" u="sng" baseline="30000" dirty="0" smtClean="0">
              <a:solidFill>
                <a:schemeClr val="bg1"/>
              </a:solidFill>
            </a:endParaRPr>
          </a:p>
          <a:p>
            <a:pPr>
              <a:buNone/>
            </a:pPr>
            <a:endParaRPr lang="en-US"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WHAT ABOUT THIS TEXT?</a:t>
            </a:r>
            <a:endParaRPr lang="en-US" dirty="0">
              <a:solidFill>
                <a:schemeClr val="bg1"/>
              </a:solidFill>
            </a:endParaRPr>
          </a:p>
        </p:txBody>
      </p:sp>
      <p:sp>
        <p:nvSpPr>
          <p:cNvPr id="3" name="Content Placeholder 2"/>
          <p:cNvSpPr>
            <a:spLocks noGrp="1"/>
          </p:cNvSpPr>
          <p:nvPr>
            <p:ph idx="1"/>
          </p:nvPr>
        </p:nvSpPr>
        <p:spPr/>
        <p:txBody>
          <a:bodyPr/>
          <a:lstStyle/>
          <a:p>
            <a:r>
              <a:rPr lang="en-US" b="1" u="sng" dirty="0" smtClean="0">
                <a:solidFill>
                  <a:schemeClr val="bg1"/>
                </a:solidFill>
              </a:rPr>
              <a:t>John 8:12</a:t>
            </a:r>
            <a:r>
              <a:rPr lang="en-US" dirty="0" smtClean="0">
                <a:solidFill>
                  <a:schemeClr val="bg1"/>
                </a:solidFill>
              </a:rPr>
              <a:t> </a:t>
            </a:r>
            <a:r>
              <a:rPr lang="en-US" dirty="0" smtClean="0">
                <a:solidFill>
                  <a:schemeClr val="bg1"/>
                </a:solidFill>
              </a:rPr>
              <a:t>Then Jesus spoke to them again, saying, "I am the light of the world. He who follows Me shall not walk in darkness, but have the light of life</a:t>
            </a:r>
            <a:r>
              <a:rPr lang="en-US" dirty="0" smtClean="0">
                <a:solidFill>
                  <a:schemeClr val="bg1"/>
                </a:solidFill>
              </a:rPr>
              <a:t>."</a:t>
            </a:r>
            <a:endParaRPr lang="en-US" b="1" u="sng" dirty="0" smtClean="0">
              <a:solidFill>
                <a:schemeClr val="bg1"/>
              </a:solidFill>
            </a:endParaRPr>
          </a:p>
          <a:p>
            <a:r>
              <a:rPr lang="en-US" b="1" u="sng" dirty="0" smtClean="0">
                <a:solidFill>
                  <a:schemeClr val="bg1"/>
                </a:solidFill>
              </a:rPr>
              <a:t>Condition</a:t>
            </a:r>
            <a:r>
              <a:rPr lang="en-US" dirty="0" smtClean="0">
                <a:solidFill>
                  <a:schemeClr val="bg1"/>
                </a:solidFill>
              </a:rPr>
              <a:t> – IF anyone follows me</a:t>
            </a:r>
          </a:p>
          <a:p>
            <a:r>
              <a:rPr lang="en-US" b="1" u="sng" dirty="0" smtClean="0">
                <a:solidFill>
                  <a:schemeClr val="bg1"/>
                </a:solidFill>
              </a:rPr>
              <a:t>Present Active</a:t>
            </a:r>
            <a:r>
              <a:rPr lang="en-US" b="1" dirty="0" smtClean="0">
                <a:solidFill>
                  <a:schemeClr val="bg1"/>
                </a:solidFill>
              </a:rPr>
              <a:t> </a:t>
            </a:r>
            <a:r>
              <a:rPr lang="en-US" dirty="0" smtClean="0">
                <a:solidFill>
                  <a:schemeClr val="bg1"/>
                </a:solidFill>
              </a:rPr>
              <a:t>– We must KEEP following Christ</a:t>
            </a:r>
          </a:p>
          <a:p>
            <a:pPr lvl="1"/>
            <a:endParaRPr lang="en-US" b="1" u="sng" baseline="30000" dirty="0" smtClean="0">
              <a:solidFill>
                <a:schemeClr val="bg1"/>
              </a:solidFill>
            </a:endParaRPr>
          </a:p>
          <a:p>
            <a:pPr>
              <a:buNone/>
            </a:pPr>
            <a:endParaRPr lang="en-US" dirty="0">
              <a:solidFill>
                <a:schemeClr val="bg1"/>
              </a:solidFill>
            </a:endParaRPr>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Blue way">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Blue way</Template>
  <TotalTime>61</TotalTime>
  <Words>709</Words>
  <Application>Microsoft Office PowerPoint</Application>
  <PresentationFormat>On-screen Show (4:3)</PresentationFormat>
  <Paragraphs>79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Blue way</vt:lpstr>
      <vt:lpstr>Slide 1</vt:lpstr>
      <vt:lpstr>Introduction</vt:lpstr>
      <vt:lpstr>OT Examples</vt:lpstr>
      <vt:lpstr>NT Examples</vt:lpstr>
      <vt:lpstr>WHAT ABOUT THIS TEXT?</vt:lpstr>
      <vt:lpstr>WHAT ABOUT THIS TEXT?</vt:lpstr>
      <vt:lpstr>WHAT ABOUT THIS TEXT?</vt:lpstr>
      <vt:lpstr>WHAT ABOUT THIS TEXT?</vt:lpstr>
      <vt:lpstr>WHAT ABOUT THIS TEXT?</vt:lpstr>
      <vt:lpstr>WHAT ABOUT THIS TEXT?</vt:lpstr>
      <vt:lpstr>WHAT ABOUT THIS TEXT?</vt:lpstr>
      <vt:lpstr>WHAT ABOUT THIS TEXT?</vt:lpstr>
      <vt:lpstr>WHAT ABOUT THIS TEXT?</vt:lpstr>
      <vt:lpstr>WHAT ABOUT THIS TEXT?</vt:lpstr>
      <vt:lpstr>WHAT ABOUT THIS TEXT?</vt:lpstr>
      <vt:lpstr>ON THE OTHER HAND - -</vt:lpstr>
      <vt:lpstr>ON THE OTHER HAND - -</vt:lpstr>
      <vt:lpstr>DANGERS WE FACE:</vt:lpstr>
      <vt:lpstr>CONCLUSION:</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Manly Luscombe</dc:creator>
  <cp:lastModifiedBy>Manly Luscombe</cp:lastModifiedBy>
  <cp:revision>10</cp:revision>
  <dcterms:created xsi:type="dcterms:W3CDTF">2010-12-25T18:52:59Z</dcterms:created>
  <dcterms:modified xsi:type="dcterms:W3CDTF">2010-12-25T19:54:59Z</dcterms:modified>
</cp:coreProperties>
</file>