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79" r:id="rId5"/>
    <p:sldId id="307" r:id="rId6"/>
    <p:sldId id="308" r:id="rId7"/>
    <p:sldId id="310" r:id="rId8"/>
    <p:sldId id="309" r:id="rId9"/>
    <p:sldId id="311" r:id="rId10"/>
    <p:sldId id="312" r:id="rId11"/>
    <p:sldId id="313" r:id="rId12"/>
    <p:sldId id="314" r:id="rId13"/>
    <p:sldId id="315" r:id="rId14"/>
    <p:sldId id="316" r:id="rId15"/>
    <p:sldId id="317" r:id="rId16"/>
    <p:sldId id="318" r:id="rId17"/>
    <p:sldId id="319"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94"/>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650E45-4150-774C-926C-C38E8D3D53A2}" type="datetimeFigureOut">
              <a:rPr lang="en-US" smtClean="0"/>
              <a:t>12/19/2024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21FDE-8B98-8341-81C2-8A3D3E8A17A5}" type="slidenum">
              <a:rPr lang="en-US" smtClean="0"/>
              <a:t>‹#›</a:t>
            </a:fld>
            <a:endParaRPr lang="en-US" dirty="0"/>
          </a:p>
        </p:txBody>
      </p:sp>
    </p:spTree>
    <p:extLst>
      <p:ext uri="{BB962C8B-B14F-4D97-AF65-F5344CB8AC3E}">
        <p14:creationId xmlns:p14="http://schemas.microsoft.com/office/powerpoint/2010/main" val="40277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29094F-44ED-46E6-A51E-52761DD3C8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6428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4A20-9E70-4ADF-93C1-5AE458194889}"/>
              </a:ext>
            </a:extLst>
          </p:cNvPr>
          <p:cNvSpPr>
            <a:spLocks noGrp="1"/>
          </p:cNvSpPr>
          <p:nvPr>
            <p:ph type="ctrTitle"/>
          </p:nvPr>
        </p:nvSpPr>
        <p:spPr>
          <a:xfrm>
            <a:off x="649224" y="749808"/>
            <a:ext cx="6812280" cy="4206240"/>
          </a:xfrm>
        </p:spPr>
        <p:txBody>
          <a:bodyPr anchor="t">
            <a:normAutofit/>
          </a:bodyPr>
          <a:lstStyle>
            <a:lvl1pPr algn="l">
              <a:defRPr sz="6000">
                <a:solidFill>
                  <a:srgbClr val="FFFFFF"/>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A1A2C5-995E-4938-A286-FF484EFA52D5}"/>
              </a:ext>
            </a:extLst>
          </p:cNvPr>
          <p:cNvSpPr>
            <a:spLocks noGrp="1"/>
          </p:cNvSpPr>
          <p:nvPr>
            <p:ph type="subTitle" idx="1"/>
          </p:nvPr>
        </p:nvSpPr>
        <p:spPr>
          <a:xfrm>
            <a:off x="649223" y="5257800"/>
            <a:ext cx="6812279" cy="1307592"/>
          </a:xfrm>
        </p:spPr>
        <p:txBody>
          <a:bodyPr anchor="t">
            <a:normAutofit/>
          </a:bodyPr>
          <a:lstStyle>
            <a:lvl1pPr marL="0" indent="0" algn="l">
              <a:lnSpc>
                <a:spcPct val="100000"/>
              </a:lnSpc>
              <a:buNone/>
              <a:defRPr sz="2800" b="1">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Picture Placeholder 16">
            <a:extLst>
              <a:ext uri="{FF2B5EF4-FFF2-40B4-BE49-F238E27FC236}">
                <a16:creationId xmlns:a16="http://schemas.microsoft.com/office/drawing/2014/main" id="{C6A8E625-65C2-D767-7DCE-651B5503EA63}"/>
              </a:ext>
            </a:extLst>
          </p:cNvPr>
          <p:cNvSpPr>
            <a:spLocks noGrp="1"/>
          </p:cNvSpPr>
          <p:nvPr>
            <p:ph type="pic" sz="quarter" idx="13" hasCustomPrompt="1"/>
          </p:nvPr>
        </p:nvSpPr>
        <p:spPr>
          <a:xfrm>
            <a:off x="8113533" y="0"/>
            <a:ext cx="4082983" cy="6858000"/>
          </a:xfrm>
        </p:spPr>
        <p:txBody>
          <a:bodyPr/>
          <a:lstStyle>
            <a:lvl1pPr marL="0" indent="0" algn="ctr">
              <a:buNone/>
              <a:defRPr>
                <a:solidFill>
                  <a:schemeClr val="bg1"/>
                </a:solidFill>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5">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9580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649045" y="363854"/>
            <a:ext cx="10780955" cy="1243717"/>
          </a:xfrm>
        </p:spPr>
        <p:txBody>
          <a:bodyPr anchor="b">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649288" y="2295144"/>
            <a:ext cx="6464808" cy="4379976"/>
          </a:xfrm>
        </p:spPr>
        <p:txBody>
          <a:bodyPr/>
          <a:lstStyle>
            <a:lvl1pPr marL="228600" indent="-228600">
              <a:buFont typeface="Arial" panose="020B0604020202020204" pitchFamily="34" charset="0"/>
              <a:buChar char="•"/>
              <a:defRPr sz="2000"/>
            </a:lvl1pPr>
            <a:lvl2pPr marL="685800">
              <a:spcBef>
                <a:spcPts val="500"/>
              </a:spcBef>
              <a:buClr>
                <a:schemeClr val="accent3">
                  <a:lumMod val="50000"/>
                </a:schemeClr>
              </a:buClr>
              <a:defRPr/>
            </a:lvl2pPr>
            <a:lvl3pPr marL="1143000">
              <a:spcBef>
                <a:spcPts val="500"/>
              </a:spcBef>
              <a:buClr>
                <a:schemeClr val="accent3">
                  <a:lumMod val="50000"/>
                </a:schemeClr>
              </a:buClr>
              <a:defRPr/>
            </a:lvl3pPr>
            <a:lvl4pPr marL="1600200">
              <a:spcBef>
                <a:spcPts val="500"/>
              </a:spcBef>
              <a:buClr>
                <a:schemeClr val="accent3">
                  <a:lumMod val="50000"/>
                </a:schemeClr>
              </a:buClr>
              <a:defRPr/>
            </a:lvl4pPr>
            <a:lvl5pPr marL="2057400">
              <a:spcBef>
                <a:spcPts val="5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7E978FE6-72A5-C193-FEA5-1EE9D77AD95D}"/>
              </a:ext>
            </a:extLst>
          </p:cNvPr>
          <p:cNvSpPr>
            <a:spLocks noGrp="1"/>
          </p:cNvSpPr>
          <p:nvPr>
            <p:ph sz="quarter" idx="14"/>
          </p:nvPr>
        </p:nvSpPr>
        <p:spPr>
          <a:xfrm>
            <a:off x="7671816" y="2295144"/>
            <a:ext cx="3749040" cy="3840480"/>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618257901"/>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9580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649045" y="363854"/>
            <a:ext cx="10780955" cy="1243717"/>
          </a:xfrm>
        </p:spPr>
        <p:txBody>
          <a:bodyPr anchor="b">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649288" y="2523744"/>
            <a:ext cx="10707624" cy="3657600"/>
          </a:xfrm>
        </p:spPr>
        <p:txBody>
          <a:bodyPr/>
          <a:lstStyle>
            <a:lvl1pPr marL="228600" indent="-228600">
              <a:buFont typeface="Arial" panose="020B0604020202020204" pitchFamily="34" charset="0"/>
              <a:buChar char="•"/>
              <a:defRPr sz="2000"/>
            </a:lvl1pPr>
            <a:lvl2pPr marL="685800">
              <a:spcBef>
                <a:spcPts val="500"/>
              </a:spcBef>
              <a:buClr>
                <a:schemeClr val="accent3">
                  <a:lumMod val="50000"/>
                </a:schemeClr>
              </a:buClr>
              <a:defRPr/>
            </a:lvl2pPr>
            <a:lvl3pPr marL="1143000">
              <a:spcBef>
                <a:spcPts val="500"/>
              </a:spcBef>
              <a:buClr>
                <a:schemeClr val="accent3">
                  <a:lumMod val="50000"/>
                </a:schemeClr>
              </a:buClr>
              <a:defRPr/>
            </a:lvl3pPr>
            <a:lvl4pPr marL="1600200">
              <a:spcBef>
                <a:spcPts val="500"/>
              </a:spcBef>
              <a:buClr>
                <a:schemeClr val="accent3">
                  <a:lumMod val="50000"/>
                </a:schemeClr>
              </a:buClr>
              <a:defRPr/>
            </a:lvl4pPr>
            <a:lvl5pPr marL="2057400">
              <a:spcBef>
                <a:spcPts val="5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910439740"/>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920A8F-16C2-B12B-3951-097B62DB8E5C}"/>
              </a:ext>
              <a:ext uri="{C183D7F6-B498-43B3-948B-1728B52AA6E4}">
                <adec:decorative xmlns:adec="http://schemas.microsoft.com/office/drawing/2017/decorative" val="1"/>
              </a:ext>
            </a:extLst>
          </p:cNvPr>
          <p:cNvSpPr/>
          <p:nvPr userDrawn="1"/>
        </p:nvSpPr>
        <p:spPr>
          <a:xfrm>
            <a:off x="0" y="3525079"/>
            <a:ext cx="12192000" cy="33329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22AF23EB-182C-6270-2663-CB53680A47AD}"/>
              </a:ext>
            </a:extLst>
          </p:cNvPr>
          <p:cNvSpPr>
            <a:spLocks noGrp="1"/>
          </p:cNvSpPr>
          <p:nvPr>
            <p:ph type="title"/>
          </p:nvPr>
        </p:nvSpPr>
        <p:spPr>
          <a:xfrm>
            <a:off x="649224" y="3813048"/>
            <a:ext cx="10780776" cy="2651760"/>
          </a:xfrm>
        </p:spPr>
        <p:txBody>
          <a:bodyPr anchor="ctr">
            <a:normAutofit/>
          </a:bodyPr>
          <a:lstStyle>
            <a:lvl1pPr>
              <a:defRPr sz="6000">
                <a:solidFill>
                  <a:schemeClr val="bg1"/>
                </a:solidFill>
              </a:defRPr>
            </a:lvl1pPr>
          </a:lstStyle>
          <a:p>
            <a:r>
              <a:rPr lang="en-US"/>
              <a:t>Click to edit Master title style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0" y="0"/>
            <a:ext cx="7900416" cy="3529584"/>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8458200" y="1051560"/>
            <a:ext cx="3566160" cy="1554480"/>
          </a:xfrm>
        </p:spPr>
        <p:txBody>
          <a:bodyPr>
            <a:normAutofit/>
          </a:bodyPr>
          <a:lstStyle>
            <a:lvl1pPr marL="0" indent="0" algn="l">
              <a:lnSpc>
                <a:spcPct val="100000"/>
              </a:lnSpc>
              <a:spcBef>
                <a:spcPts val="0"/>
              </a:spcBef>
              <a:spcAft>
                <a:spcPts val="1200"/>
              </a:spcAft>
              <a:buFont typeface="Arial" panose="020B0604020202020204" pitchFamily="34" charset="0"/>
              <a:buNone/>
              <a:defRPr sz="2400">
                <a:solidFill>
                  <a:schemeClr val="accent3">
                    <a:lumMod val="50000"/>
                  </a:schemeClr>
                </a:solidFill>
              </a:defRPr>
            </a:lvl1pPr>
          </a:lstStyle>
          <a:p>
            <a:pPr lvl="0"/>
            <a:r>
              <a:rPr lang="en-US" dirty="0"/>
              <a:t>Click to add text</a:t>
            </a:r>
          </a:p>
        </p:txBody>
      </p:sp>
    </p:spTree>
    <p:extLst>
      <p:ext uri="{BB962C8B-B14F-4D97-AF65-F5344CB8AC3E}">
        <p14:creationId xmlns:p14="http://schemas.microsoft.com/office/powerpoint/2010/main" val="1993282798"/>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69087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0"/>
            <a:ext cx="3648456" cy="5358384"/>
          </a:xfrm>
        </p:spPr>
        <p:txBody>
          <a:bodyPr anchor="b">
            <a:normAutofit/>
          </a:bodyPr>
          <a:lstStyle>
            <a:lvl1pPr>
              <a:defRPr sz="4000"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690872" y="0"/>
            <a:ext cx="7498080" cy="3419856"/>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5084064" y="3841750"/>
            <a:ext cx="660196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761859454"/>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nchor="b"/>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5342416"/>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image left">
    <p:bg>
      <p:bgPr>
        <a:solidFill>
          <a:schemeClr val="accent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5623560" y="685800"/>
            <a:ext cx="5943600" cy="4379976"/>
          </a:xfrm>
        </p:spPr>
        <p:txBody>
          <a:bodyPr anchor="t">
            <a:normAutofit/>
          </a:bodyPr>
          <a:lstStyle>
            <a:lvl1pPr>
              <a:defRPr sz="6000"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5623560" y="5065776"/>
            <a:ext cx="5945393" cy="1108335"/>
          </a:xfrm>
        </p:spPr>
        <p:txBody>
          <a:bodyPr anchor="b">
            <a:normAutofit/>
          </a:bodyPr>
          <a:lstStyle>
            <a:lvl1pPr marL="0" indent="0">
              <a:buNone/>
              <a:defRPr sz="2400">
                <a:solidFill>
                  <a:schemeClr val="bg1"/>
                </a:solidFill>
              </a:defRPr>
            </a:lvl1pPr>
          </a:lstStyle>
          <a:p>
            <a:r>
              <a:rPr lang="en-US"/>
              <a:t>Click to edit Master subtitle style</a:t>
            </a:r>
            <a:endParaRPr lang="en-US" dirty="0"/>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0" y="0"/>
            <a:ext cx="5105400" cy="6858000"/>
          </a:xfrm>
        </p:spPr>
        <p:txBody>
          <a:bodyPr/>
          <a:lstStyle>
            <a:lvl1pPr marL="0" indent="0" algn="ctr">
              <a:buNone/>
              <a:defRPr>
                <a:solidFill>
                  <a:schemeClr val="bg1"/>
                </a:solidFill>
              </a:defRPr>
            </a:lvl1pPr>
          </a:lstStyle>
          <a:p>
            <a:r>
              <a:rPr lang="en-US" dirty="0"/>
              <a:t>Click to add photo</a:t>
            </a:r>
          </a:p>
        </p:txBody>
      </p:sp>
    </p:spTree>
    <p:extLst>
      <p:ext uri="{BB962C8B-B14F-4D97-AF65-F5344CB8AC3E}">
        <p14:creationId xmlns:p14="http://schemas.microsoft.com/office/powerpoint/2010/main" val="2002010850"/>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5065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649224" y="685800"/>
            <a:ext cx="3867912" cy="5504688"/>
          </a:xfrm>
        </p:spPr>
        <p:txBody>
          <a:bodyPr anchor="ctr">
            <a:normAutofit/>
          </a:bodyPr>
          <a:lstStyle>
            <a:lvl1pPr>
              <a:defRPr sz="4000"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5065776" y="0"/>
            <a:ext cx="7123176" cy="196596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5724144" y="2496312"/>
            <a:ext cx="5705856" cy="3822192"/>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698149045"/>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9580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649045" y="363854"/>
            <a:ext cx="10780955" cy="1243717"/>
          </a:xfrm>
        </p:spPr>
        <p:txBody>
          <a:bodyPr anchor="b">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649288" y="2377440"/>
            <a:ext cx="5157216" cy="3840480"/>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7E978FE6-72A5-C193-FEA5-1EE9D77AD95D}"/>
              </a:ext>
            </a:extLst>
          </p:cNvPr>
          <p:cNvSpPr>
            <a:spLocks noGrp="1"/>
          </p:cNvSpPr>
          <p:nvPr>
            <p:ph sz="quarter" idx="14"/>
          </p:nvPr>
        </p:nvSpPr>
        <p:spPr>
          <a:xfrm>
            <a:off x="6254496" y="2377440"/>
            <a:ext cx="5157216" cy="3840480"/>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26529533"/>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7123176" y="-1"/>
            <a:ext cx="5065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7726680" y="667512"/>
            <a:ext cx="3867912" cy="5522976"/>
          </a:xfrm>
        </p:spPr>
        <p:txBody>
          <a:bodyPr anchor="ctr">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1088136" y="859536"/>
            <a:ext cx="5166360" cy="1499616"/>
          </a:xfrm>
        </p:spPr>
        <p:txBody>
          <a:bodyPr/>
          <a:lstStyle>
            <a:lvl1pPr marL="512064" indent="-512064">
              <a:buClr>
                <a:schemeClr val="accent3">
                  <a:lumMod val="50000"/>
                </a:schemeClr>
              </a:buClr>
              <a:buFont typeface="+mj-lt"/>
              <a:buAutoNum type="arabicPeriod"/>
              <a:defRPr sz="2000"/>
            </a:lvl1pPr>
            <a:lvl2pPr marL="1097280" indent="-457200">
              <a:spcBef>
                <a:spcPts val="1000"/>
              </a:spcBef>
              <a:buClr>
                <a:schemeClr val="accent3">
                  <a:lumMod val="50000"/>
                </a:schemeClr>
              </a:buClr>
              <a:buFont typeface="+mj-lt"/>
              <a:buAutoNum type="alphaLcPeriod"/>
              <a:defRPr/>
            </a:lvl2pPr>
            <a:lvl3pPr marL="164592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7E978FE6-72A5-C193-FEA5-1EE9D77AD95D}"/>
              </a:ext>
            </a:extLst>
          </p:cNvPr>
          <p:cNvSpPr>
            <a:spLocks noGrp="1"/>
          </p:cNvSpPr>
          <p:nvPr>
            <p:ph sz="quarter" idx="14"/>
          </p:nvPr>
        </p:nvSpPr>
        <p:spPr>
          <a:xfrm>
            <a:off x="1088136" y="2706624"/>
            <a:ext cx="5084064" cy="3383280"/>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06B786C7-B8F9-4072-AAAA-17258464D730}" type="slidenum">
              <a:rPr lang="en-US" smtClean="0"/>
              <a:pPr>
                <a:defRPr/>
              </a:pPr>
              <a:t>‹#›</a:t>
            </a:fld>
            <a:endParaRPr lang="en-US" dirty="0"/>
          </a:p>
        </p:txBody>
      </p:sp>
    </p:spTree>
    <p:extLst>
      <p:ext uri="{BB962C8B-B14F-4D97-AF65-F5344CB8AC3E}">
        <p14:creationId xmlns:p14="http://schemas.microsoft.com/office/powerpoint/2010/main" val="3743824433"/>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9580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649045" y="363854"/>
            <a:ext cx="10780955" cy="1243717"/>
          </a:xfrm>
        </p:spPr>
        <p:txBody>
          <a:bodyPr anchor="b">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649288" y="2615184"/>
            <a:ext cx="5614416" cy="3840480"/>
          </a:xfrm>
        </p:spPr>
        <p:txBody>
          <a:bodyPr/>
          <a:lstStyle>
            <a:lvl1pPr marL="0" indent="0">
              <a:spcAft>
                <a:spcPts val="1200"/>
              </a:spcAft>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7E978FE6-72A5-C193-FEA5-1EE9D77AD95D}"/>
              </a:ext>
            </a:extLst>
          </p:cNvPr>
          <p:cNvSpPr>
            <a:spLocks noGrp="1"/>
          </p:cNvSpPr>
          <p:nvPr>
            <p:ph sz="quarter" idx="14"/>
          </p:nvPr>
        </p:nvSpPr>
        <p:spPr>
          <a:xfrm>
            <a:off x="7123176" y="1958009"/>
            <a:ext cx="5068824" cy="4899991"/>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779420547"/>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9580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649045" y="363854"/>
            <a:ext cx="10780955" cy="1243717"/>
          </a:xfrm>
        </p:spPr>
        <p:txBody>
          <a:bodyPr anchor="b">
            <a:normAutofit/>
          </a:bodyPr>
          <a:lstStyle>
            <a:lvl1pPr algn="l">
              <a:lnSpc>
                <a:spcPct val="100000"/>
              </a:lnSpc>
              <a:defRPr sz="4000" spc="-20" baseline="0">
                <a:solidFill>
                  <a:schemeClr val="bg1"/>
                </a:solidFill>
              </a:defRPr>
            </a:lvl1pPr>
          </a:lstStyle>
          <a:p>
            <a:r>
              <a:rPr lang="en-US" dirty="0"/>
              <a:t>Click to add title</a:t>
            </a:r>
          </a:p>
        </p:txBody>
      </p:sp>
      <p:sp>
        <p:nvSpPr>
          <p:cNvPr id="4" name="Content Placeholder 3">
            <a:extLst>
              <a:ext uri="{FF2B5EF4-FFF2-40B4-BE49-F238E27FC236}">
                <a16:creationId xmlns:a16="http://schemas.microsoft.com/office/drawing/2014/main" id="{977C13D6-1FC2-78F6-EBE9-2E851CAD7BD5}"/>
              </a:ext>
            </a:extLst>
          </p:cNvPr>
          <p:cNvSpPr>
            <a:spLocks noGrp="1"/>
          </p:cNvSpPr>
          <p:nvPr>
            <p:ph sz="quarter" idx="13"/>
          </p:nvPr>
        </p:nvSpPr>
        <p:spPr>
          <a:xfrm>
            <a:off x="649288" y="2523744"/>
            <a:ext cx="2862072" cy="3566160"/>
          </a:xfrm>
        </p:spPr>
        <p:txBody>
          <a:bodyPr/>
          <a:lstStyle>
            <a:lvl1pPr marL="0" indent="0">
              <a:spcAft>
                <a:spcPts val="1200"/>
              </a:spcAft>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a:extLst>
              <a:ext uri="{FF2B5EF4-FFF2-40B4-BE49-F238E27FC236}">
                <a16:creationId xmlns:a16="http://schemas.microsoft.com/office/drawing/2014/main" id="{7E978FE6-72A5-C193-FEA5-1EE9D77AD95D}"/>
              </a:ext>
            </a:extLst>
          </p:cNvPr>
          <p:cNvSpPr>
            <a:spLocks noGrp="1"/>
          </p:cNvSpPr>
          <p:nvPr>
            <p:ph sz="quarter" idx="14"/>
          </p:nvPr>
        </p:nvSpPr>
        <p:spPr>
          <a:xfrm>
            <a:off x="3867912" y="2523744"/>
            <a:ext cx="7808976" cy="3694176"/>
          </a:xfrm>
        </p:spPr>
        <p:txBody>
          <a:bodyPr/>
          <a:lstStyle>
            <a:lvl1pPr marL="0" indent="0">
              <a:buNone/>
              <a:defRPr sz="2000"/>
            </a:lvl1pPr>
            <a:lvl2pPr marL="228600">
              <a:spcBef>
                <a:spcPts val="1000"/>
              </a:spcBef>
              <a:buClr>
                <a:schemeClr val="accent3">
                  <a:lumMod val="50000"/>
                </a:schemeClr>
              </a:buClr>
              <a:defRPr/>
            </a:lvl2pPr>
            <a:lvl3pPr marL="685800">
              <a:spcBef>
                <a:spcPts val="1000"/>
              </a:spcBef>
              <a:buClr>
                <a:schemeClr val="accent3">
                  <a:lumMod val="50000"/>
                </a:schemeClr>
              </a:buClr>
              <a:defRPr/>
            </a:lvl3pPr>
            <a:lvl4pPr marL="1143000">
              <a:spcBef>
                <a:spcPts val="1000"/>
              </a:spcBef>
              <a:buClr>
                <a:schemeClr val="accent3">
                  <a:lumMod val="50000"/>
                </a:schemeClr>
              </a:buClr>
              <a:defRPr/>
            </a:lvl4pPr>
            <a:lvl5pPr marL="1600200">
              <a:spcBef>
                <a:spcPts val="1000"/>
              </a:spcBef>
              <a:buClr>
                <a:schemeClr val="accent3">
                  <a:lumMod val="50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775908473"/>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fld id="{EE518CBA-D8B4-47B2-892B-826C26D1B466}" type="datetimeFigureOut">
              <a:rPr lang="en-US" smtClean="0"/>
              <a:pPr/>
              <a:t>12/19/2024</a:t>
            </a:fld>
            <a:endParaRPr lang="en-US" dirty="0"/>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endParaRPr lang="en-US" sz="1050" dirty="0"/>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ransition spd="slow">
    <p:push/>
  </p:transition>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224" y="749808"/>
            <a:ext cx="6812280" cy="4206240"/>
          </a:xfrm>
        </p:spPr>
        <p:txBody>
          <a:bodyPr anchor="t">
            <a:noAutofit/>
          </a:bodyPr>
          <a:lstStyle/>
          <a:p>
            <a:pPr algn="ctr"/>
            <a:br>
              <a:rPr lang="en-US" dirty="0"/>
            </a:br>
            <a:r>
              <a:rPr lang="en-US" dirty="0"/>
              <a:t>The Enemy called</a:t>
            </a:r>
            <a:br>
              <a:rPr lang="en-US" dirty="0"/>
            </a:br>
            <a:br>
              <a:rPr lang="en-US" dirty="0"/>
            </a:br>
            <a:r>
              <a:rPr lang="en-US" dirty="0"/>
              <a:t>NOSTALGIA</a:t>
            </a:r>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223" y="5257800"/>
            <a:ext cx="6812279" cy="1307592"/>
          </a:xfrm>
        </p:spPr>
        <p:txBody>
          <a:bodyPr anchor="t">
            <a:normAutofit/>
          </a:bodyPr>
          <a:lstStyle/>
          <a:p>
            <a:pPr algn="ctr"/>
            <a:r>
              <a:rPr lang="en-US" sz="4000" dirty="0"/>
              <a:t>Are we looking back?</a:t>
            </a:r>
          </a:p>
        </p:txBody>
      </p:sp>
      <p:pic>
        <p:nvPicPr>
          <p:cNvPr id="5" name="Picture Placeholder 4" descr="View of the mountains at sunset">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l="25" r="25"/>
          <a:stretch/>
        </p:blipFill>
        <p:spPr>
          <a:xfrm>
            <a:off x="8113533" y="0"/>
            <a:ext cx="4082983" cy="6858000"/>
          </a:xfrm>
        </p:spPr>
      </p:pic>
      <p:pic>
        <p:nvPicPr>
          <p:cNvPr id="1026" name="Picture 2" descr="view of mount cook new zealand in the rear view mirror. end of journey. traveling is over">
            <a:extLst>
              <a:ext uri="{FF2B5EF4-FFF2-40B4-BE49-F238E27FC236}">
                <a16:creationId xmlns:a16="http://schemas.microsoft.com/office/drawing/2014/main" id="{96A1CB05-12E5-36AF-2F52-C457DC0AC4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9016" y="2295645"/>
            <a:ext cx="4082984" cy="2719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65238"/>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86190-FC62-A300-F419-D7D5B6858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809AE5-1074-F534-1A73-8A248E9BA589}"/>
              </a:ext>
            </a:extLst>
          </p:cNvPr>
          <p:cNvSpPr>
            <a:spLocks noGrp="1"/>
          </p:cNvSpPr>
          <p:nvPr>
            <p:ph type="title"/>
          </p:nvPr>
        </p:nvSpPr>
        <p:spPr/>
        <p:txBody>
          <a:bodyPr/>
          <a:lstStyle/>
          <a:p>
            <a:r>
              <a:rPr lang="en-US" dirty="0"/>
              <a:t>Nostalgia has hurt God’s people in the past.</a:t>
            </a:r>
          </a:p>
        </p:txBody>
      </p:sp>
      <p:sp>
        <p:nvSpPr>
          <p:cNvPr id="4" name="Text Placeholder 3">
            <a:extLst>
              <a:ext uri="{FF2B5EF4-FFF2-40B4-BE49-F238E27FC236}">
                <a16:creationId xmlns:a16="http://schemas.microsoft.com/office/drawing/2014/main" id="{23F405E3-9047-9314-E427-54A7B1A22BBF}"/>
              </a:ext>
            </a:extLst>
          </p:cNvPr>
          <p:cNvSpPr>
            <a:spLocks noGrp="1"/>
          </p:cNvSpPr>
          <p:nvPr>
            <p:ph type="body" sz="quarter" idx="15"/>
          </p:nvPr>
        </p:nvSpPr>
        <p:spPr>
          <a:xfrm>
            <a:off x="5724144" y="402336"/>
            <a:ext cx="5705856" cy="5916168"/>
          </a:xfrm>
        </p:spPr>
        <p:txBody>
          <a:bodyPr>
            <a:normAutofit lnSpcReduction="10000"/>
          </a:bodyPr>
          <a:lstStyle/>
          <a:p>
            <a:r>
              <a:rPr lang="en-US" sz="2800" b="1" dirty="0">
                <a:latin typeface="Verdana" panose="020B0604030504040204" pitchFamily="34" charset="0"/>
                <a:ea typeface="Verdana" panose="020B0604030504040204" pitchFamily="34" charset="0"/>
              </a:rPr>
              <a:t>At Sodom – Lot’s wife</a:t>
            </a:r>
          </a:p>
          <a:p>
            <a:r>
              <a:rPr lang="en-US" sz="2800" b="1" dirty="0">
                <a:latin typeface="Verdana" panose="020B0604030504040204" pitchFamily="34" charset="0"/>
                <a:ea typeface="Verdana" panose="020B0604030504040204" pitchFamily="34" charset="0"/>
              </a:rPr>
              <a:t>Israel leaving Egypt</a:t>
            </a:r>
          </a:p>
          <a:p>
            <a:r>
              <a:rPr lang="en-US" sz="2800" b="1" dirty="0">
                <a:latin typeface="Verdana" panose="020B0604030504040204" pitchFamily="34" charset="0"/>
                <a:ea typeface="Verdana" panose="020B0604030504040204" pitchFamily="34" charset="0"/>
              </a:rPr>
              <a:t>In the wilderness</a:t>
            </a:r>
          </a:p>
          <a:p>
            <a:r>
              <a:rPr lang="en-US" sz="2800" b="1" dirty="0">
                <a:latin typeface="Verdana" panose="020B0604030504040204" pitchFamily="34" charset="0"/>
                <a:ea typeface="Verdana" panose="020B0604030504040204" pitchFamily="34" charset="0"/>
              </a:rPr>
              <a:t>After 70 years in captivity</a:t>
            </a:r>
          </a:p>
          <a:p>
            <a:pPr marR="0" algn="l" rtl="0"/>
            <a:r>
              <a:rPr lang="en-US" sz="2800" b="1" i="0" u="none" strike="noStrike" baseline="0" dirty="0">
                <a:latin typeface="Verdana" panose="020B0604030504040204" pitchFamily="34" charset="0"/>
              </a:rPr>
              <a:t>(Haggai 2:3)  'Who is left among you who saw this temple in its former glory? And how do you see it now? In comparison with it, </a:t>
            </a:r>
            <a:r>
              <a:rPr lang="en-US" sz="2800" b="1" i="1" u="none" strike="noStrike" baseline="0" dirty="0">
                <a:latin typeface="Verdana" panose="020B0604030504040204" pitchFamily="34" charset="0"/>
              </a:rPr>
              <a:t>is this</a:t>
            </a:r>
            <a:r>
              <a:rPr lang="en-US" sz="2800" b="1" i="0" u="none" strike="noStrike" baseline="0" dirty="0">
                <a:latin typeface="Verdana" panose="020B0604030504040204" pitchFamily="34" charset="0"/>
              </a:rPr>
              <a:t> not in your eyes as nothing?</a:t>
            </a:r>
          </a:p>
        </p:txBody>
      </p:sp>
    </p:spTree>
    <p:extLst>
      <p:ext uri="{BB962C8B-B14F-4D97-AF65-F5344CB8AC3E}">
        <p14:creationId xmlns:p14="http://schemas.microsoft.com/office/powerpoint/2010/main" val="3854614129"/>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1A815-2065-7CAB-913B-5403FE6B94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F24E40-42B8-723D-5208-2A8C9FE93DF1}"/>
              </a:ext>
            </a:extLst>
          </p:cNvPr>
          <p:cNvSpPr>
            <a:spLocks noGrp="1"/>
          </p:cNvSpPr>
          <p:nvPr>
            <p:ph type="title"/>
          </p:nvPr>
        </p:nvSpPr>
        <p:spPr/>
        <p:txBody>
          <a:bodyPr/>
          <a:lstStyle/>
          <a:p>
            <a:r>
              <a:rPr lang="en-US" dirty="0"/>
              <a:t>Nostalgia still hurts the church.</a:t>
            </a:r>
          </a:p>
        </p:txBody>
      </p:sp>
      <p:sp>
        <p:nvSpPr>
          <p:cNvPr id="4" name="Text Placeholder 3">
            <a:extLst>
              <a:ext uri="{FF2B5EF4-FFF2-40B4-BE49-F238E27FC236}">
                <a16:creationId xmlns:a16="http://schemas.microsoft.com/office/drawing/2014/main" id="{B05DC788-FCBE-DEF5-8431-CF5FD24CBF69}"/>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Remember when we were growing?</a:t>
            </a:r>
          </a:p>
          <a:p>
            <a:r>
              <a:rPr lang="en-US" sz="2800" b="1" i="0" u="none" strike="noStrike" baseline="0" dirty="0">
                <a:latin typeface="Verdana" panose="020B0604030504040204" pitchFamily="34" charset="0"/>
                <a:ea typeface="Verdana" panose="020B0604030504040204" pitchFamily="34" charset="0"/>
              </a:rPr>
              <a:t>Remember how full this place was each </a:t>
            </a:r>
            <a:r>
              <a:rPr lang="en-US" sz="2800" b="1" dirty="0">
                <a:latin typeface="Verdana" panose="020B0604030504040204" pitchFamily="34" charset="0"/>
                <a:ea typeface="Verdana" panose="020B0604030504040204" pitchFamily="34" charset="0"/>
              </a:rPr>
              <a:t>Sunday?</a:t>
            </a:r>
          </a:p>
          <a:p>
            <a:r>
              <a:rPr lang="en-US" sz="2800" b="1" i="0" u="none" strike="noStrike" baseline="0" dirty="0">
                <a:latin typeface="Verdana" panose="020B0604030504040204" pitchFamily="34" charset="0"/>
                <a:ea typeface="Verdana" panose="020B0604030504040204" pitchFamily="34" charset="0"/>
              </a:rPr>
              <a:t>Remember when we had 65-70 every week?</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We talk about the “glory days” of the past.</a:t>
            </a:r>
            <a:endParaRPr lang="en-US" sz="2400" b="1" i="0" u="none" strike="noStrike" baseline="0" dirty="0">
              <a:latin typeface="Verdana" panose="020B0604030504040204" pitchFamily="34" charset="0"/>
            </a:endParaRP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78095541"/>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B1E21-0819-6104-8319-B1F7630BD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CEA79E-D8BA-A03F-C2D2-968C30AE4113}"/>
              </a:ext>
            </a:extLst>
          </p:cNvPr>
          <p:cNvSpPr>
            <a:spLocks noGrp="1"/>
          </p:cNvSpPr>
          <p:nvPr>
            <p:ph type="title"/>
          </p:nvPr>
        </p:nvSpPr>
        <p:spPr/>
        <p:txBody>
          <a:bodyPr/>
          <a:lstStyle/>
          <a:p>
            <a:r>
              <a:rPr lang="en-US" dirty="0"/>
              <a:t>Nostalgia still hurts the church.</a:t>
            </a:r>
          </a:p>
        </p:txBody>
      </p:sp>
      <p:sp>
        <p:nvSpPr>
          <p:cNvPr id="4" name="Text Placeholder 3">
            <a:extLst>
              <a:ext uri="{FF2B5EF4-FFF2-40B4-BE49-F238E27FC236}">
                <a16:creationId xmlns:a16="http://schemas.microsoft.com/office/drawing/2014/main" id="{27B6DA05-29D0-4386-F56F-3A8DE78C4335}"/>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No preacher can live up to the sermons of the past.</a:t>
            </a:r>
          </a:p>
          <a:p>
            <a:endParaRPr lang="en-US" sz="2800" b="1" i="0" u="none" strike="noStrike" baseline="0"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When members begin to idolize the past - - - they paralyze the </a:t>
            </a:r>
            <a:r>
              <a:rPr lang="en-US" sz="2800" b="1" dirty="0" err="1">
                <a:latin typeface="Verdana" panose="020B0604030504040204" pitchFamily="34" charset="0"/>
                <a:ea typeface="Verdana" panose="020B0604030504040204" pitchFamily="34" charset="0"/>
              </a:rPr>
              <a:t>the</a:t>
            </a:r>
            <a:r>
              <a:rPr lang="en-US" sz="2800" b="1" dirty="0">
                <a:latin typeface="Verdana" panose="020B0604030504040204" pitchFamily="34" charset="0"/>
                <a:ea typeface="Verdana" panose="020B0604030504040204" pitchFamily="34" charset="0"/>
              </a:rPr>
              <a:t> present.</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The church c</a:t>
            </a:r>
            <a:r>
              <a:rPr lang="en-US" sz="2800" b="1" dirty="0">
                <a:latin typeface="Verdana" panose="020B0604030504040204" pitchFamily="34" charset="0"/>
                <a:ea typeface="Verdana" panose="020B0604030504040204" pitchFamily="34" charset="0"/>
              </a:rPr>
              <a:t>an’t be like Israel, always looking back.</a:t>
            </a:r>
            <a:endParaRPr lang="en-US" sz="2400" b="1" i="0" u="none" strike="noStrike" baseline="0" dirty="0">
              <a:latin typeface="Verdana" panose="020B0604030504040204" pitchFamily="34" charset="0"/>
            </a:endParaRP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2756290"/>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3C72D-C5AF-DFE8-4C42-4E4CD5FFDE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11F42C-D642-35E6-9ECB-7F1D6F5B7442}"/>
              </a:ext>
            </a:extLst>
          </p:cNvPr>
          <p:cNvSpPr>
            <a:spLocks noGrp="1"/>
          </p:cNvSpPr>
          <p:nvPr>
            <p:ph type="title"/>
          </p:nvPr>
        </p:nvSpPr>
        <p:spPr/>
        <p:txBody>
          <a:bodyPr/>
          <a:lstStyle/>
          <a:p>
            <a:pPr algn="ctr"/>
            <a:r>
              <a:rPr lang="en-US" dirty="0"/>
              <a:t>Solomon wrote - </a:t>
            </a:r>
            <a:br>
              <a:rPr lang="en-US" dirty="0"/>
            </a:br>
            <a:r>
              <a:rPr lang="en-US" dirty="0"/>
              <a:t>Ecclesiastes 7:10</a:t>
            </a:r>
          </a:p>
        </p:txBody>
      </p:sp>
      <p:sp>
        <p:nvSpPr>
          <p:cNvPr id="4" name="Text Placeholder 3">
            <a:extLst>
              <a:ext uri="{FF2B5EF4-FFF2-40B4-BE49-F238E27FC236}">
                <a16:creationId xmlns:a16="http://schemas.microsoft.com/office/drawing/2014/main" id="{FDA0FDB4-C86A-5255-997C-90221A31C3B3}"/>
              </a:ext>
            </a:extLst>
          </p:cNvPr>
          <p:cNvSpPr>
            <a:spLocks noGrp="1"/>
          </p:cNvSpPr>
          <p:nvPr>
            <p:ph type="body" sz="quarter" idx="15"/>
          </p:nvPr>
        </p:nvSpPr>
        <p:spPr>
          <a:xfrm>
            <a:off x="5724144" y="402336"/>
            <a:ext cx="5705856" cy="5916168"/>
          </a:xfrm>
        </p:spPr>
        <p:txBody>
          <a:bodyPr>
            <a:normAutofit/>
          </a:bodyPr>
          <a:lstStyle/>
          <a:p>
            <a:pPr marR="0" algn="l" rtl="0"/>
            <a:endParaRPr lang="en-US" sz="3200" b="1" dirty="0">
              <a:latin typeface="Verdana" panose="020B0604030504040204" pitchFamily="34" charset="0"/>
            </a:endParaRPr>
          </a:p>
          <a:p>
            <a:pPr marR="0" algn="l" rtl="0"/>
            <a:endParaRPr lang="en-US" sz="3200" b="1" i="0" u="none" strike="noStrike" baseline="0" dirty="0">
              <a:latin typeface="Verdana" panose="020B0604030504040204" pitchFamily="34" charset="0"/>
            </a:endParaRPr>
          </a:p>
          <a:p>
            <a:pPr marR="0" algn="l" rtl="0"/>
            <a:r>
              <a:rPr lang="en-US" sz="3600" b="1" i="0" u="none" strike="noStrike" baseline="0" dirty="0">
                <a:latin typeface="Verdana" panose="020B0604030504040204" pitchFamily="34" charset="0"/>
              </a:rPr>
              <a:t>Do not say, "Why were the former days better than these?" For you do not inquire wisely concerning this.</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7525186"/>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7EF01-F5E3-BA4C-976F-21550284A4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DF80F2-F58D-E15C-7145-A7E1A378073A}"/>
              </a:ext>
            </a:extLst>
          </p:cNvPr>
          <p:cNvSpPr>
            <a:spLocks noGrp="1"/>
          </p:cNvSpPr>
          <p:nvPr>
            <p:ph type="title"/>
          </p:nvPr>
        </p:nvSpPr>
        <p:spPr/>
        <p:txBody>
          <a:bodyPr/>
          <a:lstStyle/>
          <a:p>
            <a:pPr algn="ctr"/>
            <a:r>
              <a:rPr lang="en-US" dirty="0"/>
              <a:t>Solomon was</a:t>
            </a:r>
            <a:br>
              <a:rPr lang="en-US" dirty="0"/>
            </a:br>
            <a:r>
              <a:rPr lang="en-US" dirty="0"/>
              <a:t>RIGHT!</a:t>
            </a:r>
          </a:p>
        </p:txBody>
      </p:sp>
      <p:sp>
        <p:nvSpPr>
          <p:cNvPr id="4" name="Text Placeholder 3">
            <a:extLst>
              <a:ext uri="{FF2B5EF4-FFF2-40B4-BE49-F238E27FC236}">
                <a16:creationId xmlns:a16="http://schemas.microsoft.com/office/drawing/2014/main" id="{6B973B59-9B35-DAA9-4D31-3F4A15117965}"/>
              </a:ext>
            </a:extLst>
          </p:cNvPr>
          <p:cNvSpPr>
            <a:spLocks noGrp="1"/>
          </p:cNvSpPr>
          <p:nvPr>
            <p:ph type="body" sz="quarter" idx="15"/>
          </p:nvPr>
        </p:nvSpPr>
        <p:spPr>
          <a:xfrm>
            <a:off x="5724144" y="402336"/>
            <a:ext cx="5705856" cy="5916168"/>
          </a:xfrm>
        </p:spPr>
        <p:txBody>
          <a:bodyPr>
            <a:noAutofit/>
          </a:bodyPr>
          <a:lstStyle/>
          <a:p>
            <a:pPr marR="0" algn="l" rtl="0"/>
            <a:r>
              <a:rPr lang="en-US" sz="3200" b="1" dirty="0">
                <a:latin typeface="Verdana" panose="020B0604030504040204" pitchFamily="34" charset="0"/>
              </a:rPr>
              <a:t>Let’s learn from the past.</a:t>
            </a:r>
          </a:p>
          <a:p>
            <a:pPr marR="0" algn="l" rtl="0"/>
            <a:r>
              <a:rPr lang="en-US" sz="3200" b="1" dirty="0">
                <a:latin typeface="Verdana" panose="020B0604030504040204" pitchFamily="34" charset="0"/>
              </a:rPr>
              <a:t>Celebrate the past.</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Stop trying to live in the past.</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Let’s be God’s church today.</a:t>
            </a:r>
          </a:p>
        </p:txBody>
      </p:sp>
    </p:spTree>
    <p:extLst>
      <p:ext uri="{BB962C8B-B14F-4D97-AF65-F5344CB8AC3E}">
        <p14:creationId xmlns:p14="http://schemas.microsoft.com/office/powerpoint/2010/main" val="3451044061"/>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DED76B9-5273-4139-ACC9-B6E36ADE2385}"/>
              </a:ext>
            </a:extLst>
          </p:cNvPr>
          <p:cNvSpPr>
            <a:spLocks noGrp="1"/>
          </p:cNvSpPr>
          <p:nvPr>
            <p:ph type="title"/>
          </p:nvPr>
        </p:nvSpPr>
        <p:spPr>
          <a:xfrm>
            <a:off x="532264" y="776940"/>
            <a:ext cx="3648456" cy="5358384"/>
          </a:xfrm>
        </p:spPr>
        <p:txBody>
          <a:bodyPr>
            <a:noAutofit/>
          </a:bodyPr>
          <a:lstStyle/>
          <a:p>
            <a:r>
              <a:rPr lang="en-US" dirty="0"/>
              <a:t>SERVE GOD IN THE PRESENT</a:t>
            </a:r>
            <a:br>
              <a:rPr lang="en-US" dirty="0"/>
            </a:br>
            <a:br>
              <a:rPr lang="en-US" dirty="0"/>
            </a:br>
            <a:br>
              <a:rPr lang="en-US" dirty="0"/>
            </a:br>
            <a:endParaRPr lang="en-US" dirty="0"/>
          </a:p>
        </p:txBody>
      </p:sp>
      <p:sp>
        <p:nvSpPr>
          <p:cNvPr id="18" name="Text Placeholder 17">
            <a:extLst>
              <a:ext uri="{FF2B5EF4-FFF2-40B4-BE49-F238E27FC236}">
                <a16:creationId xmlns:a16="http://schemas.microsoft.com/office/drawing/2014/main" id="{87F2C169-25EA-4609-BC8A-BCA7C433EEE4}"/>
              </a:ext>
            </a:extLst>
          </p:cNvPr>
          <p:cNvSpPr>
            <a:spLocks noGrp="1"/>
          </p:cNvSpPr>
          <p:nvPr>
            <p:ph type="body" sz="quarter" idx="15"/>
          </p:nvPr>
        </p:nvSpPr>
        <p:spPr>
          <a:xfrm>
            <a:off x="5084064" y="3538728"/>
            <a:ext cx="6601968" cy="3099816"/>
          </a:xfrm>
        </p:spPr>
        <p:txBody>
          <a:bodyPr>
            <a:normAutofit/>
          </a:bodyPr>
          <a:lstStyle/>
          <a:p>
            <a:r>
              <a:rPr lang="en-US" sz="3200" b="1" dirty="0">
                <a:latin typeface="Verdana" panose="020B0604030504040204" pitchFamily="34" charset="0"/>
                <a:ea typeface="Verdana" panose="020B0604030504040204" pitchFamily="34" charset="0"/>
              </a:rPr>
              <a:t>We can’t live in the past. We must seize the present and serve God –</a:t>
            </a:r>
          </a:p>
          <a:p>
            <a:pPr algn="ctr"/>
            <a:r>
              <a:rPr lang="en-US" sz="3200" b="1" dirty="0">
                <a:latin typeface="Verdana" panose="020B0604030504040204" pitchFamily="34" charset="0"/>
                <a:ea typeface="Verdana" panose="020B0604030504040204" pitchFamily="34" charset="0"/>
              </a:rPr>
              <a:t>NOW!</a:t>
            </a:r>
          </a:p>
          <a:p>
            <a:pPr algn="ctr"/>
            <a:r>
              <a:rPr lang="en-US" sz="3200" b="1" dirty="0">
                <a:latin typeface="Verdana" panose="020B0604030504040204" pitchFamily="34" charset="0"/>
                <a:ea typeface="Verdana" panose="020B0604030504040204" pitchFamily="34" charset="0"/>
              </a:rPr>
              <a:t>WHERE WE ARE!</a:t>
            </a:r>
          </a:p>
        </p:txBody>
      </p:sp>
      <p:pic>
        <p:nvPicPr>
          <p:cNvPr id="2" name="Picture 2" descr="view of mount cook new zealand in the rear view mirror. end of journey. traveling is over">
            <a:extLst>
              <a:ext uri="{FF2B5EF4-FFF2-40B4-BE49-F238E27FC236}">
                <a16:creationId xmlns:a16="http://schemas.microsoft.com/office/drawing/2014/main" id="{356986C3-BE95-44D5-6966-7767016888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09728"/>
            <a:ext cx="4819137" cy="3209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919440"/>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1486-CC8D-4C9F-321D-0CD22FC88D79}"/>
              </a:ext>
            </a:extLst>
          </p:cNvPr>
          <p:cNvSpPr>
            <a:spLocks noGrp="1"/>
          </p:cNvSpPr>
          <p:nvPr>
            <p:ph type="title"/>
          </p:nvPr>
        </p:nvSpPr>
        <p:spPr/>
        <p:txBody>
          <a:bodyPr/>
          <a:lstStyle/>
          <a:p>
            <a:r>
              <a:rPr lang="en-US" dirty="0"/>
              <a:t>Define:</a:t>
            </a:r>
            <a:br>
              <a:rPr lang="en-US" dirty="0"/>
            </a:br>
            <a:br>
              <a:rPr lang="en-US" dirty="0"/>
            </a:br>
            <a:r>
              <a:rPr lang="en-US" dirty="0"/>
              <a:t>Nostalgia</a:t>
            </a:r>
          </a:p>
        </p:txBody>
      </p:sp>
      <p:sp>
        <p:nvSpPr>
          <p:cNvPr id="4" name="Text Placeholder 3">
            <a:extLst>
              <a:ext uri="{FF2B5EF4-FFF2-40B4-BE49-F238E27FC236}">
                <a16:creationId xmlns:a16="http://schemas.microsoft.com/office/drawing/2014/main" id="{01D83E29-0C10-0CCB-04D1-0010681F67B2}"/>
              </a:ext>
            </a:extLst>
          </p:cNvPr>
          <p:cNvSpPr>
            <a:spLocks noGrp="1"/>
          </p:cNvSpPr>
          <p:nvPr>
            <p:ph type="body" sz="quarter" idx="15"/>
          </p:nvPr>
        </p:nvSpPr>
        <p:spPr>
          <a:xfrm>
            <a:off x="5724144" y="402336"/>
            <a:ext cx="5705856" cy="5916168"/>
          </a:xfrm>
        </p:spPr>
        <p:txBody>
          <a:bodyPr>
            <a:normAutofit lnSpcReduction="10000"/>
          </a:bodyPr>
          <a:lstStyle/>
          <a:p>
            <a:r>
              <a:rPr lang="en-US" sz="2800" b="1" dirty="0">
                <a:latin typeface="Verdana" panose="020B0604030504040204" pitchFamily="34" charset="0"/>
                <a:ea typeface="Verdana" panose="020B0604030504040204" pitchFamily="34" charset="0"/>
              </a:rPr>
              <a:t>A wistful desire to return in thought or in fact to a former time in life.</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A desire to return to home or homeland, or go to one’s family or friends.</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A sentimental yearning for the happiness of a former time or place in life.</a:t>
            </a:r>
          </a:p>
        </p:txBody>
      </p:sp>
    </p:spTree>
    <p:extLst>
      <p:ext uri="{BB962C8B-B14F-4D97-AF65-F5344CB8AC3E}">
        <p14:creationId xmlns:p14="http://schemas.microsoft.com/office/powerpoint/2010/main" val="953702955"/>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F51E5-C73F-C9C5-A4D6-3B743AF5AD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DF6253-26F0-383B-780C-EA0C8B42A11C}"/>
              </a:ext>
            </a:extLst>
          </p:cNvPr>
          <p:cNvSpPr>
            <a:spLocks noGrp="1"/>
          </p:cNvSpPr>
          <p:nvPr>
            <p:ph type="title"/>
          </p:nvPr>
        </p:nvSpPr>
        <p:spPr/>
        <p:txBody>
          <a:bodyPr/>
          <a:lstStyle/>
          <a:p>
            <a:r>
              <a:rPr lang="en-US" dirty="0"/>
              <a:t>Have you had strong feelings of nostalgia?</a:t>
            </a:r>
          </a:p>
        </p:txBody>
      </p:sp>
      <p:sp>
        <p:nvSpPr>
          <p:cNvPr id="4" name="Text Placeholder 3">
            <a:extLst>
              <a:ext uri="{FF2B5EF4-FFF2-40B4-BE49-F238E27FC236}">
                <a16:creationId xmlns:a16="http://schemas.microsoft.com/office/drawing/2014/main" id="{1AC15FEB-89AE-282D-89B7-C05C9F090ACC}"/>
              </a:ext>
            </a:extLst>
          </p:cNvPr>
          <p:cNvSpPr>
            <a:spLocks noGrp="1"/>
          </p:cNvSpPr>
          <p:nvPr>
            <p:ph type="body" sz="quarter" idx="15"/>
          </p:nvPr>
        </p:nvSpPr>
        <p:spPr>
          <a:xfrm>
            <a:off x="5724144" y="402336"/>
            <a:ext cx="5705856" cy="5916168"/>
          </a:xfrm>
        </p:spPr>
        <p:txBody>
          <a:bodyPr>
            <a:normAutofit/>
          </a:bodyPr>
          <a:lstStyle/>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It might be a smell, taste, or photograph from the past.</a:t>
            </a:r>
          </a:p>
          <a:p>
            <a:r>
              <a:rPr lang="en-US" sz="2800" b="1" dirty="0">
                <a:latin typeface="Verdana" panose="020B0604030504040204" pitchFamily="34" charset="0"/>
                <a:ea typeface="Verdana" panose="020B0604030504040204" pitchFamily="34" charset="0"/>
              </a:rPr>
              <a:t>It might be a song you hear.</a:t>
            </a:r>
          </a:p>
          <a:p>
            <a:r>
              <a:rPr lang="en-US" sz="2800" b="1" dirty="0">
                <a:latin typeface="Verdana" panose="020B0604030504040204" pitchFamily="34" charset="0"/>
                <a:ea typeface="Verdana" panose="020B0604030504040204" pitchFamily="34" charset="0"/>
              </a:rPr>
              <a:t>Reflecting deeply on the past is often a coping mechanism to deal with problems today.</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87702472"/>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2E7A4-5817-AB20-04B3-8891DBA8BA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1E725E-0A88-96D9-03FA-81A3B5112BEA}"/>
              </a:ext>
            </a:extLst>
          </p:cNvPr>
          <p:cNvSpPr>
            <a:spLocks noGrp="1"/>
          </p:cNvSpPr>
          <p:nvPr>
            <p:ph type="title"/>
          </p:nvPr>
        </p:nvSpPr>
        <p:spPr/>
        <p:txBody>
          <a:bodyPr/>
          <a:lstStyle/>
          <a:p>
            <a:r>
              <a:rPr lang="en-US" dirty="0"/>
              <a:t>Nostalgia can be dangerous.</a:t>
            </a:r>
          </a:p>
        </p:txBody>
      </p:sp>
      <p:sp>
        <p:nvSpPr>
          <p:cNvPr id="4" name="Text Placeholder 3">
            <a:extLst>
              <a:ext uri="{FF2B5EF4-FFF2-40B4-BE49-F238E27FC236}">
                <a16:creationId xmlns:a16="http://schemas.microsoft.com/office/drawing/2014/main" id="{F83D1DBF-2476-C81A-C261-96550C5DDFAA}"/>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The good old days were not as good as we remember.</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We often look through rose colored classes.</a:t>
            </a:r>
          </a:p>
          <a:p>
            <a:endParaRPr lang="en-US" sz="2800" b="1" dirty="0">
              <a:latin typeface="Verdana" panose="020B0604030504040204" pitchFamily="34" charset="0"/>
              <a:ea typeface="Verdana" panose="020B0604030504040204" pitchFamily="34" charset="0"/>
            </a:endParaRPr>
          </a:p>
          <a:p>
            <a:endParaRPr lang="en-US" sz="2800" b="1" dirty="0">
              <a:latin typeface="Verdana" panose="020B0604030504040204" pitchFamily="34" charset="0"/>
              <a:ea typeface="Verdana" panose="020B0604030504040204" pitchFamily="34" charset="0"/>
            </a:endParaRPr>
          </a:p>
        </p:txBody>
      </p:sp>
      <p:pic>
        <p:nvPicPr>
          <p:cNvPr id="2050" name="Picture 2" descr="rose-colored glasses - rose colored glasses stock pictures, royalty-free photos &amp; images">
            <a:extLst>
              <a:ext uri="{FF2B5EF4-FFF2-40B4-BE49-F238E27FC236}">
                <a16:creationId xmlns:a16="http://schemas.microsoft.com/office/drawing/2014/main" id="{1252DF0E-3992-EAFA-B77F-4E392EA036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9855" y="3635531"/>
            <a:ext cx="4234434" cy="2820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674831"/>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992B8-7D28-9D31-84E2-0ADF7E6F96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29549-4E0E-7112-528A-DEB7F168969E}"/>
              </a:ext>
            </a:extLst>
          </p:cNvPr>
          <p:cNvSpPr>
            <a:spLocks noGrp="1"/>
          </p:cNvSpPr>
          <p:nvPr>
            <p:ph type="title"/>
          </p:nvPr>
        </p:nvSpPr>
        <p:spPr/>
        <p:txBody>
          <a:bodyPr/>
          <a:lstStyle/>
          <a:p>
            <a:r>
              <a:rPr lang="en-US" dirty="0"/>
              <a:t>Nostalgia can be dangerous.</a:t>
            </a:r>
          </a:p>
        </p:txBody>
      </p:sp>
      <p:sp>
        <p:nvSpPr>
          <p:cNvPr id="4" name="Text Placeholder 3">
            <a:extLst>
              <a:ext uri="{FF2B5EF4-FFF2-40B4-BE49-F238E27FC236}">
                <a16:creationId xmlns:a16="http://schemas.microsoft.com/office/drawing/2014/main" id="{D2B839C4-F83D-7323-0840-CC1E797FC712}"/>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Thinking about the past leads to </a:t>
            </a:r>
            <a:r>
              <a:rPr lang="en-US" sz="2800" b="1" u="sng" dirty="0">
                <a:latin typeface="Verdana" panose="020B0604030504040204" pitchFamily="34" charset="0"/>
                <a:ea typeface="Verdana" panose="020B0604030504040204" pitchFamily="34" charset="0"/>
              </a:rPr>
              <a:t>dissatisfaction</a:t>
            </a:r>
            <a:r>
              <a:rPr lang="en-US" sz="2800" b="1" dirty="0">
                <a:latin typeface="Verdana" panose="020B0604030504040204" pitchFamily="34" charset="0"/>
                <a:ea typeface="Verdana" panose="020B0604030504040204" pitchFamily="34" charset="0"/>
              </a:rPr>
              <a:t> with the present.</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It can lead to a </a:t>
            </a:r>
            <a:r>
              <a:rPr lang="en-US" sz="2800" b="1" u="sng" dirty="0">
                <a:latin typeface="Verdana" panose="020B0604030504040204" pitchFamily="34" charset="0"/>
                <a:ea typeface="Verdana" panose="020B0604030504040204" pitchFamily="34" charset="0"/>
              </a:rPr>
              <a:t>defeated</a:t>
            </a:r>
            <a:r>
              <a:rPr lang="en-US" sz="2800" b="1" dirty="0">
                <a:latin typeface="Verdana" panose="020B0604030504040204" pitchFamily="34" charset="0"/>
                <a:ea typeface="Verdana" panose="020B0604030504040204" pitchFamily="34" charset="0"/>
              </a:rPr>
              <a:t> </a:t>
            </a:r>
            <a:r>
              <a:rPr lang="en-US" sz="2800" b="1" u="sng" dirty="0">
                <a:latin typeface="Verdana" panose="020B0604030504040204" pitchFamily="34" charset="0"/>
                <a:ea typeface="Verdana" panose="020B0604030504040204" pitchFamily="34" charset="0"/>
              </a:rPr>
              <a:t>attitude</a:t>
            </a:r>
            <a:r>
              <a:rPr lang="en-US" sz="2800" b="1" dirty="0">
                <a:latin typeface="Verdana" panose="020B0604030504040204" pitchFamily="34" charset="0"/>
                <a:ea typeface="Verdana" panose="020B0604030504040204" pitchFamily="34" charset="0"/>
              </a:rPr>
              <a:t> toward life.</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Don’t forget the past.</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But you can’t live there.</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36589628"/>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89E2EC-84E3-AFA9-DDC2-5FD5DA4B9A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7854A4-EFFD-1E02-792C-CAB1BFD792FE}"/>
              </a:ext>
            </a:extLst>
          </p:cNvPr>
          <p:cNvSpPr>
            <a:spLocks noGrp="1"/>
          </p:cNvSpPr>
          <p:nvPr>
            <p:ph type="title"/>
          </p:nvPr>
        </p:nvSpPr>
        <p:spPr/>
        <p:txBody>
          <a:bodyPr/>
          <a:lstStyle/>
          <a:p>
            <a:r>
              <a:rPr lang="en-US" dirty="0"/>
              <a:t>Nostalgia has hurt God’s people in the past.</a:t>
            </a:r>
          </a:p>
        </p:txBody>
      </p:sp>
      <p:sp>
        <p:nvSpPr>
          <p:cNvPr id="4" name="Text Placeholder 3">
            <a:extLst>
              <a:ext uri="{FF2B5EF4-FFF2-40B4-BE49-F238E27FC236}">
                <a16:creationId xmlns:a16="http://schemas.microsoft.com/office/drawing/2014/main" id="{CA770EE0-3DF1-D104-0391-DEF3565E5CA6}"/>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At Sodom – Lot’s wife</a:t>
            </a:r>
          </a:p>
          <a:p>
            <a:r>
              <a:rPr lang="en-US" sz="2400" b="1" i="0" u="none" strike="noStrike" baseline="0" dirty="0">
                <a:latin typeface="Verdana" panose="020B0604030504040204" pitchFamily="34" charset="0"/>
              </a:rPr>
              <a:t>(Gen 19:26)  But his wife looked back behind him, and she became a pillar of salt.</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51594583"/>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A9ECF-521F-1009-13F8-A319543157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A57DF0-8347-12A7-56C4-AA7CF311D3F7}"/>
              </a:ext>
            </a:extLst>
          </p:cNvPr>
          <p:cNvSpPr>
            <a:spLocks noGrp="1"/>
          </p:cNvSpPr>
          <p:nvPr>
            <p:ph type="title"/>
          </p:nvPr>
        </p:nvSpPr>
        <p:spPr/>
        <p:txBody>
          <a:bodyPr/>
          <a:lstStyle/>
          <a:p>
            <a:r>
              <a:rPr lang="en-US" dirty="0"/>
              <a:t>Nostalgia has hurt God’s people in the past.</a:t>
            </a:r>
          </a:p>
        </p:txBody>
      </p:sp>
      <p:sp>
        <p:nvSpPr>
          <p:cNvPr id="4" name="Text Placeholder 3">
            <a:extLst>
              <a:ext uri="{FF2B5EF4-FFF2-40B4-BE49-F238E27FC236}">
                <a16:creationId xmlns:a16="http://schemas.microsoft.com/office/drawing/2014/main" id="{BD33EA7A-C9FF-D159-576C-25B78FB964A1}"/>
              </a:ext>
            </a:extLst>
          </p:cNvPr>
          <p:cNvSpPr>
            <a:spLocks noGrp="1"/>
          </p:cNvSpPr>
          <p:nvPr>
            <p:ph type="body" sz="quarter" idx="15"/>
          </p:nvPr>
        </p:nvSpPr>
        <p:spPr>
          <a:xfrm>
            <a:off x="5724144" y="402336"/>
            <a:ext cx="5705856" cy="5916168"/>
          </a:xfrm>
        </p:spPr>
        <p:txBody>
          <a:bodyPr>
            <a:normAutofit lnSpcReduction="10000"/>
          </a:bodyPr>
          <a:lstStyle/>
          <a:p>
            <a:r>
              <a:rPr lang="en-US" sz="2800" b="1" dirty="0">
                <a:latin typeface="Verdana" panose="020B0604030504040204" pitchFamily="34" charset="0"/>
                <a:ea typeface="Verdana" panose="020B0604030504040204" pitchFamily="34" charset="0"/>
              </a:rPr>
              <a:t>At Sodom – Lot’s wife</a:t>
            </a:r>
          </a:p>
          <a:p>
            <a:r>
              <a:rPr lang="en-US" sz="2800" b="1" dirty="0">
                <a:latin typeface="Verdana" panose="020B0604030504040204" pitchFamily="34" charset="0"/>
                <a:ea typeface="Verdana" panose="020B0604030504040204" pitchFamily="34" charset="0"/>
              </a:rPr>
              <a:t>Israel leaving Egypt</a:t>
            </a:r>
          </a:p>
          <a:p>
            <a:pPr marR="0" algn="l" rtl="0"/>
            <a:r>
              <a:rPr lang="en-US" sz="2800" b="1" i="0" u="none" strike="noStrike" baseline="0" dirty="0">
                <a:latin typeface="Verdana" panose="020B0604030504040204" pitchFamily="34" charset="0"/>
              </a:rPr>
              <a:t>(Exo 14:12)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this not the word that we told you in Egypt, saying, 'Let us alone that we may serve the Egyptians'? For </a:t>
            </a:r>
            <a:r>
              <a:rPr lang="en-US" sz="2800" b="1" i="1" u="none" strike="noStrike" baseline="0" dirty="0">
                <a:latin typeface="Verdana" panose="020B0604030504040204" pitchFamily="34" charset="0"/>
              </a:rPr>
              <a:t>it would have been</a:t>
            </a:r>
            <a:r>
              <a:rPr lang="en-US" sz="2800" b="1" i="0" u="none" strike="noStrike" baseline="0" dirty="0">
                <a:latin typeface="Verdana" panose="020B0604030504040204" pitchFamily="34" charset="0"/>
              </a:rPr>
              <a:t> better for us to serve the Egyptians than that we should die in the wilderness."</a:t>
            </a:r>
          </a:p>
        </p:txBody>
      </p:sp>
    </p:spTree>
    <p:extLst>
      <p:ext uri="{BB962C8B-B14F-4D97-AF65-F5344CB8AC3E}">
        <p14:creationId xmlns:p14="http://schemas.microsoft.com/office/powerpoint/2010/main" val="2481246114"/>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CA533-B396-59E0-5286-4B376E33FA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C1D211-F835-E4F6-311A-5938A465CC12}"/>
              </a:ext>
            </a:extLst>
          </p:cNvPr>
          <p:cNvSpPr>
            <a:spLocks noGrp="1"/>
          </p:cNvSpPr>
          <p:nvPr>
            <p:ph type="title"/>
          </p:nvPr>
        </p:nvSpPr>
        <p:spPr/>
        <p:txBody>
          <a:bodyPr/>
          <a:lstStyle/>
          <a:p>
            <a:r>
              <a:rPr lang="en-US" dirty="0"/>
              <a:t>Nostalgia has hurt God’s people in the past.</a:t>
            </a:r>
          </a:p>
        </p:txBody>
      </p:sp>
      <p:sp>
        <p:nvSpPr>
          <p:cNvPr id="4" name="Text Placeholder 3">
            <a:extLst>
              <a:ext uri="{FF2B5EF4-FFF2-40B4-BE49-F238E27FC236}">
                <a16:creationId xmlns:a16="http://schemas.microsoft.com/office/drawing/2014/main" id="{CE8734FA-6C37-195E-CB1F-3359D25BD05F}"/>
              </a:ext>
            </a:extLst>
          </p:cNvPr>
          <p:cNvSpPr>
            <a:spLocks noGrp="1"/>
          </p:cNvSpPr>
          <p:nvPr>
            <p:ph type="body" sz="quarter" idx="15"/>
          </p:nvPr>
        </p:nvSpPr>
        <p:spPr>
          <a:xfrm>
            <a:off x="5724144" y="402336"/>
            <a:ext cx="5705856" cy="5916168"/>
          </a:xfrm>
        </p:spPr>
        <p:txBody>
          <a:bodyPr>
            <a:normAutofit/>
          </a:bodyPr>
          <a:lstStyle/>
          <a:p>
            <a:r>
              <a:rPr lang="en-US" sz="2800" b="1" dirty="0">
                <a:latin typeface="Verdana" panose="020B0604030504040204" pitchFamily="34" charset="0"/>
                <a:ea typeface="Verdana" panose="020B0604030504040204" pitchFamily="34" charset="0"/>
              </a:rPr>
              <a:t>At Sodom – Lot’s wife</a:t>
            </a:r>
          </a:p>
          <a:p>
            <a:r>
              <a:rPr lang="en-US" sz="2800" b="1" dirty="0">
                <a:latin typeface="Verdana" panose="020B0604030504040204" pitchFamily="34" charset="0"/>
                <a:ea typeface="Verdana" panose="020B0604030504040204" pitchFamily="34" charset="0"/>
              </a:rPr>
              <a:t>Israel leaving Egypt</a:t>
            </a:r>
          </a:p>
          <a:p>
            <a:pPr marR="0" algn="l" rtl="0"/>
            <a:r>
              <a:rPr lang="en-US" sz="2800" b="1" dirty="0">
                <a:latin typeface="Verdana" panose="020B0604030504040204" pitchFamily="34" charset="0"/>
                <a:ea typeface="Verdana" panose="020B0604030504040204" pitchFamily="34" charset="0"/>
              </a:rPr>
              <a:t>In the wilderness</a:t>
            </a:r>
          </a:p>
          <a:p>
            <a:pPr marR="0" algn="l" rtl="0"/>
            <a:r>
              <a:rPr lang="en-US" sz="2400" b="1" i="0" u="none" strike="noStrike" baseline="0" dirty="0">
                <a:latin typeface="Verdana" panose="020B0604030504040204" pitchFamily="34" charset="0"/>
              </a:rPr>
              <a:t>(Num 14:3)  Why has the LORD brought us to this land to fall by the sword, that our wives and children should become victims? Would it not be better for us to return to Egypt?“  (4)  So they said to one another, "Let us select a leader and return to Egypt."</a:t>
            </a:r>
          </a:p>
        </p:txBody>
      </p:sp>
    </p:spTree>
    <p:extLst>
      <p:ext uri="{BB962C8B-B14F-4D97-AF65-F5344CB8AC3E}">
        <p14:creationId xmlns:p14="http://schemas.microsoft.com/office/powerpoint/2010/main" val="366331714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E25B5-AC60-D635-08DD-4BD5E606C1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EABBD2-4B8B-A218-9867-4F1434A03D86}"/>
              </a:ext>
            </a:extLst>
          </p:cNvPr>
          <p:cNvSpPr>
            <a:spLocks noGrp="1"/>
          </p:cNvSpPr>
          <p:nvPr>
            <p:ph type="title"/>
          </p:nvPr>
        </p:nvSpPr>
        <p:spPr/>
        <p:txBody>
          <a:bodyPr/>
          <a:lstStyle/>
          <a:p>
            <a:r>
              <a:rPr lang="en-US" dirty="0"/>
              <a:t>Nostalgia has hurt God’s people in the past.</a:t>
            </a:r>
          </a:p>
        </p:txBody>
      </p:sp>
      <p:sp>
        <p:nvSpPr>
          <p:cNvPr id="4" name="Text Placeholder 3">
            <a:extLst>
              <a:ext uri="{FF2B5EF4-FFF2-40B4-BE49-F238E27FC236}">
                <a16:creationId xmlns:a16="http://schemas.microsoft.com/office/drawing/2014/main" id="{3A76FBA4-7533-74BD-F40E-BBA1D034EE56}"/>
              </a:ext>
            </a:extLst>
          </p:cNvPr>
          <p:cNvSpPr>
            <a:spLocks noGrp="1"/>
          </p:cNvSpPr>
          <p:nvPr>
            <p:ph type="body" sz="quarter" idx="15"/>
          </p:nvPr>
        </p:nvSpPr>
        <p:spPr>
          <a:xfrm>
            <a:off x="5724144" y="402336"/>
            <a:ext cx="5705856" cy="5916168"/>
          </a:xfrm>
        </p:spPr>
        <p:txBody>
          <a:bodyPr>
            <a:normAutofit lnSpcReduction="10000"/>
          </a:bodyPr>
          <a:lstStyle/>
          <a:p>
            <a:r>
              <a:rPr lang="en-US" sz="2800" b="1" dirty="0">
                <a:latin typeface="Verdana" panose="020B0604030504040204" pitchFamily="34" charset="0"/>
                <a:ea typeface="Verdana" panose="020B0604030504040204" pitchFamily="34" charset="0"/>
              </a:rPr>
              <a:t>At Sodom – Lot’s wife</a:t>
            </a:r>
          </a:p>
          <a:p>
            <a:r>
              <a:rPr lang="en-US" sz="2800" b="1" dirty="0">
                <a:latin typeface="Verdana" panose="020B0604030504040204" pitchFamily="34" charset="0"/>
                <a:ea typeface="Verdana" panose="020B0604030504040204" pitchFamily="34" charset="0"/>
              </a:rPr>
              <a:t>Israel leaving Egypt</a:t>
            </a:r>
          </a:p>
          <a:p>
            <a:r>
              <a:rPr lang="en-US" sz="2800" b="1" dirty="0">
                <a:latin typeface="Verdana" panose="020B0604030504040204" pitchFamily="34" charset="0"/>
                <a:ea typeface="Verdana" panose="020B0604030504040204" pitchFamily="34" charset="0"/>
              </a:rPr>
              <a:t>In the wilderness</a:t>
            </a:r>
          </a:p>
          <a:p>
            <a:r>
              <a:rPr lang="en-US" sz="2800" b="1" dirty="0">
                <a:latin typeface="Verdana" panose="020B0604030504040204" pitchFamily="34" charset="0"/>
                <a:ea typeface="Verdana" panose="020B0604030504040204" pitchFamily="34" charset="0"/>
              </a:rPr>
              <a:t>After 70 years in captivity</a:t>
            </a:r>
          </a:p>
          <a:p>
            <a:r>
              <a:rPr lang="en-US" sz="2400" b="1" i="0" u="none" strike="noStrike" baseline="0" dirty="0">
                <a:latin typeface="Verdana" panose="020B0604030504040204" pitchFamily="34" charset="0"/>
              </a:rPr>
              <a:t>(Ezra 3:12)  But many of the priests and Levites and heads of the fathers' </a:t>
            </a:r>
            <a:r>
              <a:rPr lang="en-US" sz="2400" b="1" i="1" u="none" strike="noStrike" baseline="0" dirty="0">
                <a:latin typeface="Verdana" panose="020B0604030504040204" pitchFamily="34" charset="0"/>
              </a:rPr>
              <a:t>houses,</a:t>
            </a:r>
            <a:r>
              <a:rPr lang="en-US" sz="2400" b="1" i="0" u="none" strike="noStrike" baseline="0" dirty="0">
                <a:latin typeface="Verdana" panose="020B0604030504040204" pitchFamily="34" charset="0"/>
              </a:rPr>
              <a:t> old men who had seen the first temple, wept with a loud voice when the foundation of this temple was laid before their eyes. Yet many shouted aloud for joy,</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10455966"/>
      </p:ext>
    </p:extLst>
  </p:cSld>
  <p:clrMapOvr>
    <a:masterClrMapping/>
  </p:clrMapOvr>
  <p:transition spd="slow">
    <p:push/>
  </p:transition>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2">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Design_win32_CP_v3" id="{814715DD-6C76-4F1A-ACBC-CB50DF76A204}" vid="{32B98461-600B-47E5-8B97-25031B2AA7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Background xmlns="71af3243-3dd4-4a8d-8c0d-dd76da1f02a5">false</Background>
    <Status xmlns="71af3243-3dd4-4a8d-8c0d-dd76da1f02a5">Not started</Status>
    <TaxCatchAll xmlns="230e9df3-be65-4c73-a93b-d1236ebd677e" xsi:nil="true"/>
    <ImageTagsTaxHTField xmlns="71af3243-3dd4-4a8d-8c0d-dd76da1f02a5">
      <Terms xmlns="http://schemas.microsoft.com/office/infopath/2007/PartnerControls"/>
    </ImageTagsTaxHTField>
    <Image xmlns="71af3243-3dd4-4a8d-8c0d-dd76da1f02a5">
      <Url xsi:nil="true"/>
      <Description xsi:nil="true"/>
    </Image>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526E5B-BE06-44ED-944C-46B3BE1A406A}">
  <ds:schemaRefs>
    <ds:schemaRef ds:uri="http://schemas.microsoft.com/office/2006/metadata/properties"/>
    <ds:schemaRef ds:uri="http://schemas.microsoft.com/office/infopath/2007/PartnerControls"/>
    <ds:schemaRef ds:uri="71af3243-3dd4-4a8d-8c0d-dd76da1f02a5"/>
    <ds:schemaRef ds:uri="230e9df3-be65-4c73-a93b-d1236ebd677e"/>
    <ds:schemaRef ds:uri="http://schemas.microsoft.com/sharepoint/v3"/>
  </ds:schemaRefs>
</ds:datastoreItem>
</file>

<file path=customXml/itemProps2.xml><?xml version="1.0" encoding="utf-8"?>
<ds:datastoreItem xmlns:ds="http://schemas.openxmlformats.org/officeDocument/2006/customXml" ds:itemID="{2DD5551C-388C-42EB-B1BB-B0BF4434BA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4B3662-E706-427A-8C63-55F1C5B1CAE0}">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Color block design</Template>
  <TotalTime>88</TotalTime>
  <Words>672</Words>
  <Application>Microsoft Office PowerPoint</Application>
  <PresentationFormat>Widescreen</PresentationFormat>
  <Paragraphs>77</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Avenir Next LT Pro</vt:lpstr>
      <vt:lpstr>Avenir Next LT Pro Light</vt:lpstr>
      <vt:lpstr>Calibri</vt:lpstr>
      <vt:lpstr>Verdana</vt:lpstr>
      <vt:lpstr>ColorBlockVTI</vt:lpstr>
      <vt:lpstr> The Enemy called  NOSTALGIA</vt:lpstr>
      <vt:lpstr>Define:  Nostalgia</vt:lpstr>
      <vt:lpstr>Have you had strong feelings of nostalgia?</vt:lpstr>
      <vt:lpstr>Nostalgia can be dangerous.</vt:lpstr>
      <vt:lpstr>Nostalgia can be dangerous.</vt:lpstr>
      <vt:lpstr>Nostalgia has hurt God’s people in the past.</vt:lpstr>
      <vt:lpstr>Nostalgia has hurt God’s people in the past.</vt:lpstr>
      <vt:lpstr>Nostalgia has hurt God’s people in the past.</vt:lpstr>
      <vt:lpstr>Nostalgia has hurt God’s people in the past.</vt:lpstr>
      <vt:lpstr>Nostalgia has hurt God’s people in the past.</vt:lpstr>
      <vt:lpstr>Nostalgia still hurts the church.</vt:lpstr>
      <vt:lpstr>Nostalgia still hurts the church.</vt:lpstr>
      <vt:lpstr>Solomon wrote -  Ecclesiastes 7:10</vt:lpstr>
      <vt:lpstr>Solomon was RIGHT!</vt:lpstr>
      <vt:lpstr>SERVE GOD IN THE PRESENT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7</cp:revision>
  <dcterms:created xsi:type="dcterms:W3CDTF">2024-12-19T20:39:55Z</dcterms:created>
  <dcterms:modified xsi:type="dcterms:W3CDTF">2024-12-20T01:26:07Z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0x01010079F111ED35F8CC479449609E8A0923A6</vt:lpwstr>
  </property>
</Properties>
</file>