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65" r:id="rId2"/>
    <p:sldId id="266" r:id="rId3"/>
    <p:sldId id="270" r:id="rId4"/>
    <p:sldId id="271" r:id="rId5"/>
    <p:sldId id="272" r:id="rId6"/>
    <p:sldId id="275" r:id="rId7"/>
    <p:sldId id="273" r:id="rId8"/>
    <p:sldId id="274" r:id="rId9"/>
    <p:sldId id="276" r:id="rId10"/>
    <p:sldId id="277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24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58A34-83F4-4B2E-BC5A-DE51EE8822F9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E58C-C1A6-4C4C-90C2-B7F5B0504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E1917-0BAF-4687-978A-82FFF05559C3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E1E9A-E921-4174-A0FC-51868D7AC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4EAB7D7-3608-4730-B2E2-670834DF882C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20348"/>
            <a:ext cx="9144000" cy="1308652"/>
          </a:xfrm>
        </p:spPr>
        <p:txBody>
          <a:bodyPr>
            <a:normAutofit/>
          </a:bodyPr>
          <a:lstStyle/>
          <a:p>
            <a:r>
              <a:rPr lang="en-US" sz="6600" dirty="0"/>
              <a:t>No Vision?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27442"/>
            <a:ext cx="9144000" cy="1030357"/>
          </a:xfrm>
        </p:spPr>
        <p:txBody>
          <a:bodyPr>
            <a:normAutofit/>
          </a:bodyPr>
          <a:lstStyle/>
          <a:p>
            <a:r>
              <a:rPr lang="en-US" sz="2800" b="1" dirty="0"/>
              <a:t>A Study of Proverbs 29:18</a:t>
            </a:r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D2EE9-B700-441D-82F4-427B2DF10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Vision = No message from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25A46-AEBF-48F0-8740-04EAEEB24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 Samuel 3:1  Now the boy Samuel ministered to the LORD before Eli. And the word of the LORD was rare in those days; </a:t>
            </a:r>
            <a:r>
              <a:rPr lang="en-US" b="1" i="1" dirty="0"/>
              <a:t>there was</a:t>
            </a:r>
            <a:r>
              <a:rPr lang="en-US" b="1" dirty="0"/>
              <a:t> no widespread revelation. (open vision – KJV)</a:t>
            </a:r>
          </a:p>
          <a:p>
            <a:r>
              <a:rPr lang="en-US" b="1" dirty="0"/>
              <a:t>Amos 8:11-12  Behold, the days come, saith the Lord GOD, that I will send a famine in the land, not a famine of bread, nor a thirst for water, but of hearing the words of the LORD:  12  And they shall wander from sea to sea, and from the north even to the east, they shall run to and </a:t>
            </a:r>
            <a:r>
              <a:rPr lang="en-US" b="1" dirty="0" err="1"/>
              <a:t>fro</a:t>
            </a:r>
            <a:r>
              <a:rPr lang="en-US" b="1" dirty="0"/>
              <a:t> to seek the word of the LORD, and shall not find </a:t>
            </a:r>
            <a:r>
              <a:rPr lang="en-US" b="1" i="1" dirty="0"/>
              <a:t>it.</a:t>
            </a:r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677487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91B89-9AE7-4754-BAA1-B6D074667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Psalm 19:7-11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62C5D-3DD9-4426-9938-FFB14F9F2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7  The law of the LORD </a:t>
            </a:r>
            <a:r>
              <a:rPr lang="en-US" b="1" i="1" dirty="0"/>
              <a:t>is</a:t>
            </a:r>
            <a:r>
              <a:rPr lang="en-US" b="1" dirty="0"/>
              <a:t> perfect, converting the soul; The testimony of the LORD </a:t>
            </a:r>
            <a:r>
              <a:rPr lang="en-US" b="1" i="1" dirty="0"/>
              <a:t>is</a:t>
            </a:r>
            <a:r>
              <a:rPr lang="en-US" b="1" dirty="0"/>
              <a:t> sure, making wise the simple;</a:t>
            </a:r>
          </a:p>
          <a:p>
            <a:r>
              <a:rPr lang="en-US" b="1" dirty="0"/>
              <a:t>8 The statutes of the LORD </a:t>
            </a:r>
            <a:r>
              <a:rPr lang="en-US" b="1" i="1" dirty="0"/>
              <a:t>are</a:t>
            </a:r>
            <a:r>
              <a:rPr lang="en-US" b="1" dirty="0"/>
              <a:t> right, rejoicing the heart; The commandment of the LORD </a:t>
            </a:r>
            <a:r>
              <a:rPr lang="en-US" b="1" i="1" dirty="0"/>
              <a:t>is</a:t>
            </a:r>
            <a:r>
              <a:rPr lang="en-US" b="1" dirty="0"/>
              <a:t> pure, enlightening the eyes;</a:t>
            </a:r>
          </a:p>
          <a:p>
            <a:r>
              <a:rPr lang="en-US" b="1" dirty="0"/>
              <a:t>9 The fear of the LORD </a:t>
            </a:r>
            <a:r>
              <a:rPr lang="en-US" b="1" i="1" dirty="0"/>
              <a:t>is</a:t>
            </a:r>
            <a:r>
              <a:rPr lang="en-US" b="1" dirty="0"/>
              <a:t> clean, enduring forever; The judgments of the LORD </a:t>
            </a:r>
            <a:r>
              <a:rPr lang="en-US" b="1" i="1" dirty="0"/>
              <a:t>are</a:t>
            </a:r>
            <a:r>
              <a:rPr lang="en-US" b="1" dirty="0"/>
              <a:t> true </a:t>
            </a:r>
            <a:r>
              <a:rPr lang="en-US" b="1" i="1" dirty="0"/>
              <a:t>and</a:t>
            </a:r>
            <a:r>
              <a:rPr lang="en-US" b="1" dirty="0"/>
              <a:t> righteous altogether.</a:t>
            </a:r>
          </a:p>
          <a:p>
            <a:r>
              <a:rPr lang="en-US" b="1" dirty="0"/>
              <a:t>10 More to be desired </a:t>
            </a:r>
            <a:r>
              <a:rPr lang="en-US" b="1" i="1" dirty="0"/>
              <a:t>are they</a:t>
            </a:r>
            <a:r>
              <a:rPr lang="en-US" b="1" dirty="0"/>
              <a:t> than gold, Yea, than much fine gold; Sweeter also than honey and the honeycomb.</a:t>
            </a:r>
          </a:p>
          <a:p>
            <a:r>
              <a:rPr lang="en-US" b="1" dirty="0"/>
              <a:t>11 Moreover by them Your servant is warned, </a:t>
            </a:r>
            <a:r>
              <a:rPr lang="en-US" b="1" i="1" dirty="0"/>
              <a:t>And</a:t>
            </a:r>
            <a:r>
              <a:rPr lang="en-US" b="1" dirty="0"/>
              <a:t> in keeping them </a:t>
            </a:r>
            <a:r>
              <a:rPr lang="en-US" b="1" i="1" dirty="0"/>
              <a:t>there is</a:t>
            </a:r>
            <a:r>
              <a:rPr lang="en-US" b="1" dirty="0"/>
              <a:t> great reward.</a:t>
            </a:r>
          </a:p>
        </p:txBody>
      </p:sp>
    </p:spTree>
    <p:extLst>
      <p:ext uri="{BB962C8B-B14F-4D97-AF65-F5344CB8AC3E}">
        <p14:creationId xmlns:p14="http://schemas.microsoft.com/office/powerpoint/2010/main" val="22291775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this study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b="1" dirty="0"/>
          </a:p>
          <a:p>
            <a:pPr lvl="0"/>
            <a:r>
              <a:rPr lang="en-US" b="1" dirty="0"/>
              <a:t>Understand Hebrew poetry</a:t>
            </a:r>
          </a:p>
          <a:p>
            <a:pPr lvl="0"/>
            <a:endParaRPr lang="en-US" b="1" dirty="0"/>
          </a:p>
          <a:p>
            <a:pPr lvl="0"/>
            <a:r>
              <a:rPr lang="en-US" b="1" dirty="0"/>
              <a:t>A reminder about context </a:t>
            </a:r>
          </a:p>
          <a:p>
            <a:pPr lvl="0"/>
            <a:endParaRPr lang="en-US" b="1" dirty="0"/>
          </a:p>
          <a:p>
            <a:r>
              <a:rPr lang="en-US" b="1" dirty="0"/>
              <a:t>Discuss the “vision” of Proverbs 29:18</a:t>
            </a:r>
          </a:p>
          <a:p>
            <a:pPr marL="0" lv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649342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24E12-A74B-4E8D-91F0-49017EF28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Proverbs 29:18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A4C64-0C42-4BC3-B095-474E45054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Where </a:t>
            </a:r>
            <a:r>
              <a:rPr lang="en-US" b="1" i="1" dirty="0"/>
              <a:t>there is</a:t>
            </a:r>
            <a:r>
              <a:rPr lang="en-US" b="1" dirty="0"/>
              <a:t> no revelation, the people cast off restraint; But happy </a:t>
            </a:r>
            <a:r>
              <a:rPr lang="en-US" b="1" i="1" dirty="0"/>
              <a:t>is</a:t>
            </a:r>
            <a:r>
              <a:rPr lang="en-US" b="1" dirty="0"/>
              <a:t> he who keeps the law.</a:t>
            </a:r>
          </a:p>
          <a:p>
            <a:endParaRPr lang="en-US" b="1" dirty="0"/>
          </a:p>
          <a:p>
            <a:r>
              <a:rPr lang="en-US" b="1" dirty="0"/>
              <a:t>This is an often misunderstood and wrongly applied passage.</a:t>
            </a:r>
          </a:p>
          <a:p>
            <a:endParaRPr lang="en-US" b="1" dirty="0"/>
          </a:p>
          <a:p>
            <a:r>
              <a:rPr lang="en-US" b="1" dirty="0"/>
              <a:t>Often only the first half of the verse is quoted.</a:t>
            </a:r>
          </a:p>
          <a:p>
            <a:endParaRPr lang="en-US" b="1" dirty="0"/>
          </a:p>
          <a:p>
            <a:r>
              <a:rPr lang="en-US" b="1" dirty="0"/>
              <a:t>Then the speaker applies it in ways that are not correct.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96042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68853-3FFD-4AA8-9A4F-23E5EEF7C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087ED-8769-4033-AF46-AE37BBFAF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It is ALWAYS important to study a passage in its complete context.</a:t>
            </a:r>
          </a:p>
          <a:p>
            <a:r>
              <a:rPr lang="en-US" b="1" dirty="0"/>
              <a:t>This means the book, the chapter, the verses around it and it also includes the rest of the verse.</a:t>
            </a:r>
          </a:p>
          <a:p>
            <a:r>
              <a:rPr lang="en-US" b="1" dirty="0"/>
              <a:t>Preachers (myself included) often only quote the part of a verse we want to emphasize. </a:t>
            </a:r>
          </a:p>
          <a:p>
            <a:r>
              <a:rPr lang="en-US" b="1" dirty="0"/>
              <a:t>This can lead some to wrong conclusions about the meaning of the passage.</a:t>
            </a:r>
          </a:p>
        </p:txBody>
      </p:sp>
    </p:spTree>
    <p:extLst>
      <p:ext uri="{BB962C8B-B14F-4D97-AF65-F5344CB8AC3E}">
        <p14:creationId xmlns:p14="http://schemas.microsoft.com/office/powerpoint/2010/main" val="35342505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BC5C-EF4C-433B-9F25-B1FF23560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Hebrew Poetry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F05B0-DB22-498E-A838-3DBBC88BD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Hebrew (Old Testament) poetry is not like English poetry</a:t>
            </a:r>
          </a:p>
          <a:p>
            <a:r>
              <a:rPr lang="en-US" b="1" dirty="0"/>
              <a:t>Hebrew poetry does not require rhyme or meter</a:t>
            </a:r>
          </a:p>
          <a:p>
            <a:r>
              <a:rPr lang="en-US" b="1" dirty="0"/>
              <a:t>Hebrew poetry is written in some form of parallel. </a:t>
            </a:r>
          </a:p>
          <a:p>
            <a:pPr lvl="1"/>
            <a:r>
              <a:rPr lang="en-US" b="1" dirty="0"/>
              <a:t>Same idea in different words</a:t>
            </a:r>
          </a:p>
          <a:p>
            <a:pPr lvl="1"/>
            <a:r>
              <a:rPr lang="en-US" b="1" dirty="0"/>
              <a:t>Opposite – Do this, Do not do that</a:t>
            </a:r>
          </a:p>
          <a:p>
            <a:r>
              <a:rPr lang="en-US" b="1" dirty="0"/>
              <a:t>Job, Psalms and Proverbs (and parts of other books) are written in Hebrew poetry</a:t>
            </a:r>
          </a:p>
        </p:txBody>
      </p:sp>
    </p:spTree>
    <p:extLst>
      <p:ext uri="{BB962C8B-B14F-4D97-AF65-F5344CB8AC3E}">
        <p14:creationId xmlns:p14="http://schemas.microsoft.com/office/powerpoint/2010/main" val="19479490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786CD-4681-474A-9C46-E514F6B20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139" y="365125"/>
            <a:ext cx="8981661" cy="1325563"/>
          </a:xfrm>
        </p:spPr>
        <p:txBody>
          <a:bodyPr>
            <a:normAutofit/>
          </a:bodyPr>
          <a:lstStyle/>
          <a:p>
            <a:r>
              <a:rPr lang="en-US" dirty="0"/>
              <a:t>Hebrew Poetry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B580B-1076-4DA5-AFAE-88CA77B3E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Notice the parallels in these phrases</a:t>
            </a:r>
          </a:p>
          <a:p>
            <a:r>
              <a:rPr lang="en-US" b="1" dirty="0"/>
              <a:t>Where </a:t>
            </a:r>
            <a:r>
              <a:rPr lang="en-US" b="1" i="1" dirty="0"/>
              <a:t>there is</a:t>
            </a:r>
            <a:r>
              <a:rPr lang="en-US" b="1" dirty="0"/>
              <a:t> no revelation, the people cast off restraint; </a:t>
            </a:r>
          </a:p>
          <a:p>
            <a:r>
              <a:rPr lang="en-US" b="1" dirty="0"/>
              <a:t>But happy </a:t>
            </a:r>
            <a:r>
              <a:rPr lang="en-US" b="1" i="1" dirty="0"/>
              <a:t>is</a:t>
            </a:r>
            <a:r>
              <a:rPr lang="en-US" b="1" dirty="0"/>
              <a:t> he who keeps the law.</a:t>
            </a:r>
          </a:p>
          <a:p>
            <a:endParaRPr lang="en-US" b="1" dirty="0"/>
          </a:p>
          <a:p>
            <a:r>
              <a:rPr lang="en-US" b="1" dirty="0"/>
              <a:t>Revelation (vision – KJV) is parallel to Keeps the law</a:t>
            </a:r>
          </a:p>
          <a:p>
            <a:r>
              <a:rPr lang="en-US" b="1" dirty="0"/>
              <a:t>Cast off restraint (Perish – KJV) is a contrast to Happy is he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367585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B9B29-18C0-4408-B12E-079E591A3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100" y="365125"/>
            <a:ext cx="9791700" cy="1325563"/>
          </a:xfrm>
        </p:spPr>
        <p:txBody>
          <a:bodyPr>
            <a:normAutofit/>
          </a:bodyPr>
          <a:lstStyle/>
          <a:p>
            <a:r>
              <a:rPr lang="en-US" dirty="0"/>
              <a:t>How is Proverbs 29:18 misunderstood?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F4C86-B432-493C-B2FE-6698E4A9D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Many TV preachers (health and wealth gospel) preach a message of personal vision, dreams, goals.</a:t>
            </a:r>
          </a:p>
          <a:p>
            <a:r>
              <a:rPr lang="en-US" b="1" dirty="0"/>
              <a:t>They will preach that we must set high goals and God will help us reach them.</a:t>
            </a:r>
          </a:p>
          <a:p>
            <a:r>
              <a:rPr lang="en-US" b="1" dirty="0"/>
              <a:t>If we don’t have a great vision for our life, we will fail.</a:t>
            </a:r>
          </a:p>
          <a:p>
            <a:r>
              <a:rPr lang="en-US" b="1" dirty="0"/>
              <a:t>They quote Proverbs 29:18 (first part only) to prove the point.</a:t>
            </a:r>
          </a:p>
          <a:p>
            <a:r>
              <a:rPr lang="en-US" b="1" dirty="0"/>
              <a:t>PROBLEM: They miss the meaning by not quoting the rest of the verse. They apply “vision” to personal goals and dreams.</a:t>
            </a:r>
          </a:p>
        </p:txBody>
      </p:sp>
    </p:spTree>
    <p:extLst>
      <p:ext uri="{BB962C8B-B14F-4D97-AF65-F5344CB8AC3E}">
        <p14:creationId xmlns:p14="http://schemas.microsoft.com/office/powerpoint/2010/main" val="19490297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4591A-8EE7-4372-A6BB-E4908135D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100" y="365125"/>
            <a:ext cx="9791700" cy="1325563"/>
          </a:xfrm>
        </p:spPr>
        <p:txBody>
          <a:bodyPr>
            <a:normAutofit/>
          </a:bodyPr>
          <a:lstStyle/>
          <a:p>
            <a:r>
              <a:rPr lang="en-US" dirty="0"/>
              <a:t>How is Proverbs 29:18 misunderstood?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FBA76-F77B-4850-96F7-FC7038199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When you read Hebrew poetry you must read the entire verse or section to understand the message.</a:t>
            </a:r>
          </a:p>
          <a:p>
            <a:r>
              <a:rPr lang="en-US" b="1" dirty="0"/>
              <a:t>It is not enough to say, “Where there is no vision, the people perish.” (KJV)</a:t>
            </a:r>
          </a:p>
          <a:p>
            <a:r>
              <a:rPr lang="en-US" b="1" dirty="0"/>
              <a:t>Read the entire verse – Where </a:t>
            </a:r>
            <a:r>
              <a:rPr lang="en-US" b="1" i="1" dirty="0"/>
              <a:t>there is</a:t>
            </a:r>
            <a:r>
              <a:rPr lang="en-US" b="1" dirty="0"/>
              <a:t> no revelation, the people cast off restraint; But happy </a:t>
            </a:r>
            <a:r>
              <a:rPr lang="en-US" b="1" i="1" dirty="0"/>
              <a:t>is</a:t>
            </a:r>
            <a:r>
              <a:rPr lang="en-US" b="1" dirty="0"/>
              <a:t> he who keeps the law.</a:t>
            </a:r>
          </a:p>
          <a:p>
            <a:r>
              <a:rPr lang="en-US" b="1" dirty="0"/>
              <a:t>The word “BUT” shows there is a contrast coming.</a:t>
            </a:r>
          </a:p>
          <a:p>
            <a:r>
              <a:rPr lang="en-US" b="1" dirty="0"/>
              <a:t>The “vision” is not about personal goals, elders, or preachers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0969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89211-F5D5-4EDC-B420-C87E8D0F8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verse teach?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F985A-643D-4EE8-AE4D-FE9C9FB7C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NOT:</a:t>
            </a:r>
          </a:p>
          <a:p>
            <a:pPr lvl="1"/>
            <a:r>
              <a:rPr lang="en-US" b="1" dirty="0"/>
              <a:t>You dream, set goals, have a vison for your life and God will help you make them become reality</a:t>
            </a:r>
          </a:p>
          <a:p>
            <a:pPr lvl="1"/>
            <a:r>
              <a:rPr lang="en-US" b="1" dirty="0"/>
              <a:t>Just a “feel good” phrase to say everyone can be rich, have what they want, reach all their goals</a:t>
            </a:r>
          </a:p>
          <a:p>
            <a:pPr lvl="1"/>
            <a:endParaRPr lang="en-US" b="1" dirty="0"/>
          </a:p>
          <a:p>
            <a:r>
              <a:rPr lang="en-US" b="1" dirty="0"/>
              <a:t>DOES TEACH:</a:t>
            </a:r>
          </a:p>
          <a:p>
            <a:pPr lvl="1"/>
            <a:r>
              <a:rPr lang="en-US" b="1" dirty="0"/>
              <a:t>Vision is parallel to keeping the law. </a:t>
            </a:r>
          </a:p>
          <a:p>
            <a:pPr lvl="1"/>
            <a:r>
              <a:rPr lang="en-US" b="1" dirty="0"/>
              <a:t>NKJV – Where there is no revelation</a:t>
            </a:r>
          </a:p>
        </p:txBody>
      </p:sp>
    </p:spTree>
    <p:extLst>
      <p:ext uri="{BB962C8B-B14F-4D97-AF65-F5344CB8AC3E}">
        <p14:creationId xmlns:p14="http://schemas.microsoft.com/office/powerpoint/2010/main" val="18188654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loud skipper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loud skipper design slides.potx" id="{A839CB2D-CAF8-4C90-9E08-F1ACA2C5BDD5}" vid="{4C3DFA96-B4CF-43D6-AFA3-6C4764C0CDA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 skipper design slides</Template>
  <TotalTime>59</TotalTime>
  <Words>781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Cloud skipper design template</vt:lpstr>
      <vt:lpstr>No Vision?</vt:lpstr>
      <vt:lpstr>Purpose of this study</vt:lpstr>
      <vt:lpstr>Proverbs 29:18</vt:lpstr>
      <vt:lpstr>Context</vt:lpstr>
      <vt:lpstr>Hebrew Poetry</vt:lpstr>
      <vt:lpstr>Hebrew Poetry</vt:lpstr>
      <vt:lpstr>How is Proverbs 29:18 misunderstood?</vt:lpstr>
      <vt:lpstr>How is Proverbs 29:18 misunderstood?</vt:lpstr>
      <vt:lpstr>What does this verse teach?</vt:lpstr>
      <vt:lpstr>No Vision = No message from God</vt:lpstr>
      <vt:lpstr>Psalm 19:7-11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Vision?</dc:title>
  <dc:creator>Manly Luscombe</dc:creator>
  <cp:lastModifiedBy>Manly Luscombe</cp:lastModifiedBy>
  <cp:revision>7</cp:revision>
  <dcterms:created xsi:type="dcterms:W3CDTF">2020-07-21T17:02:36Z</dcterms:created>
  <dcterms:modified xsi:type="dcterms:W3CDTF">2020-07-21T18:01:50Z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