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7FDF199B-9E4C-49FE-B106-F1BE871FE6B1}"/>
    <pc:docChg chg="modSld modMainMaster">
      <pc:chgData name="Manly Luscombe" userId="d66a401e1e7a39bf" providerId="LiveId" clId="{7FDF199B-9E4C-49FE-B106-F1BE871FE6B1}" dt="2021-08-05T19:41:10.258" v="6" actId="20577"/>
      <pc:docMkLst>
        <pc:docMk/>
      </pc:docMkLst>
      <pc:sldChg chg="modTransition">
        <pc:chgData name="Manly Luscombe" userId="d66a401e1e7a39bf" providerId="LiveId" clId="{7FDF199B-9E4C-49FE-B106-F1BE871FE6B1}" dt="2021-08-05T19:37:12.500" v="1"/>
        <pc:sldMkLst>
          <pc:docMk/>
          <pc:sldMk cId="3230119130" sldId="256"/>
        </pc:sldMkLst>
      </pc:sldChg>
      <pc:sldChg chg="modTransition">
        <pc:chgData name="Manly Luscombe" userId="d66a401e1e7a39bf" providerId="LiveId" clId="{7FDF199B-9E4C-49FE-B106-F1BE871FE6B1}" dt="2021-08-05T19:37:12.500" v="1"/>
        <pc:sldMkLst>
          <pc:docMk/>
          <pc:sldMk cId="1708425882" sldId="257"/>
        </pc:sldMkLst>
      </pc:sldChg>
      <pc:sldChg chg="modTransition">
        <pc:chgData name="Manly Luscombe" userId="d66a401e1e7a39bf" providerId="LiveId" clId="{7FDF199B-9E4C-49FE-B106-F1BE871FE6B1}" dt="2021-08-05T19:37:12.500" v="1"/>
        <pc:sldMkLst>
          <pc:docMk/>
          <pc:sldMk cId="3021301399" sldId="258"/>
        </pc:sldMkLst>
      </pc:sldChg>
      <pc:sldChg chg="modSp mod modTransition">
        <pc:chgData name="Manly Luscombe" userId="d66a401e1e7a39bf" providerId="LiveId" clId="{7FDF199B-9E4C-49FE-B106-F1BE871FE6B1}" dt="2021-08-05T19:38:50.336" v="4" actId="20577"/>
        <pc:sldMkLst>
          <pc:docMk/>
          <pc:sldMk cId="2536249090" sldId="259"/>
        </pc:sldMkLst>
        <pc:spChg chg="mod">
          <ac:chgData name="Manly Luscombe" userId="d66a401e1e7a39bf" providerId="LiveId" clId="{7FDF199B-9E4C-49FE-B106-F1BE871FE6B1}" dt="2021-08-05T19:38:50.336" v="4" actId="20577"/>
          <ac:spMkLst>
            <pc:docMk/>
            <pc:sldMk cId="2536249090" sldId="259"/>
            <ac:spMk id="3" creationId="{201CFF07-7520-4480-8295-27A0E82E243B}"/>
          </ac:spMkLst>
        </pc:spChg>
      </pc:sldChg>
      <pc:sldChg chg="modSp mod modTransition">
        <pc:chgData name="Manly Luscombe" userId="d66a401e1e7a39bf" providerId="LiveId" clId="{7FDF199B-9E4C-49FE-B106-F1BE871FE6B1}" dt="2021-08-05T19:40:02.766" v="5" actId="2711"/>
        <pc:sldMkLst>
          <pc:docMk/>
          <pc:sldMk cId="4236477503" sldId="260"/>
        </pc:sldMkLst>
        <pc:spChg chg="mod">
          <ac:chgData name="Manly Luscombe" userId="d66a401e1e7a39bf" providerId="LiveId" clId="{7FDF199B-9E4C-49FE-B106-F1BE871FE6B1}" dt="2021-08-05T19:40:02.766" v="5" actId="2711"/>
          <ac:spMkLst>
            <pc:docMk/>
            <pc:sldMk cId="4236477503" sldId="260"/>
            <ac:spMk id="3" creationId="{201CFF07-7520-4480-8295-27A0E82E243B}"/>
          </ac:spMkLst>
        </pc:spChg>
      </pc:sldChg>
      <pc:sldChg chg="modTransition">
        <pc:chgData name="Manly Luscombe" userId="d66a401e1e7a39bf" providerId="LiveId" clId="{7FDF199B-9E4C-49FE-B106-F1BE871FE6B1}" dt="2021-08-05T19:37:12.500" v="1"/>
        <pc:sldMkLst>
          <pc:docMk/>
          <pc:sldMk cId="1962275957" sldId="261"/>
        </pc:sldMkLst>
      </pc:sldChg>
      <pc:sldChg chg="modTransition">
        <pc:chgData name="Manly Luscombe" userId="d66a401e1e7a39bf" providerId="LiveId" clId="{7FDF199B-9E4C-49FE-B106-F1BE871FE6B1}" dt="2021-08-05T19:37:12.500" v="1"/>
        <pc:sldMkLst>
          <pc:docMk/>
          <pc:sldMk cId="3877488521" sldId="262"/>
        </pc:sldMkLst>
      </pc:sldChg>
      <pc:sldChg chg="modTransition">
        <pc:chgData name="Manly Luscombe" userId="d66a401e1e7a39bf" providerId="LiveId" clId="{7FDF199B-9E4C-49FE-B106-F1BE871FE6B1}" dt="2021-08-05T19:37:12.500" v="1"/>
        <pc:sldMkLst>
          <pc:docMk/>
          <pc:sldMk cId="2326362130" sldId="263"/>
        </pc:sldMkLst>
      </pc:sldChg>
      <pc:sldChg chg="modSp mod modTransition">
        <pc:chgData name="Manly Luscombe" userId="d66a401e1e7a39bf" providerId="LiveId" clId="{7FDF199B-9E4C-49FE-B106-F1BE871FE6B1}" dt="2021-08-05T19:41:10.258" v="6" actId="20577"/>
        <pc:sldMkLst>
          <pc:docMk/>
          <pc:sldMk cId="2611484888" sldId="264"/>
        </pc:sldMkLst>
        <pc:spChg chg="mod">
          <ac:chgData name="Manly Luscombe" userId="d66a401e1e7a39bf" providerId="LiveId" clId="{7FDF199B-9E4C-49FE-B106-F1BE871FE6B1}" dt="2021-08-05T19:41:10.258" v="6" actId="20577"/>
          <ac:spMkLst>
            <pc:docMk/>
            <pc:sldMk cId="2611484888" sldId="264"/>
            <ac:spMk id="3" creationId="{201CFF07-7520-4480-8295-27A0E82E243B}"/>
          </ac:spMkLst>
        </pc:spChg>
      </pc:sldChg>
      <pc:sldChg chg="modTransition">
        <pc:chgData name="Manly Luscombe" userId="d66a401e1e7a39bf" providerId="LiveId" clId="{7FDF199B-9E4C-49FE-B106-F1BE871FE6B1}" dt="2021-08-05T19:37:12.500" v="1"/>
        <pc:sldMkLst>
          <pc:docMk/>
          <pc:sldMk cId="1397480626" sldId="265"/>
        </pc:sldMkLst>
      </pc:sldChg>
      <pc:sldChg chg="modTransition">
        <pc:chgData name="Manly Luscombe" userId="d66a401e1e7a39bf" providerId="LiveId" clId="{7FDF199B-9E4C-49FE-B106-F1BE871FE6B1}" dt="2021-08-05T19:37:12.500" v="1"/>
        <pc:sldMkLst>
          <pc:docMk/>
          <pc:sldMk cId="2077705429" sldId="266"/>
        </pc:sldMkLst>
      </pc:sldChg>
      <pc:sldChg chg="modTransition">
        <pc:chgData name="Manly Luscombe" userId="d66a401e1e7a39bf" providerId="LiveId" clId="{7FDF199B-9E4C-49FE-B106-F1BE871FE6B1}" dt="2021-08-05T19:37:12.500" v="1"/>
        <pc:sldMkLst>
          <pc:docMk/>
          <pc:sldMk cId="3418229922" sldId="267"/>
        </pc:sldMkLst>
      </pc:sldChg>
      <pc:sldChg chg="modTransition">
        <pc:chgData name="Manly Luscombe" userId="d66a401e1e7a39bf" providerId="LiveId" clId="{7FDF199B-9E4C-49FE-B106-F1BE871FE6B1}" dt="2021-08-05T19:37:12.500" v="1"/>
        <pc:sldMkLst>
          <pc:docMk/>
          <pc:sldMk cId="3846087710" sldId="268"/>
        </pc:sldMkLst>
      </pc:sldChg>
      <pc:sldMasterChg chg="modTransition modSldLayout">
        <pc:chgData name="Manly Luscombe" userId="d66a401e1e7a39bf" providerId="LiveId" clId="{7FDF199B-9E4C-49FE-B106-F1BE871FE6B1}" dt="2021-08-05T19:37:12.500" v="1"/>
        <pc:sldMasterMkLst>
          <pc:docMk/>
          <pc:sldMasterMk cId="0" sldId="2147483648"/>
        </pc:sldMasterMkLst>
        <pc:sldLayoutChg chg="modTransition">
          <pc:chgData name="Manly Luscombe" userId="d66a401e1e7a39bf" providerId="LiveId" clId="{7FDF199B-9E4C-49FE-B106-F1BE871FE6B1}" dt="2021-08-05T19:37:12.500" v="1"/>
          <pc:sldLayoutMkLst>
            <pc:docMk/>
            <pc:sldMasterMk cId="0" sldId="2147483648"/>
            <pc:sldLayoutMk cId="0" sldId="2147483649"/>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0"/>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1"/>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2"/>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3"/>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4"/>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5"/>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6"/>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8"/>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59"/>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1"/>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2"/>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4"/>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7"/>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8"/>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69"/>
          </pc:sldLayoutMkLst>
        </pc:sldLayoutChg>
        <pc:sldLayoutChg chg="modTransition">
          <pc:chgData name="Manly Luscombe" userId="d66a401e1e7a39bf" providerId="LiveId" clId="{7FDF199B-9E4C-49FE-B106-F1BE871FE6B1}" dt="2021-08-05T19:37:12.500" v="1"/>
          <pc:sldLayoutMkLst>
            <pc:docMk/>
            <pc:sldMasterMk cId="0" sldId="2147483648"/>
            <pc:sldLayoutMk cId="0" sldId="2147483670"/>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8/5/2021</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8/5/2021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8/5/2021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8/5/2021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8/5/2021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8/5/2021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8/5/2021</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09ED8-6E0B-47AA-94C1-4BE1950786BE}"/>
              </a:ext>
            </a:extLst>
          </p:cNvPr>
          <p:cNvSpPr>
            <a:spLocks noGrp="1"/>
          </p:cNvSpPr>
          <p:nvPr>
            <p:ph type="ctrTitle"/>
          </p:nvPr>
        </p:nvSpPr>
        <p:spPr>
          <a:xfrm>
            <a:off x="1154955" y="3428999"/>
            <a:ext cx="8825658" cy="1348381"/>
          </a:xfrm>
        </p:spPr>
        <p:txBody>
          <a:bodyPr/>
          <a:lstStyle/>
          <a:p>
            <a:r>
              <a:rPr lang="en-US" sz="6600" b="1" dirty="0">
                <a:solidFill>
                  <a:schemeClr val="bg1"/>
                </a:solidFill>
              </a:rPr>
              <a:t>NO SMALL STIR</a:t>
            </a:r>
          </a:p>
        </p:txBody>
      </p:sp>
      <p:sp>
        <p:nvSpPr>
          <p:cNvPr id="3" name="Subtitle 2">
            <a:extLst>
              <a:ext uri="{FF2B5EF4-FFF2-40B4-BE49-F238E27FC236}">
                <a16:creationId xmlns:a16="http://schemas.microsoft.com/office/drawing/2014/main" id="{2ECE54E4-3BD0-426F-BBBC-13FBBC8307C7}"/>
              </a:ext>
            </a:extLst>
          </p:cNvPr>
          <p:cNvSpPr>
            <a:spLocks noGrp="1"/>
          </p:cNvSpPr>
          <p:nvPr>
            <p:ph type="subTitle" idx="1"/>
          </p:nvPr>
        </p:nvSpPr>
        <p:spPr/>
        <p:txBody>
          <a:bodyPr>
            <a:normAutofit/>
          </a:bodyPr>
          <a:lstStyle/>
          <a:p>
            <a:r>
              <a:rPr lang="en-US" sz="2400" b="1" i="0" u="none" strike="noStrike" baseline="0" dirty="0">
                <a:solidFill>
                  <a:schemeClr val="bg1"/>
                </a:solidFill>
                <a:latin typeface="Verdana" panose="020B0604030504040204" pitchFamily="34" charset="0"/>
              </a:rPr>
              <a:t>(Acts 19:23 KJV)  And the same time there arose </a:t>
            </a:r>
            <a:r>
              <a:rPr lang="en-US" sz="2400" b="1" i="0" u="sng" strike="noStrike" baseline="0" dirty="0">
                <a:solidFill>
                  <a:schemeClr val="bg1"/>
                </a:solidFill>
                <a:latin typeface="Verdana" panose="020B0604030504040204" pitchFamily="34" charset="0"/>
              </a:rPr>
              <a:t>no small stir </a:t>
            </a:r>
            <a:r>
              <a:rPr lang="en-US" sz="2400" b="1" i="0" u="none" strike="noStrike" baseline="0" dirty="0">
                <a:solidFill>
                  <a:schemeClr val="bg1"/>
                </a:solidFill>
                <a:latin typeface="Verdana" panose="020B0604030504040204" pitchFamily="34" charset="0"/>
              </a:rPr>
              <a:t>about that way.</a:t>
            </a:r>
          </a:p>
          <a:p>
            <a:endParaRPr lang="en-US" sz="2400" b="1" dirty="0">
              <a:solidFill>
                <a:schemeClr val="bg1"/>
              </a:solidFill>
            </a:endParaRPr>
          </a:p>
        </p:txBody>
      </p:sp>
      <p:pic>
        <p:nvPicPr>
          <p:cNvPr id="1026" name="Picture 2" descr="The Bible Journey | The silversmiths riot in Ephesus">
            <a:extLst>
              <a:ext uri="{FF2B5EF4-FFF2-40B4-BE49-F238E27FC236}">
                <a16:creationId xmlns:a16="http://schemas.microsoft.com/office/drawing/2014/main" id="{FC136C37-1676-4B98-9BC3-66D1A7E36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4641" y="476754"/>
            <a:ext cx="4722718" cy="3154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11913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6. A stir is caused because it is a peculiar system</a:t>
            </a:r>
          </a:p>
          <a:p>
            <a:pPr lvl="1"/>
            <a:r>
              <a:rPr lang="en-US" sz="1800" b="1" dirty="0">
                <a:solidFill>
                  <a:schemeClr val="tx1"/>
                </a:solidFill>
                <a:latin typeface="Verdana" panose="020B0604030504040204" pitchFamily="34" charset="0"/>
              </a:rPr>
              <a:t>Christianity is different from other religions – </a:t>
            </a:r>
            <a:br>
              <a:rPr lang="en-US" sz="1800" b="1" dirty="0">
                <a:solidFill>
                  <a:schemeClr val="tx1"/>
                </a:solidFill>
                <a:latin typeface="Verdana" panose="020B0604030504040204" pitchFamily="34" charset="0"/>
              </a:rPr>
            </a:br>
            <a:r>
              <a:rPr lang="en-US" sz="1800" b="1" i="0" u="none" strike="noStrike" baseline="0" dirty="0">
                <a:solidFill>
                  <a:schemeClr val="tx1"/>
                </a:solidFill>
                <a:latin typeface="Verdana" panose="020B0604030504040204" pitchFamily="34" charset="0"/>
              </a:rPr>
              <a:t>(Titus 2:14)  who gave Himself for us, that He might redeem us from every lawless deed and purify for Himself </a:t>
            </a:r>
            <a:r>
              <a:rPr lang="en-US" sz="1800" b="1" i="1" u="sng" strike="noStrike" baseline="0" dirty="0">
                <a:solidFill>
                  <a:schemeClr val="tx1"/>
                </a:solidFill>
                <a:latin typeface="Verdana" panose="020B0604030504040204" pitchFamily="34" charset="0"/>
              </a:rPr>
              <a:t>His</a:t>
            </a:r>
            <a:r>
              <a:rPr lang="en-US" sz="1800" b="1" i="0" u="sng" strike="noStrike" baseline="0" dirty="0">
                <a:solidFill>
                  <a:schemeClr val="tx1"/>
                </a:solidFill>
                <a:latin typeface="Verdana" panose="020B0604030504040204" pitchFamily="34" charset="0"/>
              </a:rPr>
              <a:t> own special people</a:t>
            </a:r>
            <a:r>
              <a:rPr lang="en-US" sz="1800" b="1" i="0" u="none" strike="noStrike" baseline="0" dirty="0">
                <a:solidFill>
                  <a:schemeClr val="tx1"/>
                </a:solidFill>
                <a:latin typeface="Verdana" panose="020B0604030504040204" pitchFamily="34" charset="0"/>
              </a:rPr>
              <a:t>, zealous for good works. </a:t>
            </a:r>
          </a:p>
          <a:p>
            <a:pPr lvl="1"/>
            <a:r>
              <a:rPr lang="en-US" sz="1800" b="1" i="0" u="none" strike="noStrike" baseline="0" dirty="0">
                <a:solidFill>
                  <a:schemeClr val="tx1"/>
                </a:solidFill>
                <a:latin typeface="Verdana" panose="020B0604030504040204" pitchFamily="34" charset="0"/>
              </a:rPr>
              <a:t>(1 Peter 2:9)  But you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a chosen generation, a royal priesthood, a holy nation, </a:t>
            </a:r>
            <a:r>
              <a:rPr lang="en-US" sz="1800" b="1" i="0" u="sng" strike="noStrike" baseline="0" dirty="0">
                <a:solidFill>
                  <a:schemeClr val="tx1"/>
                </a:solidFill>
                <a:latin typeface="Verdana" panose="020B0604030504040204" pitchFamily="34" charset="0"/>
              </a:rPr>
              <a:t>His own special people</a:t>
            </a:r>
            <a:r>
              <a:rPr lang="en-US" sz="1800" b="1" i="0" u="none" strike="noStrike" baseline="0" dirty="0">
                <a:solidFill>
                  <a:schemeClr val="tx1"/>
                </a:solidFill>
                <a:latin typeface="Verdana" panose="020B0604030504040204" pitchFamily="34" charset="0"/>
              </a:rPr>
              <a:t>, that you may proclaim the praises of Him who called you out of darkness into His marvelous light.</a:t>
            </a:r>
          </a:p>
          <a:p>
            <a:pPr lvl="1"/>
            <a:r>
              <a:rPr lang="en-US" sz="1800" b="1" i="0" u="none" strike="noStrike" baseline="0" dirty="0">
                <a:solidFill>
                  <a:schemeClr val="tx1"/>
                </a:solidFill>
                <a:latin typeface="Verdana" panose="020B0604030504040204" pitchFamily="34" charset="0"/>
              </a:rPr>
              <a:t>(Special people in NKJV = peculiar people in KJV)</a:t>
            </a:r>
          </a:p>
          <a:p>
            <a:pPr lvl="1"/>
            <a:endParaRPr lang="en-US" sz="1800" b="1" dirty="0">
              <a:solidFill>
                <a:schemeClr val="tx1"/>
              </a:solidFill>
              <a:latin typeface="Verdana" panose="020B0604030504040204" pitchFamily="34" charset="0"/>
            </a:endParaRPr>
          </a:p>
          <a:p>
            <a:pPr lvl="1"/>
            <a:endParaRPr lang="en-US" sz="1800" b="1" i="0" u="none" strike="noStrike" baseline="0" dirty="0">
              <a:solidFill>
                <a:schemeClr val="tx1"/>
              </a:solidFill>
              <a:latin typeface="Verdana" panose="020B0604030504040204" pitchFamily="34" charset="0"/>
            </a:endParaRPr>
          </a:p>
          <a:p>
            <a:pPr lvl="1"/>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1397480626"/>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6. A stir is caused because it is a peculiar system</a:t>
            </a:r>
          </a:p>
          <a:p>
            <a:pPr lvl="1"/>
            <a:r>
              <a:rPr lang="en-US" sz="1800" b="1" i="0" u="none" strike="noStrike" baseline="0" dirty="0">
                <a:solidFill>
                  <a:schemeClr val="tx1"/>
                </a:solidFill>
                <a:latin typeface="Verdana" panose="020B0604030504040204" pitchFamily="34" charset="0"/>
              </a:rPr>
              <a:t>Christians act differently –  </a:t>
            </a:r>
            <a:br>
              <a:rPr lang="en-US" sz="1800" b="1" i="0" u="none" strike="noStrike" baseline="0" dirty="0">
                <a:solidFill>
                  <a:schemeClr val="tx1"/>
                </a:solidFill>
                <a:latin typeface="Verdana" panose="020B0604030504040204" pitchFamily="34" charset="0"/>
              </a:rPr>
            </a:br>
            <a:endParaRPr lang="en-US" sz="1800" b="1" i="0" u="none" strike="noStrike" baseline="0" dirty="0">
              <a:solidFill>
                <a:schemeClr val="tx1"/>
              </a:solidFill>
              <a:latin typeface="Verdana" panose="020B0604030504040204" pitchFamily="34" charset="0"/>
            </a:endParaRPr>
          </a:p>
          <a:p>
            <a:pPr lvl="1"/>
            <a:r>
              <a:rPr lang="en-US" sz="1800" b="1" i="0" u="none" strike="noStrike" baseline="0" dirty="0">
                <a:solidFill>
                  <a:schemeClr val="tx1"/>
                </a:solidFill>
                <a:latin typeface="Verdana" panose="020B0604030504040204" pitchFamily="34" charset="0"/>
              </a:rPr>
              <a:t>(Romans 12:2)  And be not conformed to this world: but be ye transformed by the renewing of your mind, that ye may prove what </a:t>
            </a:r>
            <a:r>
              <a:rPr lang="en-US" sz="1800" b="1" i="1" u="none" strike="noStrike" baseline="0" dirty="0">
                <a:solidFill>
                  <a:schemeClr val="tx1"/>
                </a:solidFill>
                <a:latin typeface="Verdana" panose="020B0604030504040204" pitchFamily="34" charset="0"/>
              </a:rPr>
              <a:t>is</a:t>
            </a:r>
            <a:r>
              <a:rPr lang="en-US" sz="1800" b="1" i="0" u="none" strike="noStrike" baseline="0" dirty="0">
                <a:solidFill>
                  <a:schemeClr val="tx1"/>
                </a:solidFill>
                <a:latin typeface="Verdana" panose="020B0604030504040204" pitchFamily="34" charset="0"/>
              </a:rPr>
              <a:t> that good, and acceptable, and perfect, will of God.</a:t>
            </a:r>
          </a:p>
          <a:p>
            <a:pPr lvl="1"/>
            <a:endParaRPr lang="en-US" sz="1800" b="1" i="0" u="none" strike="noStrike" baseline="0" dirty="0">
              <a:solidFill>
                <a:schemeClr val="tx1"/>
              </a:solidFill>
              <a:latin typeface="Verdana" panose="020B0604030504040204" pitchFamily="34" charset="0"/>
            </a:endParaRPr>
          </a:p>
          <a:p>
            <a:pPr lvl="1"/>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207770542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6. A stir is caused because it is a peculiar system</a:t>
            </a:r>
          </a:p>
          <a:p>
            <a:pPr lvl="1"/>
            <a:endParaRPr lang="en-US" sz="1800" b="1" i="0" u="none" strike="noStrike" baseline="0" dirty="0">
              <a:solidFill>
                <a:schemeClr val="tx1"/>
              </a:solidFill>
              <a:latin typeface="Verdana" panose="020B0604030504040204" pitchFamily="34" charset="0"/>
            </a:endParaRPr>
          </a:p>
          <a:p>
            <a:pPr lvl="1"/>
            <a:r>
              <a:rPr lang="en-US" sz="1800" b="1" dirty="0">
                <a:solidFill>
                  <a:schemeClr val="tx1"/>
                </a:solidFill>
                <a:latin typeface="Verdana" panose="020B0604030504040204" pitchFamily="34" charset="0"/>
              </a:rPr>
              <a:t>Christians think in a different way – </a:t>
            </a:r>
            <a:br>
              <a:rPr lang="en-US" sz="1800" b="1" dirty="0">
                <a:solidFill>
                  <a:schemeClr val="tx1"/>
                </a:solidFill>
                <a:latin typeface="Verdana" panose="020B0604030504040204" pitchFamily="34" charset="0"/>
              </a:rPr>
            </a:br>
            <a:endParaRPr lang="en-US" sz="1800" b="1" dirty="0">
              <a:solidFill>
                <a:schemeClr val="tx1"/>
              </a:solidFill>
              <a:latin typeface="Verdana" panose="020B0604030504040204" pitchFamily="34" charset="0"/>
            </a:endParaRPr>
          </a:p>
          <a:p>
            <a:pPr lvl="1"/>
            <a:r>
              <a:rPr lang="en-US" sz="1800" b="1" i="0" u="none" strike="noStrike" baseline="0" dirty="0">
                <a:solidFill>
                  <a:schemeClr val="tx1"/>
                </a:solidFill>
                <a:latin typeface="Verdana" panose="020B0604030504040204" pitchFamily="34" charset="0"/>
              </a:rPr>
              <a:t>(Philippians 4:8)  Finally, brethren, whatsoever things are true, whatsoever things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honest, whatsoever things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just, whatsoever things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pure, whatsoever things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lovely, whatsoever things </a:t>
            </a:r>
            <a:r>
              <a:rPr lang="en-US" sz="1800" b="1" i="1" u="none" strike="noStrike" baseline="0" dirty="0">
                <a:solidFill>
                  <a:schemeClr val="tx1"/>
                </a:solidFill>
                <a:latin typeface="Verdana" panose="020B0604030504040204" pitchFamily="34" charset="0"/>
              </a:rPr>
              <a:t>are</a:t>
            </a:r>
            <a:r>
              <a:rPr lang="en-US" sz="1800" b="1" i="0" u="none" strike="noStrike" baseline="0" dirty="0">
                <a:solidFill>
                  <a:schemeClr val="tx1"/>
                </a:solidFill>
                <a:latin typeface="Verdana" panose="020B0604030504040204" pitchFamily="34" charset="0"/>
              </a:rPr>
              <a:t> of good report; if </a:t>
            </a:r>
            <a:r>
              <a:rPr lang="en-US" sz="1800" b="1" i="1" u="none" strike="noStrike" baseline="0" dirty="0">
                <a:solidFill>
                  <a:schemeClr val="tx1"/>
                </a:solidFill>
                <a:latin typeface="Verdana" panose="020B0604030504040204" pitchFamily="34" charset="0"/>
              </a:rPr>
              <a:t>there be</a:t>
            </a:r>
            <a:r>
              <a:rPr lang="en-US" sz="1800" b="1" i="0" u="none" strike="noStrike" baseline="0" dirty="0">
                <a:solidFill>
                  <a:schemeClr val="tx1"/>
                </a:solidFill>
                <a:latin typeface="Verdana" panose="020B0604030504040204" pitchFamily="34" charset="0"/>
              </a:rPr>
              <a:t> any virtue, and if </a:t>
            </a:r>
            <a:r>
              <a:rPr lang="en-US" sz="1800" b="1" i="1" u="none" strike="noStrike" baseline="0" dirty="0">
                <a:solidFill>
                  <a:schemeClr val="tx1"/>
                </a:solidFill>
                <a:latin typeface="Verdana" panose="020B0604030504040204" pitchFamily="34" charset="0"/>
              </a:rPr>
              <a:t>there be</a:t>
            </a:r>
            <a:r>
              <a:rPr lang="en-US" sz="1800" b="1" i="0" u="none" strike="noStrike" baseline="0" dirty="0">
                <a:solidFill>
                  <a:schemeClr val="tx1"/>
                </a:solidFill>
                <a:latin typeface="Verdana" panose="020B0604030504040204" pitchFamily="34" charset="0"/>
              </a:rPr>
              <a:t> any praise, think on these things.</a:t>
            </a:r>
          </a:p>
          <a:p>
            <a:pPr lvl="1"/>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341822992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8BA54-565B-4FB0-A3A3-DD6E3F065680}"/>
              </a:ext>
            </a:extLst>
          </p:cNvPr>
          <p:cNvSpPr>
            <a:spLocks noGrp="1"/>
          </p:cNvSpPr>
          <p:nvPr>
            <p:ph type="title"/>
          </p:nvPr>
        </p:nvSpPr>
        <p:spPr/>
        <p:txBody>
          <a:bodyPr/>
          <a:lstStyle/>
          <a:p>
            <a:r>
              <a:rPr lang="en-US" b="1" dirty="0"/>
              <a:t>FINAL THOUGHT</a:t>
            </a:r>
          </a:p>
        </p:txBody>
      </p:sp>
      <p:sp>
        <p:nvSpPr>
          <p:cNvPr id="3" name="Content Placeholder 2">
            <a:extLst>
              <a:ext uri="{FF2B5EF4-FFF2-40B4-BE49-F238E27FC236}">
                <a16:creationId xmlns:a16="http://schemas.microsoft.com/office/drawing/2014/main" id="{37FDAAA9-7B62-40F8-9236-AAAEA30FFE09}"/>
              </a:ext>
            </a:extLst>
          </p:cNvPr>
          <p:cNvSpPr>
            <a:spLocks noGrp="1"/>
          </p:cNvSpPr>
          <p:nvPr>
            <p:ph idx="1"/>
          </p:nvPr>
        </p:nvSpPr>
        <p:spPr/>
        <p:txBody>
          <a:bodyPr>
            <a:normAutofit fontScale="92500" lnSpcReduction="10000"/>
          </a:bodyPr>
          <a:lstStyle/>
          <a:p>
            <a:r>
              <a:rPr lang="en-US" sz="4800" b="1" dirty="0">
                <a:solidFill>
                  <a:schemeClr val="tx1"/>
                </a:solidFill>
              </a:rPr>
              <a:t>HOW CAN WE STIR OTHERS IF WE ARE NOT STIRRED?</a:t>
            </a:r>
          </a:p>
          <a:p>
            <a:r>
              <a:rPr lang="en-US" sz="4800" b="1" dirty="0">
                <a:solidFill>
                  <a:schemeClr val="tx1"/>
                </a:solidFill>
              </a:rPr>
              <a:t>How can we get others excited about Christ if we are not excited?</a:t>
            </a:r>
          </a:p>
        </p:txBody>
      </p:sp>
    </p:spTree>
    <p:extLst>
      <p:ext uri="{BB962C8B-B14F-4D97-AF65-F5344CB8AC3E}">
        <p14:creationId xmlns:p14="http://schemas.microsoft.com/office/powerpoint/2010/main" val="38460877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A2B4-0848-4606-946D-99CAB4BF9F0B}"/>
              </a:ext>
            </a:extLst>
          </p:cNvPr>
          <p:cNvSpPr>
            <a:spLocks noGrp="1"/>
          </p:cNvSpPr>
          <p:nvPr>
            <p:ph type="title"/>
          </p:nvPr>
        </p:nvSpPr>
        <p:spPr/>
        <p:txBody>
          <a:bodyPr/>
          <a:lstStyle/>
          <a:p>
            <a:r>
              <a:rPr lang="en-US" b="1" dirty="0"/>
              <a:t>Acts 19:23-26</a:t>
            </a:r>
          </a:p>
        </p:txBody>
      </p:sp>
      <p:sp>
        <p:nvSpPr>
          <p:cNvPr id="3" name="Content Placeholder 2">
            <a:extLst>
              <a:ext uri="{FF2B5EF4-FFF2-40B4-BE49-F238E27FC236}">
                <a16:creationId xmlns:a16="http://schemas.microsoft.com/office/drawing/2014/main" id="{8E26CA9E-0592-4E2E-93F0-EB125039AE5C}"/>
              </a:ext>
            </a:extLst>
          </p:cNvPr>
          <p:cNvSpPr>
            <a:spLocks noGrp="1"/>
          </p:cNvSpPr>
          <p:nvPr>
            <p:ph idx="1"/>
          </p:nvPr>
        </p:nvSpPr>
        <p:spPr>
          <a:xfrm>
            <a:off x="781878" y="2603500"/>
            <a:ext cx="10349948" cy="3810552"/>
          </a:xfrm>
        </p:spPr>
        <p:txBody>
          <a:bodyPr>
            <a:noAutofit/>
          </a:bodyPr>
          <a:lstStyle/>
          <a:p>
            <a:pPr marR="0" algn="l" rtl="0"/>
            <a:r>
              <a:rPr lang="en-US" sz="2400" b="0" i="0" u="none" strike="noStrike" baseline="0" dirty="0">
                <a:solidFill>
                  <a:schemeClr val="tx1"/>
                </a:solidFill>
                <a:latin typeface="Verdana" panose="020B0604030504040204" pitchFamily="34" charset="0"/>
              </a:rPr>
              <a:t>(23)  And about that time there arose </a:t>
            </a:r>
            <a:r>
              <a:rPr lang="en-US" sz="2400" b="1" i="0" u="sng" strike="noStrike" baseline="0" dirty="0">
                <a:solidFill>
                  <a:schemeClr val="tx1"/>
                </a:solidFill>
                <a:latin typeface="Verdana" panose="020B0604030504040204" pitchFamily="34" charset="0"/>
              </a:rPr>
              <a:t>a great commotion </a:t>
            </a:r>
            <a:r>
              <a:rPr lang="en-US" sz="2400" b="0" i="0" u="none" strike="noStrike" baseline="0" dirty="0">
                <a:solidFill>
                  <a:schemeClr val="tx1"/>
                </a:solidFill>
                <a:latin typeface="Verdana" panose="020B0604030504040204" pitchFamily="34" charset="0"/>
              </a:rPr>
              <a:t>about the Way. (24)  For a certain man named Demetrius, a silversmith, who made silver shrines of Diana, brought </a:t>
            </a:r>
            <a:r>
              <a:rPr lang="en-US" sz="2400" b="1" i="0" u="sng" strike="noStrike" baseline="0" dirty="0">
                <a:solidFill>
                  <a:schemeClr val="tx1"/>
                </a:solidFill>
                <a:latin typeface="Verdana" panose="020B0604030504040204" pitchFamily="34" charset="0"/>
              </a:rPr>
              <a:t>no small profit </a:t>
            </a:r>
            <a:r>
              <a:rPr lang="en-US" sz="2400" b="0" i="0" u="none" strike="noStrike" baseline="0" dirty="0">
                <a:solidFill>
                  <a:schemeClr val="tx1"/>
                </a:solidFill>
                <a:latin typeface="Verdana" panose="020B0604030504040204" pitchFamily="34" charset="0"/>
              </a:rPr>
              <a:t>to the craftsmen. (25)  He called them together with the workers of similar occupation, and said: "Men, you know that we have our prosperity by this trade. (26)  Moreover you see and hear that not only at Ephesus, but throughout almost all Asia, this Paul has persuaded and turned away many people, saying that they are not gods which are made with hands.</a:t>
            </a:r>
          </a:p>
        </p:txBody>
      </p:sp>
    </p:spTree>
    <p:extLst>
      <p:ext uri="{BB962C8B-B14F-4D97-AF65-F5344CB8AC3E}">
        <p14:creationId xmlns:p14="http://schemas.microsoft.com/office/powerpoint/2010/main" val="1708425882"/>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t>KJV – no small stir; NKJV – a great commotion </a:t>
            </a:r>
          </a:p>
          <a:p>
            <a:r>
              <a:rPr lang="en-US" sz="2400" b="1" dirty="0"/>
              <a:t>Sometimes a understatement was used to emphasize how large it was</a:t>
            </a:r>
          </a:p>
          <a:p>
            <a:r>
              <a:rPr lang="en-US" sz="2400" b="1" dirty="0"/>
              <a:t>In Ephesus, Paul is preaching a God not made with hands</a:t>
            </a:r>
          </a:p>
          <a:p>
            <a:r>
              <a:rPr lang="en-US" sz="2400" b="1" dirty="0"/>
              <a:t>Silversmiths made their living making idols of Diana</a:t>
            </a:r>
          </a:p>
          <a:p>
            <a:r>
              <a:rPr lang="en-US" sz="2400" b="1" dirty="0"/>
              <a:t>They are FIRST concerned with the money from Diana</a:t>
            </a:r>
          </a:p>
          <a:p>
            <a:r>
              <a:rPr lang="en-US" sz="2400" b="1" dirty="0"/>
              <a:t>Then they are concerned that the temple of Diana  would vanish</a:t>
            </a:r>
          </a:p>
        </p:txBody>
      </p:sp>
    </p:spTree>
    <p:extLst>
      <p:ext uri="{BB962C8B-B14F-4D97-AF65-F5344CB8AC3E}">
        <p14:creationId xmlns:p14="http://schemas.microsoft.com/office/powerpoint/2010/main" val="3021301399"/>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THE GOSPLE PRODUCES A STIR</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t>Preaching the gospel will comfort the afflicted and afflict the comfortable.</a:t>
            </a:r>
          </a:p>
          <a:p>
            <a:r>
              <a:rPr lang="en-US" sz="2400" b="1" dirty="0"/>
              <a:t>The only way to dispel darkness is to shine a light</a:t>
            </a:r>
          </a:p>
          <a:p>
            <a:r>
              <a:rPr lang="en-US" sz="2400" b="1" dirty="0"/>
              <a:t>Our task is to let our light shine in a world of darkness.</a:t>
            </a:r>
          </a:p>
          <a:p>
            <a:r>
              <a:rPr lang="en-US" sz="2000" b="1" i="0" u="none" strike="noStrike" baseline="0" dirty="0">
                <a:solidFill>
                  <a:schemeClr val="tx1"/>
                </a:solidFill>
                <a:latin typeface="Verdana" panose="020B0604030504040204" pitchFamily="34" charset="0"/>
              </a:rPr>
              <a:t>(Matthew 5:16)  Let your light so shine before men, that they may see your good works, and glorify your Father which is in heaven.</a:t>
            </a:r>
          </a:p>
          <a:p>
            <a:endParaRPr lang="en-US" sz="2400" b="1" dirty="0"/>
          </a:p>
          <a:p>
            <a:endParaRPr lang="en-US" sz="2400" b="1" dirty="0"/>
          </a:p>
        </p:txBody>
      </p:sp>
    </p:spTree>
    <p:extLst>
      <p:ext uri="{BB962C8B-B14F-4D97-AF65-F5344CB8AC3E}">
        <p14:creationId xmlns:p14="http://schemas.microsoft.com/office/powerpoint/2010/main" val="253624909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THE GOSPLE PRODUCES A STIR</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latin typeface="Verdana" panose="020B0604030504040204" pitchFamily="34" charset="0"/>
                <a:ea typeface="Verdana" panose="020B0604030504040204" pitchFamily="34" charset="0"/>
              </a:rPr>
              <a:t>We must preach truth in a world if false teaching.</a:t>
            </a:r>
          </a:p>
          <a:p>
            <a:endParaRPr lang="en-US" sz="2400" b="1" dirty="0">
              <a:solidFill>
                <a:schemeClr val="tx1"/>
              </a:solidFill>
            </a:endParaRPr>
          </a:p>
          <a:p>
            <a:r>
              <a:rPr lang="en-US" sz="2400" b="1" i="0" u="none" strike="noStrike" baseline="0" dirty="0">
                <a:solidFill>
                  <a:schemeClr val="tx1"/>
                </a:solidFill>
                <a:latin typeface="Verdana" panose="020B0604030504040204" pitchFamily="34" charset="0"/>
              </a:rPr>
              <a:t>We must preach purity in a</a:t>
            </a:r>
            <a:r>
              <a:rPr lang="en-US" sz="2400" b="1" dirty="0">
                <a:solidFill>
                  <a:schemeClr val="tx1"/>
                </a:solidFill>
                <a:latin typeface="Verdana" panose="020B0604030504040204" pitchFamily="34" charset="0"/>
              </a:rPr>
              <a:t>n immoral world.</a:t>
            </a:r>
          </a:p>
          <a:p>
            <a:endParaRPr lang="en-US" sz="2400" b="1" dirty="0">
              <a:solidFill>
                <a:schemeClr val="tx1"/>
              </a:solidFill>
              <a:latin typeface="Verdana" panose="020B0604030504040204" pitchFamily="34" charset="0"/>
            </a:endParaRPr>
          </a:p>
          <a:p>
            <a:r>
              <a:rPr lang="en-US" sz="2400" b="1" i="0" u="none" strike="noStrike" baseline="0" dirty="0">
                <a:solidFill>
                  <a:schemeClr val="tx1"/>
                </a:solidFill>
                <a:latin typeface="Verdana" panose="020B0604030504040204" pitchFamily="34" charset="0"/>
              </a:rPr>
              <a:t>We must preach moderation </a:t>
            </a:r>
            <a:r>
              <a:rPr lang="en-US" sz="2400" b="1" dirty="0">
                <a:solidFill>
                  <a:schemeClr val="tx1"/>
                </a:solidFill>
                <a:latin typeface="Verdana" panose="020B0604030504040204" pitchFamily="34" charset="0"/>
              </a:rPr>
              <a:t>to a world of excess.</a:t>
            </a:r>
          </a:p>
          <a:p>
            <a:endParaRPr lang="en-US" sz="2400" b="1" dirty="0">
              <a:solidFill>
                <a:schemeClr val="tx1"/>
              </a:solidFill>
              <a:latin typeface="Verdana" panose="020B0604030504040204" pitchFamily="34" charset="0"/>
            </a:endParaRPr>
          </a:p>
          <a:p>
            <a:r>
              <a:rPr lang="en-US" sz="2400" b="1" i="0" u="none" strike="noStrike" baseline="0" dirty="0">
                <a:solidFill>
                  <a:schemeClr val="tx1"/>
                </a:solidFill>
                <a:latin typeface="Verdana" panose="020B0604030504040204" pitchFamily="34" charset="0"/>
              </a:rPr>
              <a:t>We must convict the world </a:t>
            </a:r>
            <a:r>
              <a:rPr lang="en-US" sz="2400" b="1" dirty="0">
                <a:solidFill>
                  <a:schemeClr val="tx1"/>
                </a:solidFill>
                <a:latin typeface="Verdana" panose="020B0604030504040204" pitchFamily="34" charset="0"/>
              </a:rPr>
              <a:t>of sin.</a:t>
            </a:r>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423647750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1. It may be favorable</a:t>
            </a:r>
          </a:p>
          <a:p>
            <a:pPr lvl="1"/>
            <a:r>
              <a:rPr lang="en-US" sz="1800" b="1" i="0" u="none" strike="noStrike" baseline="0" dirty="0">
                <a:solidFill>
                  <a:schemeClr val="tx1"/>
                </a:solidFill>
                <a:latin typeface="Verdana" panose="020B0604030504040204" pitchFamily="34" charset="0"/>
              </a:rPr>
              <a:t>Acts 2 – 3,000 obeyed the message from Peter</a:t>
            </a:r>
          </a:p>
          <a:p>
            <a:pPr lvl="1"/>
            <a:r>
              <a:rPr lang="en-US" sz="1800" b="1" dirty="0">
                <a:solidFill>
                  <a:schemeClr val="tx1"/>
                </a:solidFill>
                <a:latin typeface="Verdana" panose="020B0604030504040204" pitchFamily="34" charset="0"/>
              </a:rPr>
              <a:t>Acts 8 – Many Samaritans were baptized</a:t>
            </a:r>
            <a:br>
              <a:rPr lang="en-US" sz="1800" b="1" dirty="0">
                <a:solidFill>
                  <a:schemeClr val="tx1"/>
                </a:solidFill>
                <a:latin typeface="Verdana" panose="020B0604030504040204" pitchFamily="34" charset="0"/>
              </a:rPr>
            </a:br>
            <a:endParaRPr lang="en-US" sz="1800" b="1" dirty="0">
              <a:solidFill>
                <a:schemeClr val="tx1"/>
              </a:solidFill>
              <a:latin typeface="Verdana" panose="020B0604030504040204" pitchFamily="34" charset="0"/>
            </a:endParaRPr>
          </a:p>
          <a:p>
            <a:pPr marL="400050"/>
            <a:r>
              <a:rPr lang="en-US" sz="2000" b="1" dirty="0">
                <a:solidFill>
                  <a:schemeClr val="tx1"/>
                </a:solidFill>
                <a:latin typeface="Verdana" panose="020B0604030504040204" pitchFamily="34" charset="0"/>
              </a:rPr>
              <a:t>2. It may be unfavorable</a:t>
            </a:r>
          </a:p>
          <a:p>
            <a:pPr lvl="1"/>
            <a:r>
              <a:rPr lang="en-US" sz="1800" b="1" i="0" u="none" strike="noStrike" baseline="0" dirty="0">
                <a:solidFill>
                  <a:schemeClr val="tx1"/>
                </a:solidFill>
                <a:latin typeface="Verdana" panose="020B0604030504040204" pitchFamily="34" charset="0"/>
              </a:rPr>
              <a:t>Acts 2 – Stephen was killed </a:t>
            </a:r>
          </a:p>
          <a:p>
            <a:pPr lvl="1"/>
            <a:r>
              <a:rPr lang="en-US" sz="1800" b="1" dirty="0">
                <a:solidFill>
                  <a:schemeClr val="tx1"/>
                </a:solidFill>
                <a:latin typeface="Verdana" panose="020B0604030504040204" pitchFamily="34" charset="0"/>
              </a:rPr>
              <a:t>Paul at </a:t>
            </a:r>
            <a:r>
              <a:rPr lang="en-US" sz="1800" b="1" dirty="0" err="1">
                <a:solidFill>
                  <a:schemeClr val="tx1"/>
                </a:solidFill>
                <a:latin typeface="Verdana" panose="020B0604030504040204" pitchFamily="34" charset="0"/>
              </a:rPr>
              <a:t>Ephesis</a:t>
            </a:r>
            <a:endParaRPr lang="en-US" sz="1800" b="1" i="0" u="none" strike="noStrike" baseline="0" dirty="0">
              <a:solidFill>
                <a:schemeClr val="tx1"/>
              </a:solidFill>
              <a:latin typeface="Verdana" panose="020B0604030504040204" pitchFamily="34" charset="0"/>
            </a:endParaRPr>
          </a:p>
          <a:p>
            <a:pPr marL="57150" indent="0">
              <a:buNone/>
            </a:pPr>
            <a:r>
              <a:rPr lang="en-US" sz="2000" b="1" dirty="0">
                <a:solidFill>
                  <a:schemeClr val="tx1"/>
                </a:solidFill>
                <a:latin typeface="Verdana" panose="020B0604030504040204" pitchFamily="34" charset="0"/>
              </a:rPr>
              <a:t>	</a:t>
            </a:r>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196227595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3. When error is corrected – a stir is caused</a:t>
            </a:r>
          </a:p>
          <a:p>
            <a:pPr lvl="1"/>
            <a:r>
              <a:rPr lang="en-US" sz="1800" b="1" dirty="0">
                <a:solidFill>
                  <a:schemeClr val="tx1"/>
                </a:solidFill>
                <a:latin typeface="Verdana" panose="020B0604030504040204" pitchFamily="34" charset="0"/>
              </a:rPr>
              <a:t>One Living God vs. hundreds of stone, metal and wood gods</a:t>
            </a:r>
          </a:p>
          <a:p>
            <a:pPr lvl="1"/>
            <a:r>
              <a:rPr lang="en-US" sz="1800" b="1" dirty="0">
                <a:solidFill>
                  <a:schemeClr val="tx1"/>
                </a:solidFill>
                <a:latin typeface="Verdana" panose="020B0604030504040204" pitchFamily="34" charset="0"/>
              </a:rPr>
              <a:t>Creation vs. evolution</a:t>
            </a:r>
          </a:p>
          <a:p>
            <a:pPr lvl="1"/>
            <a:r>
              <a:rPr lang="en-US" sz="1800" b="1" dirty="0">
                <a:solidFill>
                  <a:schemeClr val="tx1"/>
                </a:solidFill>
                <a:latin typeface="Verdana" panose="020B0604030504040204" pitchFamily="34" charset="0"/>
              </a:rPr>
              <a:t>Immorality vs. immoral world</a:t>
            </a:r>
          </a:p>
          <a:p>
            <a:pPr lvl="1"/>
            <a:r>
              <a:rPr lang="en-US" sz="1800" b="1" dirty="0">
                <a:solidFill>
                  <a:schemeClr val="tx1"/>
                </a:solidFill>
                <a:latin typeface="Verdana" panose="020B0604030504040204" pitchFamily="34" charset="0"/>
              </a:rPr>
              <a:t>Bible inspired by God vs. liberal rejection of the Bible</a:t>
            </a:r>
          </a:p>
          <a:p>
            <a:pPr lvl="1"/>
            <a:r>
              <a:rPr lang="en-US" sz="1800" b="1" dirty="0">
                <a:solidFill>
                  <a:schemeClr val="tx1"/>
                </a:solidFill>
                <a:latin typeface="Verdana" panose="020B0604030504040204" pitchFamily="34" charset="0"/>
              </a:rPr>
              <a:t>Christ is head vs. men claiming to be head</a:t>
            </a:r>
          </a:p>
          <a:p>
            <a:pPr lvl="1"/>
            <a:r>
              <a:rPr lang="en-US" sz="1800" b="1" dirty="0">
                <a:solidFill>
                  <a:schemeClr val="tx1"/>
                </a:solidFill>
                <a:latin typeface="Verdana" panose="020B0604030504040204" pitchFamily="34" charset="0"/>
              </a:rPr>
              <a:t>Christ is authority vs. customs and traditions of men</a:t>
            </a:r>
            <a:r>
              <a:rPr lang="en-US" sz="2000" b="1" dirty="0">
                <a:solidFill>
                  <a:schemeClr val="tx1"/>
                </a:solidFill>
                <a:latin typeface="Verdana" panose="020B0604030504040204" pitchFamily="34" charset="0"/>
              </a:rPr>
              <a:t>	</a:t>
            </a:r>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387748852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4. Conduct is rebuked</a:t>
            </a:r>
          </a:p>
          <a:p>
            <a:pPr lvl="1"/>
            <a:r>
              <a:rPr lang="en-US" sz="1800" b="1" dirty="0">
                <a:solidFill>
                  <a:schemeClr val="tx1"/>
                </a:solidFill>
                <a:latin typeface="Verdana" panose="020B0604030504040204" pitchFamily="34" charset="0"/>
              </a:rPr>
              <a:t>Liquor and social drinking</a:t>
            </a:r>
          </a:p>
          <a:p>
            <a:pPr lvl="1"/>
            <a:r>
              <a:rPr lang="en-US" sz="1800" b="1" i="0" u="none" strike="noStrike" baseline="0" dirty="0">
                <a:solidFill>
                  <a:schemeClr val="tx1"/>
                </a:solidFill>
                <a:latin typeface="Verdana" panose="020B0604030504040204" pitchFamily="34" charset="0"/>
              </a:rPr>
              <a:t>Immodest clothing</a:t>
            </a:r>
          </a:p>
          <a:p>
            <a:pPr lvl="1"/>
            <a:r>
              <a:rPr lang="en-US" sz="1800" b="1" dirty="0">
                <a:solidFill>
                  <a:schemeClr val="tx1"/>
                </a:solidFill>
                <a:latin typeface="Verdana" panose="020B0604030504040204" pitchFamily="34" charset="0"/>
              </a:rPr>
              <a:t>Foul language</a:t>
            </a:r>
          </a:p>
          <a:p>
            <a:pPr lvl="1"/>
            <a:r>
              <a:rPr lang="en-US" sz="1800" b="1" i="0" u="none" strike="noStrike" baseline="0" dirty="0">
                <a:solidFill>
                  <a:schemeClr val="tx1"/>
                </a:solidFill>
                <a:latin typeface="Verdana" panose="020B0604030504040204" pitchFamily="34" charset="0"/>
              </a:rPr>
              <a:t>Gossip</a:t>
            </a:r>
          </a:p>
          <a:p>
            <a:pPr lvl="1"/>
            <a:r>
              <a:rPr lang="en-US" sz="1800" b="1" dirty="0">
                <a:solidFill>
                  <a:schemeClr val="tx1"/>
                </a:solidFill>
                <a:latin typeface="Verdana" panose="020B0604030504040204" pitchFamily="34" charset="0"/>
              </a:rPr>
              <a:t>Cheating</a:t>
            </a:r>
          </a:p>
          <a:p>
            <a:pPr lvl="1"/>
            <a:r>
              <a:rPr lang="en-US" sz="1800" b="1" i="0" u="none" strike="noStrike" baseline="0" dirty="0">
                <a:solidFill>
                  <a:schemeClr val="tx1"/>
                </a:solidFill>
                <a:latin typeface="Verdana" panose="020B0604030504040204" pitchFamily="34" charset="0"/>
              </a:rPr>
              <a:t>Lying</a:t>
            </a:r>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232636213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9042-8CA1-42CF-AF26-B45531ECFE0E}"/>
              </a:ext>
            </a:extLst>
          </p:cNvPr>
          <p:cNvSpPr>
            <a:spLocks noGrp="1"/>
          </p:cNvSpPr>
          <p:nvPr>
            <p:ph type="title"/>
          </p:nvPr>
        </p:nvSpPr>
        <p:spPr/>
        <p:txBody>
          <a:bodyPr/>
          <a:lstStyle/>
          <a:p>
            <a:r>
              <a:rPr lang="en-US" b="1" dirty="0"/>
              <a:t>OUR MESSAGE: THE GOSPEL</a:t>
            </a:r>
          </a:p>
        </p:txBody>
      </p:sp>
      <p:sp>
        <p:nvSpPr>
          <p:cNvPr id="3" name="Content Placeholder 2">
            <a:extLst>
              <a:ext uri="{FF2B5EF4-FFF2-40B4-BE49-F238E27FC236}">
                <a16:creationId xmlns:a16="http://schemas.microsoft.com/office/drawing/2014/main" id="{201CFF07-7520-4480-8295-27A0E82E243B}"/>
              </a:ext>
            </a:extLst>
          </p:cNvPr>
          <p:cNvSpPr>
            <a:spLocks noGrp="1"/>
          </p:cNvSpPr>
          <p:nvPr>
            <p:ph idx="1"/>
          </p:nvPr>
        </p:nvSpPr>
        <p:spPr>
          <a:xfrm>
            <a:off x="1046922" y="2603500"/>
            <a:ext cx="9687338" cy="3416300"/>
          </a:xfrm>
        </p:spPr>
        <p:txBody>
          <a:bodyPr>
            <a:noAutofit/>
          </a:bodyPr>
          <a:lstStyle/>
          <a:p>
            <a:r>
              <a:rPr lang="en-US" sz="2400" b="1" dirty="0">
                <a:solidFill>
                  <a:schemeClr val="tx1"/>
                </a:solidFill>
              </a:rPr>
              <a:t>5. Unfavorable stir with a favorable response</a:t>
            </a:r>
            <a:br>
              <a:rPr lang="en-US" sz="2400" b="1" dirty="0">
                <a:solidFill>
                  <a:schemeClr val="tx1"/>
                </a:solidFill>
              </a:rPr>
            </a:br>
            <a:endParaRPr lang="en-US" sz="2400" b="1" dirty="0">
              <a:solidFill>
                <a:schemeClr val="tx1"/>
              </a:solidFill>
            </a:endParaRPr>
          </a:p>
          <a:p>
            <a:pPr lvl="1"/>
            <a:r>
              <a:rPr lang="en-US" sz="1800" b="1" dirty="0">
                <a:solidFill>
                  <a:schemeClr val="tx1"/>
                </a:solidFill>
                <a:latin typeface="Verdana" panose="020B0604030504040204" pitchFamily="34" charset="0"/>
              </a:rPr>
              <a:t>Anger when they first here the gospel</a:t>
            </a:r>
            <a:br>
              <a:rPr lang="en-US" sz="1800" b="1" dirty="0">
                <a:solidFill>
                  <a:schemeClr val="tx1"/>
                </a:solidFill>
                <a:latin typeface="Verdana" panose="020B0604030504040204" pitchFamily="34" charset="0"/>
              </a:rPr>
            </a:br>
            <a:endParaRPr lang="en-US" sz="1800" b="1" dirty="0">
              <a:solidFill>
                <a:schemeClr val="tx1"/>
              </a:solidFill>
              <a:latin typeface="Verdana" panose="020B0604030504040204" pitchFamily="34" charset="0"/>
            </a:endParaRPr>
          </a:p>
          <a:p>
            <a:pPr lvl="1"/>
            <a:r>
              <a:rPr lang="en-US" sz="1800" b="1" i="0" u="none" strike="noStrike" baseline="0" dirty="0">
                <a:solidFill>
                  <a:schemeClr val="tx1"/>
                </a:solidFill>
                <a:latin typeface="Verdana" panose="020B0604030504040204" pitchFamily="34" charset="0"/>
              </a:rPr>
              <a:t>At some point they must face the truth </a:t>
            </a:r>
            <a:br>
              <a:rPr lang="en-US" sz="1800" b="1" i="0" u="none" strike="noStrike" baseline="0" dirty="0">
                <a:solidFill>
                  <a:schemeClr val="tx1"/>
                </a:solidFill>
                <a:latin typeface="Verdana" panose="020B0604030504040204" pitchFamily="34" charset="0"/>
              </a:rPr>
            </a:br>
            <a:endParaRPr lang="en-US" sz="1800" b="1" i="0" u="none" strike="noStrike" baseline="0" dirty="0">
              <a:solidFill>
                <a:schemeClr val="tx1"/>
              </a:solidFill>
              <a:latin typeface="Verdana" panose="020B0604030504040204" pitchFamily="34" charset="0"/>
            </a:endParaRPr>
          </a:p>
          <a:p>
            <a:pPr lvl="1"/>
            <a:r>
              <a:rPr lang="en-US" sz="1800" b="1" dirty="0">
                <a:solidFill>
                  <a:schemeClr val="tx1"/>
                </a:solidFill>
                <a:latin typeface="Verdana" panose="020B0604030504040204" pitchFamily="34" charset="0"/>
              </a:rPr>
              <a:t>They will repent and be baptized</a:t>
            </a:r>
            <a:endParaRPr lang="en-US" sz="2000" b="1" i="0" u="none" strike="noStrike" baseline="0" dirty="0">
              <a:solidFill>
                <a:schemeClr val="tx1"/>
              </a:solidFill>
              <a:latin typeface="Verdana" panose="020B0604030504040204" pitchFamily="34" charset="0"/>
            </a:endParaRPr>
          </a:p>
          <a:p>
            <a:endParaRPr lang="en-US" sz="2400" b="1" dirty="0"/>
          </a:p>
          <a:p>
            <a:endParaRPr lang="en-US" sz="2400" b="1" dirty="0"/>
          </a:p>
        </p:txBody>
      </p:sp>
    </p:spTree>
    <p:extLst>
      <p:ext uri="{BB962C8B-B14F-4D97-AF65-F5344CB8AC3E}">
        <p14:creationId xmlns:p14="http://schemas.microsoft.com/office/powerpoint/2010/main" val="261148488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TM02900722[[fn=Ion Boardroom]]</Template>
  <TotalTime>66</TotalTime>
  <Words>776</Words>
  <Application>Microsoft Office PowerPoint</Application>
  <PresentationFormat>Widescreen</PresentationFormat>
  <Paragraphs>76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Verdana</vt:lpstr>
      <vt:lpstr>Wingdings 3</vt:lpstr>
      <vt:lpstr>Ion Boardroom</vt:lpstr>
      <vt:lpstr>NO SMALL STIR</vt:lpstr>
      <vt:lpstr>Acts 19:23-26</vt:lpstr>
      <vt:lpstr>INTRODUCTION</vt:lpstr>
      <vt:lpstr>THE GOSPLE PRODUCES A STIR</vt:lpstr>
      <vt:lpstr>THE GOSPLE PRODUCES A STIR</vt:lpstr>
      <vt:lpstr>OUR MESSAGE: THE GOSPEL</vt:lpstr>
      <vt:lpstr>OUR MESSAGE: THE GOSPEL</vt:lpstr>
      <vt:lpstr>OUR MESSAGE: THE GOSPEL</vt:lpstr>
      <vt:lpstr>OUR MESSAGE: THE GOSPEL</vt:lpstr>
      <vt:lpstr>OUR MESSAGE: THE GOSPEL</vt:lpstr>
      <vt:lpstr>OUR MESSAGE: THE GOSPEL</vt:lpstr>
      <vt:lpstr>OUR MESSAGE: THE GOSPEL</vt:lpstr>
      <vt:lpstr>FINAL THOUGHT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SMALL STIR</dc:title>
  <dc:creator>Manly Luscombe</dc:creator>
  <cp:lastModifiedBy>Manly Luscombe</cp:lastModifiedBy>
  <cp:revision>1</cp:revision>
  <dcterms:created xsi:type="dcterms:W3CDTF">2021-08-05T18:35:36Z</dcterms:created>
  <dcterms:modified xsi:type="dcterms:W3CDTF">2021-08-05T19:42:04Z</dcterms:modified>
</cp:coreProperties>
</file>