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CCCA9D41-95DD-4D36-914D-11BEEECF3E6D}"/>
    <pc:docChg chg="custSel modSld modMainMaster">
      <pc:chgData name="Manly Luscombe" userId="d66a401e1e7a39bf" providerId="LiveId" clId="{CCCA9D41-95DD-4D36-914D-11BEEECF3E6D}" dt="2023-05-15T19:04:32.120" v="5" actId="313"/>
      <pc:docMkLst>
        <pc:docMk/>
      </pc:docMkLst>
      <pc:sldChg chg="modTransition">
        <pc:chgData name="Manly Luscombe" userId="d66a401e1e7a39bf" providerId="LiveId" clId="{CCCA9D41-95DD-4D36-914D-11BEEECF3E6D}" dt="2023-04-19T01:01:50.862" v="1"/>
        <pc:sldMkLst>
          <pc:docMk/>
          <pc:sldMk cId="2462709288" sldId="256"/>
        </pc:sldMkLst>
      </pc:sldChg>
      <pc:sldChg chg="modTransition">
        <pc:chgData name="Manly Luscombe" userId="d66a401e1e7a39bf" providerId="LiveId" clId="{CCCA9D41-95DD-4D36-914D-11BEEECF3E6D}" dt="2023-04-19T01:01:50.862" v="1"/>
        <pc:sldMkLst>
          <pc:docMk/>
          <pc:sldMk cId="3624607174" sldId="257"/>
        </pc:sldMkLst>
      </pc:sldChg>
      <pc:sldChg chg="modSp mod modTransition">
        <pc:chgData name="Manly Luscombe" userId="d66a401e1e7a39bf" providerId="LiveId" clId="{CCCA9D41-95DD-4D36-914D-11BEEECF3E6D}" dt="2023-04-19T01:02:41.112" v="3" actId="27636"/>
        <pc:sldMkLst>
          <pc:docMk/>
          <pc:sldMk cId="1303410913" sldId="258"/>
        </pc:sldMkLst>
        <pc:spChg chg="mod">
          <ac:chgData name="Manly Luscombe" userId="d66a401e1e7a39bf" providerId="LiveId" clId="{CCCA9D41-95DD-4D36-914D-11BEEECF3E6D}" dt="2023-04-19T01:02:41.112" v="3" actId="27636"/>
          <ac:spMkLst>
            <pc:docMk/>
            <pc:sldMk cId="1303410913" sldId="258"/>
            <ac:spMk id="3" creationId="{D222C509-DBE4-A4C0-5C5E-025A0E25D46F}"/>
          </ac:spMkLst>
        </pc:spChg>
      </pc:sldChg>
      <pc:sldChg chg="modTransition">
        <pc:chgData name="Manly Luscombe" userId="d66a401e1e7a39bf" providerId="LiveId" clId="{CCCA9D41-95DD-4D36-914D-11BEEECF3E6D}" dt="2023-04-19T01:01:50.862" v="1"/>
        <pc:sldMkLst>
          <pc:docMk/>
          <pc:sldMk cId="300812884" sldId="259"/>
        </pc:sldMkLst>
      </pc:sldChg>
      <pc:sldChg chg="modTransition">
        <pc:chgData name="Manly Luscombe" userId="d66a401e1e7a39bf" providerId="LiveId" clId="{CCCA9D41-95DD-4D36-914D-11BEEECF3E6D}" dt="2023-04-19T01:01:50.862" v="1"/>
        <pc:sldMkLst>
          <pc:docMk/>
          <pc:sldMk cId="300416576" sldId="260"/>
        </pc:sldMkLst>
      </pc:sldChg>
      <pc:sldChg chg="modTransition">
        <pc:chgData name="Manly Luscombe" userId="d66a401e1e7a39bf" providerId="LiveId" clId="{CCCA9D41-95DD-4D36-914D-11BEEECF3E6D}" dt="2023-04-19T01:01:50.862" v="1"/>
        <pc:sldMkLst>
          <pc:docMk/>
          <pc:sldMk cId="1492764918" sldId="261"/>
        </pc:sldMkLst>
      </pc:sldChg>
      <pc:sldChg chg="modTransition">
        <pc:chgData name="Manly Luscombe" userId="d66a401e1e7a39bf" providerId="LiveId" clId="{CCCA9D41-95DD-4D36-914D-11BEEECF3E6D}" dt="2023-04-19T01:01:50.862" v="1"/>
        <pc:sldMkLst>
          <pc:docMk/>
          <pc:sldMk cId="221218748" sldId="262"/>
        </pc:sldMkLst>
      </pc:sldChg>
      <pc:sldChg chg="modTransition">
        <pc:chgData name="Manly Luscombe" userId="d66a401e1e7a39bf" providerId="LiveId" clId="{CCCA9D41-95DD-4D36-914D-11BEEECF3E6D}" dt="2023-04-19T01:01:50.862" v="1"/>
        <pc:sldMkLst>
          <pc:docMk/>
          <pc:sldMk cId="2215465076" sldId="263"/>
        </pc:sldMkLst>
      </pc:sldChg>
      <pc:sldChg chg="modTransition">
        <pc:chgData name="Manly Luscombe" userId="d66a401e1e7a39bf" providerId="LiveId" clId="{CCCA9D41-95DD-4D36-914D-11BEEECF3E6D}" dt="2023-04-19T01:01:50.862" v="1"/>
        <pc:sldMkLst>
          <pc:docMk/>
          <pc:sldMk cId="477127847" sldId="264"/>
        </pc:sldMkLst>
      </pc:sldChg>
      <pc:sldChg chg="modTransition">
        <pc:chgData name="Manly Luscombe" userId="d66a401e1e7a39bf" providerId="LiveId" clId="{CCCA9D41-95DD-4D36-914D-11BEEECF3E6D}" dt="2023-04-19T01:01:50.862" v="1"/>
        <pc:sldMkLst>
          <pc:docMk/>
          <pc:sldMk cId="3738496419" sldId="265"/>
        </pc:sldMkLst>
      </pc:sldChg>
      <pc:sldChg chg="modTransition">
        <pc:chgData name="Manly Luscombe" userId="d66a401e1e7a39bf" providerId="LiveId" clId="{CCCA9D41-95DD-4D36-914D-11BEEECF3E6D}" dt="2023-04-19T01:01:50.862" v="1"/>
        <pc:sldMkLst>
          <pc:docMk/>
          <pc:sldMk cId="1104982970" sldId="266"/>
        </pc:sldMkLst>
      </pc:sldChg>
      <pc:sldChg chg="modSp mod modTransition">
        <pc:chgData name="Manly Luscombe" userId="d66a401e1e7a39bf" providerId="LiveId" clId="{CCCA9D41-95DD-4D36-914D-11BEEECF3E6D}" dt="2023-05-15T19:04:03.820" v="4" actId="313"/>
        <pc:sldMkLst>
          <pc:docMk/>
          <pc:sldMk cId="253910255" sldId="267"/>
        </pc:sldMkLst>
        <pc:spChg chg="mod">
          <ac:chgData name="Manly Luscombe" userId="d66a401e1e7a39bf" providerId="LiveId" clId="{CCCA9D41-95DD-4D36-914D-11BEEECF3E6D}" dt="2023-05-15T19:04:03.820" v="4" actId="313"/>
          <ac:spMkLst>
            <pc:docMk/>
            <pc:sldMk cId="253910255" sldId="267"/>
            <ac:spMk id="3" creationId="{D222C509-DBE4-A4C0-5C5E-025A0E25D46F}"/>
          </ac:spMkLst>
        </pc:spChg>
      </pc:sldChg>
      <pc:sldChg chg="modSp mod modTransition">
        <pc:chgData name="Manly Luscombe" userId="d66a401e1e7a39bf" providerId="LiveId" clId="{CCCA9D41-95DD-4D36-914D-11BEEECF3E6D}" dt="2023-05-15T19:04:32.120" v="5" actId="313"/>
        <pc:sldMkLst>
          <pc:docMk/>
          <pc:sldMk cId="354971592" sldId="268"/>
        </pc:sldMkLst>
        <pc:spChg chg="mod">
          <ac:chgData name="Manly Luscombe" userId="d66a401e1e7a39bf" providerId="LiveId" clId="{CCCA9D41-95DD-4D36-914D-11BEEECF3E6D}" dt="2023-05-15T19:04:32.120" v="5" actId="313"/>
          <ac:spMkLst>
            <pc:docMk/>
            <pc:sldMk cId="354971592" sldId="268"/>
            <ac:spMk id="3" creationId="{D222C509-DBE4-A4C0-5C5E-025A0E25D46F}"/>
          </ac:spMkLst>
        </pc:spChg>
      </pc:sldChg>
      <pc:sldChg chg="modTransition">
        <pc:chgData name="Manly Luscombe" userId="d66a401e1e7a39bf" providerId="LiveId" clId="{CCCA9D41-95DD-4D36-914D-11BEEECF3E6D}" dt="2023-04-19T01:01:50.862" v="1"/>
        <pc:sldMkLst>
          <pc:docMk/>
          <pc:sldMk cId="261887704" sldId="269"/>
        </pc:sldMkLst>
      </pc:sldChg>
      <pc:sldChg chg="modTransition">
        <pc:chgData name="Manly Luscombe" userId="d66a401e1e7a39bf" providerId="LiveId" clId="{CCCA9D41-95DD-4D36-914D-11BEEECF3E6D}" dt="2023-04-19T01:01:50.862" v="1"/>
        <pc:sldMkLst>
          <pc:docMk/>
          <pc:sldMk cId="2258913963" sldId="270"/>
        </pc:sldMkLst>
      </pc:sldChg>
      <pc:sldChg chg="modTransition">
        <pc:chgData name="Manly Luscombe" userId="d66a401e1e7a39bf" providerId="LiveId" clId="{CCCA9D41-95DD-4D36-914D-11BEEECF3E6D}" dt="2023-04-19T01:01:50.862" v="1"/>
        <pc:sldMkLst>
          <pc:docMk/>
          <pc:sldMk cId="2995408548" sldId="271"/>
        </pc:sldMkLst>
      </pc:sldChg>
      <pc:sldChg chg="modTransition">
        <pc:chgData name="Manly Luscombe" userId="d66a401e1e7a39bf" providerId="LiveId" clId="{CCCA9D41-95DD-4D36-914D-11BEEECF3E6D}" dt="2023-04-19T01:01:50.862" v="1"/>
        <pc:sldMkLst>
          <pc:docMk/>
          <pc:sldMk cId="3832784339" sldId="272"/>
        </pc:sldMkLst>
      </pc:sldChg>
      <pc:sldMasterChg chg="modTransition modSldLayout">
        <pc:chgData name="Manly Luscombe" userId="d66a401e1e7a39bf" providerId="LiveId" clId="{CCCA9D41-95DD-4D36-914D-11BEEECF3E6D}" dt="2023-04-19T01:01:50.862" v="1"/>
        <pc:sldMasterMkLst>
          <pc:docMk/>
          <pc:sldMasterMk cId="3548316502" sldId="2147483648"/>
        </pc:sldMasterMkLst>
        <pc:sldLayoutChg chg="modTransition">
          <pc:chgData name="Manly Luscombe" userId="d66a401e1e7a39bf" providerId="LiveId" clId="{CCCA9D41-95DD-4D36-914D-11BEEECF3E6D}" dt="2023-04-19T01:01:50.862" v="1"/>
          <pc:sldLayoutMkLst>
            <pc:docMk/>
            <pc:sldMasterMk cId="3548316502" sldId="2147483648"/>
            <pc:sldLayoutMk cId="3654824996" sldId="2147483649"/>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1918184460" sldId="2147483650"/>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2877149898" sldId="2147483651"/>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3845779939" sldId="2147483652"/>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572085598" sldId="2147483653"/>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2612434078" sldId="2147483654"/>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641672922" sldId="2147483655"/>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2788788385" sldId="2147483656"/>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2473459564" sldId="2147483657"/>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3230091611" sldId="2147483658"/>
          </pc:sldLayoutMkLst>
        </pc:sldLayoutChg>
        <pc:sldLayoutChg chg="modTransition">
          <pc:chgData name="Manly Luscombe" userId="d66a401e1e7a39bf" providerId="LiveId" clId="{CCCA9D41-95DD-4D36-914D-11BEEECF3E6D}" dt="2023-04-19T01:01:50.862" v="1"/>
          <pc:sldLayoutMkLst>
            <pc:docMk/>
            <pc:sldMasterMk cId="3548316502" sldId="2147483648"/>
            <pc:sldLayoutMk cId="3113027999"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61655-B5B8-E016-59F7-EB26C0A9FF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5366A2C-1083-8AB4-365B-C9AEF29FAB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661A6BE-2E55-52C2-2293-2FABAE1DE96A}"/>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5" name="Footer Placeholder 4">
            <a:extLst>
              <a:ext uri="{FF2B5EF4-FFF2-40B4-BE49-F238E27FC236}">
                <a16:creationId xmlns:a16="http://schemas.microsoft.com/office/drawing/2014/main" id="{60268986-9E8F-7801-DAFB-664607215B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66B3B5-B7E2-FEDD-4107-5BA680F2ECA0}"/>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365482499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4DEC0-1F14-A156-5F2D-A00448E774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306E97-92C1-2B59-C812-D7D71825FF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B9489D-7FDE-B96E-F7A5-DB9E6E61274A}"/>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5" name="Footer Placeholder 4">
            <a:extLst>
              <a:ext uri="{FF2B5EF4-FFF2-40B4-BE49-F238E27FC236}">
                <a16:creationId xmlns:a16="http://schemas.microsoft.com/office/drawing/2014/main" id="{9D2C8E55-9AF4-4226-297F-45B36BCB30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67A0EF-B89A-31D4-F858-D662E9E3E7EA}"/>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323009161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16D953-5649-512A-DC2E-9B4CCFC3C0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3E0A7F3-00B0-3B7C-34F6-CB0BA760D2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C7BB74-D11F-5B76-6F0A-6DC28B805FCD}"/>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5" name="Footer Placeholder 4">
            <a:extLst>
              <a:ext uri="{FF2B5EF4-FFF2-40B4-BE49-F238E27FC236}">
                <a16:creationId xmlns:a16="http://schemas.microsoft.com/office/drawing/2014/main" id="{4F24923C-CCDC-5B2D-835D-F1B467590F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21A43C-D182-4CF7-234D-445D39D413E7}"/>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311302799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8FE16-0015-9153-2765-B389CD184D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08C470-9D9A-F027-5528-6EDAAF9729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759E1B-B734-5B5B-9F83-44DA44CD5D07}"/>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5" name="Footer Placeholder 4">
            <a:extLst>
              <a:ext uri="{FF2B5EF4-FFF2-40B4-BE49-F238E27FC236}">
                <a16:creationId xmlns:a16="http://schemas.microsoft.com/office/drawing/2014/main" id="{F5D1AD14-5FDA-F93D-E5FF-6A9BA88EB4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42F9CD-1ABE-4D1D-B2F6-E78B55767D23}"/>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191818446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CCE1D-4D36-0358-ABB0-CD350C2D47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49260B8-169F-D0A3-A82B-715263AB9D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2F0EC5-90D4-EEDC-0F0F-A26E4D4EE031}"/>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5" name="Footer Placeholder 4">
            <a:extLst>
              <a:ext uri="{FF2B5EF4-FFF2-40B4-BE49-F238E27FC236}">
                <a16:creationId xmlns:a16="http://schemas.microsoft.com/office/drawing/2014/main" id="{1146A425-C041-7833-04E8-1518792075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06F31C-F14B-AF4C-4C03-F47510CC4076}"/>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287714989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65ADA-7794-44C5-C4B9-89628FD8F8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CCD5CE-3570-54EF-DF5A-EEE4375B95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E1A627-F640-7F2A-6DB4-EC30D83BE4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BF205C-B88D-8175-DFBC-F98A176D0EC1}"/>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6" name="Footer Placeholder 5">
            <a:extLst>
              <a:ext uri="{FF2B5EF4-FFF2-40B4-BE49-F238E27FC236}">
                <a16:creationId xmlns:a16="http://schemas.microsoft.com/office/drawing/2014/main" id="{A46038C4-0762-6BBB-0178-F8D2EC3FE2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41ED6C-4869-B3BD-D6D8-14E062124FFE}"/>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384577993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BF02-2242-602A-A2FF-AA5054C6E1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EE60D0-1D6F-7FDE-AEAA-E9F126FAC7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185C22-2BAD-6B41-0C21-AE245CB973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6240CF-10CF-C9AA-6A22-6F8E0392EC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958E7E-1FE3-B4AA-8821-FEDAD23C03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3089F6-0D9D-4573-8FBD-ADD8010A87B5}"/>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8" name="Footer Placeholder 7">
            <a:extLst>
              <a:ext uri="{FF2B5EF4-FFF2-40B4-BE49-F238E27FC236}">
                <a16:creationId xmlns:a16="http://schemas.microsoft.com/office/drawing/2014/main" id="{C65326AC-5A74-A21C-9BC5-4AA9C6AA81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60B95A-CAF2-2683-6885-1F6C1C3C53BA}"/>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57208559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379D2-0296-8129-F7A9-F3E69D02EE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F9D88CC-E92D-E1E8-2790-A2CE8FB8863D}"/>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4" name="Footer Placeholder 3">
            <a:extLst>
              <a:ext uri="{FF2B5EF4-FFF2-40B4-BE49-F238E27FC236}">
                <a16:creationId xmlns:a16="http://schemas.microsoft.com/office/drawing/2014/main" id="{AAF0753B-DD25-0FAF-4DF0-FA1FB05AF3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8264CE-3AB9-DEB4-6E4C-A093F17DA90C}"/>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261243407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35CDA8-954D-CC2F-A634-A741DEA14936}"/>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3" name="Footer Placeholder 2">
            <a:extLst>
              <a:ext uri="{FF2B5EF4-FFF2-40B4-BE49-F238E27FC236}">
                <a16:creationId xmlns:a16="http://schemas.microsoft.com/office/drawing/2014/main" id="{97045052-4C40-11B1-604A-EA0D80D2DC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E5DCB7-5EE9-D4A0-E872-9EEAED846C17}"/>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64167292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A4B2F-3253-F8FB-220B-6C10CF0327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42A99C-5B7B-21D1-4277-47083F96DF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276260-B2A6-DF30-710F-93C7F6623B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FD15897-C068-0378-4686-0B2852F16711}"/>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6" name="Footer Placeholder 5">
            <a:extLst>
              <a:ext uri="{FF2B5EF4-FFF2-40B4-BE49-F238E27FC236}">
                <a16:creationId xmlns:a16="http://schemas.microsoft.com/office/drawing/2014/main" id="{1301DF77-6E5F-15ED-71A5-0E2131961F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E8925B-F6C4-E2D8-1392-A65A09EB5F0E}"/>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278878838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B98C-1DCE-09E7-D3FA-C8628984C7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487CD1-479E-CD37-8C2C-556CF73078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15B5201-1942-10ED-5737-89B7E267EB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3A5BB7-8BFC-FFBF-34ED-09F549E04A7F}"/>
              </a:ext>
            </a:extLst>
          </p:cNvPr>
          <p:cNvSpPr>
            <a:spLocks noGrp="1"/>
          </p:cNvSpPr>
          <p:nvPr>
            <p:ph type="dt" sz="half" idx="10"/>
          </p:nvPr>
        </p:nvSpPr>
        <p:spPr/>
        <p:txBody>
          <a:bodyPr/>
          <a:lstStyle/>
          <a:p>
            <a:fld id="{E0A612FD-6A97-43CF-AEA1-6D857C305899}" type="datetimeFigureOut">
              <a:rPr lang="en-US" smtClean="0"/>
              <a:t>5/15/2023</a:t>
            </a:fld>
            <a:endParaRPr lang="en-US"/>
          </a:p>
        </p:txBody>
      </p:sp>
      <p:sp>
        <p:nvSpPr>
          <p:cNvPr id="6" name="Footer Placeholder 5">
            <a:extLst>
              <a:ext uri="{FF2B5EF4-FFF2-40B4-BE49-F238E27FC236}">
                <a16:creationId xmlns:a16="http://schemas.microsoft.com/office/drawing/2014/main" id="{90123DF6-4D01-DD3B-DE4D-AF2E6ED027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8A8456-4553-D514-2B54-6F112FBE542A}"/>
              </a:ext>
            </a:extLst>
          </p:cNvPr>
          <p:cNvSpPr>
            <a:spLocks noGrp="1"/>
          </p:cNvSpPr>
          <p:nvPr>
            <p:ph type="sldNum" sz="quarter" idx="12"/>
          </p:nvPr>
        </p:nvSpPr>
        <p:spPr/>
        <p:txBody>
          <a:bodyPr/>
          <a:lstStyle/>
          <a:p>
            <a:fld id="{ACFC12E5-13A8-4523-A759-C9D0483A38F5}" type="slidenum">
              <a:rPr lang="en-US" smtClean="0"/>
              <a:t>‹#›</a:t>
            </a:fld>
            <a:endParaRPr lang="en-US"/>
          </a:p>
        </p:txBody>
      </p:sp>
    </p:spTree>
    <p:extLst>
      <p:ext uri="{BB962C8B-B14F-4D97-AF65-F5344CB8AC3E}">
        <p14:creationId xmlns:p14="http://schemas.microsoft.com/office/powerpoint/2010/main" val="247345956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71388-556B-733E-6486-2486AF8CBE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8FF432-F420-55C4-D7FB-08D7606C0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BC74C6-CFAD-2167-08F0-FE2FF1625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612FD-6A97-43CF-AEA1-6D857C305899}" type="datetimeFigureOut">
              <a:rPr lang="en-US" smtClean="0"/>
              <a:t>5/15/2023</a:t>
            </a:fld>
            <a:endParaRPr lang="en-US"/>
          </a:p>
        </p:txBody>
      </p:sp>
      <p:sp>
        <p:nvSpPr>
          <p:cNvPr id="5" name="Footer Placeholder 4">
            <a:extLst>
              <a:ext uri="{FF2B5EF4-FFF2-40B4-BE49-F238E27FC236}">
                <a16:creationId xmlns:a16="http://schemas.microsoft.com/office/drawing/2014/main" id="{4CA8EF22-E241-34A9-84F0-E11FEA3E68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87558A-D9AB-392F-E02A-FE824AFD24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C12E5-13A8-4523-A759-C9D0483A38F5}" type="slidenum">
              <a:rPr lang="en-US" smtClean="0"/>
              <a:t>‹#›</a:t>
            </a:fld>
            <a:endParaRPr lang="en-US"/>
          </a:p>
        </p:txBody>
      </p:sp>
    </p:spTree>
    <p:extLst>
      <p:ext uri="{BB962C8B-B14F-4D97-AF65-F5344CB8AC3E}">
        <p14:creationId xmlns:p14="http://schemas.microsoft.com/office/powerpoint/2010/main" val="3548316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F6177-99C8-E47F-A731-5D0B28625F74}"/>
              </a:ext>
            </a:extLst>
          </p:cNvPr>
          <p:cNvSpPr>
            <a:spLocks noGrp="1"/>
          </p:cNvSpPr>
          <p:nvPr>
            <p:ph type="ctrTitle"/>
          </p:nvPr>
        </p:nvSpPr>
        <p:spPr>
          <a:xfrm>
            <a:off x="4223657" y="1122363"/>
            <a:ext cx="7750627" cy="2387600"/>
          </a:xfrm>
        </p:spPr>
        <p:txBody>
          <a:bodyPr/>
          <a:lstStyle/>
          <a:p>
            <a:r>
              <a:rPr lang="en-US" dirty="0">
                <a:solidFill>
                  <a:schemeClr val="bg1"/>
                </a:solidFill>
              </a:rPr>
              <a:t>Why we don’t use</a:t>
            </a:r>
            <a:br>
              <a:rPr lang="en-US" dirty="0">
                <a:solidFill>
                  <a:schemeClr val="bg1"/>
                </a:solidFill>
              </a:rPr>
            </a:br>
            <a:r>
              <a:rPr lang="en-US" dirty="0">
                <a:solidFill>
                  <a:schemeClr val="bg1"/>
                </a:solidFill>
              </a:rPr>
              <a:t>instruments in worship</a:t>
            </a:r>
          </a:p>
        </p:txBody>
      </p:sp>
      <p:sp>
        <p:nvSpPr>
          <p:cNvPr id="3" name="Subtitle 2">
            <a:extLst>
              <a:ext uri="{FF2B5EF4-FFF2-40B4-BE49-F238E27FC236}">
                <a16:creationId xmlns:a16="http://schemas.microsoft.com/office/drawing/2014/main" id="{6FE9CBA0-BF84-58A9-7166-8F1A400BC251}"/>
              </a:ext>
            </a:extLst>
          </p:cNvPr>
          <p:cNvSpPr>
            <a:spLocks noGrp="1"/>
          </p:cNvSpPr>
          <p:nvPr>
            <p:ph type="subTitle" idx="1"/>
          </p:nvPr>
        </p:nvSpPr>
        <p:spPr>
          <a:xfrm>
            <a:off x="5638800" y="3602038"/>
            <a:ext cx="5029200" cy="1655762"/>
          </a:xfrm>
        </p:spPr>
        <p:txBody>
          <a:bodyPr>
            <a:normAutofit/>
          </a:bodyPr>
          <a:lstStyle/>
          <a:p>
            <a:r>
              <a:rPr lang="en-US" sz="2800" dirty="0">
                <a:solidFill>
                  <a:schemeClr val="bg1"/>
                </a:solidFill>
              </a:rPr>
              <a:t>The first thing many notice in churches of Christ – </a:t>
            </a:r>
          </a:p>
          <a:p>
            <a:r>
              <a:rPr lang="en-US" sz="2800" dirty="0">
                <a:solidFill>
                  <a:schemeClr val="bg1"/>
                </a:solidFill>
              </a:rPr>
              <a:t>Where is the organ or piano?</a:t>
            </a:r>
          </a:p>
        </p:txBody>
      </p:sp>
      <p:pic>
        <p:nvPicPr>
          <p:cNvPr id="5" name="Picture 4">
            <a:extLst>
              <a:ext uri="{FF2B5EF4-FFF2-40B4-BE49-F238E27FC236}">
                <a16:creationId xmlns:a16="http://schemas.microsoft.com/office/drawing/2014/main" id="{4657E324-916D-22CE-5F81-D1742C30D3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20" y="1361281"/>
            <a:ext cx="4135437" cy="4135437"/>
          </a:xfrm>
          <a:prstGeom prst="rect">
            <a:avLst/>
          </a:prstGeom>
        </p:spPr>
      </p:pic>
    </p:spTree>
    <p:extLst>
      <p:ext uri="{BB962C8B-B14F-4D97-AF65-F5344CB8AC3E}">
        <p14:creationId xmlns:p14="http://schemas.microsoft.com/office/powerpoint/2010/main" val="246270928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4 We worship as the early church did</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u="sng" dirty="0">
                <a:solidFill>
                  <a:schemeClr val="bg1"/>
                </a:solidFill>
                <a:latin typeface="Verdana" panose="020B0604030504040204" pitchFamily="34" charset="0"/>
                <a:ea typeface="Verdana" panose="020B0604030504040204" pitchFamily="34" charset="0"/>
              </a:rPr>
              <a:t>They sang “a cappella” (from the chapel)</a:t>
            </a:r>
          </a:p>
          <a:p>
            <a:endParaRPr lang="en-US" b="1" dirty="0">
              <a:solidFill>
                <a:schemeClr val="bg1"/>
              </a:solidFill>
              <a:latin typeface="Verdana" panose="020B0604030504040204" pitchFamily="34" charset="0"/>
              <a:ea typeface="Verdana" panose="020B0604030504040204" pitchFamily="34" charset="0"/>
            </a:endParaRPr>
          </a:p>
          <a:p>
            <a:r>
              <a:rPr lang="en-US" b="1" dirty="0">
                <a:solidFill>
                  <a:schemeClr val="bg1"/>
                </a:solidFill>
                <a:latin typeface="Verdana" panose="020B0604030504040204" pitchFamily="34" charset="0"/>
                <a:ea typeface="Verdana" panose="020B0604030504040204" pitchFamily="34" charset="0"/>
              </a:rPr>
              <a:t>It really is as simple as that.</a:t>
            </a:r>
          </a:p>
          <a:p>
            <a:endParaRPr lang="en-US" b="1" dirty="0">
              <a:solidFill>
                <a:schemeClr val="bg1"/>
              </a:solidFill>
              <a:latin typeface="Verdana" panose="020B0604030504040204" pitchFamily="34" charset="0"/>
              <a:ea typeface="Verdana" panose="020B0604030504040204" pitchFamily="34" charset="0"/>
            </a:endParaRPr>
          </a:p>
          <a:p>
            <a:r>
              <a:rPr lang="en-US" b="1" dirty="0">
                <a:solidFill>
                  <a:schemeClr val="bg1"/>
                </a:solidFill>
                <a:latin typeface="Verdana" panose="020B0604030504040204" pitchFamily="34" charset="0"/>
                <a:ea typeface="Verdana" panose="020B0604030504040204" pitchFamily="34" charset="0"/>
              </a:rPr>
              <a:t>No scholar argues that the early church used instruments.</a:t>
            </a:r>
          </a:p>
          <a:p>
            <a:r>
              <a:rPr lang="en-US" b="1" dirty="0">
                <a:solidFill>
                  <a:schemeClr val="bg1"/>
                </a:solidFill>
                <a:latin typeface="Verdana" panose="020B0604030504040204" pitchFamily="34" charset="0"/>
                <a:ea typeface="Verdana" panose="020B0604030504040204" pitchFamily="34" charset="0"/>
              </a:rPr>
              <a:t>Early protestant leaders rejected instruments.</a:t>
            </a:r>
          </a:p>
          <a:p>
            <a:endParaRPr lang="en-US" b="1" dirty="0">
              <a:solidFill>
                <a:schemeClr val="bg1"/>
              </a:solidFill>
            </a:endParaRPr>
          </a:p>
        </p:txBody>
      </p:sp>
    </p:spTree>
    <p:extLst>
      <p:ext uri="{BB962C8B-B14F-4D97-AF65-F5344CB8AC3E}">
        <p14:creationId xmlns:p14="http://schemas.microsoft.com/office/powerpoint/2010/main" val="373849641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4 We worship as the early church did</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u="sng" dirty="0">
                <a:solidFill>
                  <a:schemeClr val="bg1"/>
                </a:solidFill>
                <a:latin typeface="Verdana" panose="020B0604030504040204" pitchFamily="34" charset="0"/>
                <a:ea typeface="Verdana" panose="020B0604030504040204" pitchFamily="34" charset="0"/>
              </a:rPr>
              <a:t>Martin Luther – Lutheran</a:t>
            </a:r>
          </a:p>
          <a:p>
            <a:r>
              <a:rPr lang="en-US" b="1" dirty="0">
                <a:solidFill>
                  <a:schemeClr val="bg1"/>
                </a:solidFill>
                <a:latin typeface="Verdana" panose="020B0604030504040204" pitchFamily="34" charset="0"/>
                <a:ea typeface="Verdana" panose="020B0604030504040204" pitchFamily="34" charset="0"/>
              </a:rPr>
              <a:t>He called instruments in worship “an ensign of Satan.”</a:t>
            </a:r>
          </a:p>
          <a:p>
            <a:endParaRPr lang="en-US" b="1" dirty="0">
              <a:solidFill>
                <a:schemeClr val="bg1"/>
              </a:solidFill>
              <a:latin typeface="Verdana" panose="020B0604030504040204" pitchFamily="34" charset="0"/>
              <a:ea typeface="Verdana" panose="020B0604030504040204" pitchFamily="34" charset="0"/>
            </a:endParaRPr>
          </a:p>
          <a:p>
            <a:r>
              <a:rPr lang="en-US" b="1" dirty="0">
                <a:solidFill>
                  <a:schemeClr val="bg1"/>
                </a:solidFill>
                <a:latin typeface="Verdana" panose="020B0604030504040204" pitchFamily="34" charset="0"/>
                <a:ea typeface="Verdana" panose="020B0604030504040204" pitchFamily="34" charset="0"/>
              </a:rPr>
              <a:t>John Calvin – Presbyterian</a:t>
            </a:r>
          </a:p>
          <a:p>
            <a:r>
              <a:rPr lang="en-US" b="1" dirty="0">
                <a:solidFill>
                  <a:schemeClr val="bg1"/>
                </a:solidFill>
                <a:latin typeface="Verdana" panose="020B0604030504040204" pitchFamily="34" charset="0"/>
                <a:ea typeface="Verdana" panose="020B0604030504040204" pitchFamily="34" charset="0"/>
              </a:rPr>
              <a:t>Musical instruments in celebrating the praise of God would be no more suitable than the burning of incense; lighting of lamps, and the restoration of other shadows of the law.</a:t>
            </a:r>
          </a:p>
          <a:p>
            <a:endParaRPr lang="en-US" b="1" dirty="0">
              <a:solidFill>
                <a:schemeClr val="bg1"/>
              </a:solidFill>
            </a:endParaRPr>
          </a:p>
        </p:txBody>
      </p:sp>
    </p:spTree>
    <p:extLst>
      <p:ext uri="{BB962C8B-B14F-4D97-AF65-F5344CB8AC3E}">
        <p14:creationId xmlns:p14="http://schemas.microsoft.com/office/powerpoint/2010/main" val="110498297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4 We worship as the early church did</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u="sng" dirty="0">
                <a:solidFill>
                  <a:schemeClr val="bg1"/>
                </a:solidFill>
                <a:latin typeface="Verdana" panose="020B0604030504040204" pitchFamily="34" charset="0"/>
                <a:ea typeface="Verdana" panose="020B0604030504040204" pitchFamily="34" charset="0"/>
              </a:rPr>
              <a:t>Adam Clarke - Methodist</a:t>
            </a:r>
          </a:p>
          <a:p>
            <a:r>
              <a:rPr lang="en-US" b="1" dirty="0">
                <a:solidFill>
                  <a:schemeClr val="bg1"/>
                </a:solidFill>
                <a:latin typeface="Verdana" panose="020B0604030504040204" pitchFamily="34" charset="0"/>
                <a:ea typeface="Verdana" panose="020B0604030504040204" pitchFamily="34" charset="0"/>
              </a:rPr>
              <a:t>Music as a science, I esteem and admire, but instruments of music in the house of God I abominate and abhor.</a:t>
            </a:r>
          </a:p>
          <a:p>
            <a:endParaRPr lang="en-US" b="1" dirty="0">
              <a:solidFill>
                <a:schemeClr val="bg1"/>
              </a:solidFill>
              <a:latin typeface="Verdana" panose="020B0604030504040204" pitchFamily="34" charset="0"/>
              <a:ea typeface="Verdana" panose="020B0604030504040204" pitchFamily="34" charset="0"/>
            </a:endParaRPr>
          </a:p>
          <a:p>
            <a:r>
              <a:rPr lang="en-US" b="1" u="sng" dirty="0">
                <a:solidFill>
                  <a:schemeClr val="bg1"/>
                </a:solidFill>
                <a:latin typeface="Verdana" panose="020B0604030504040204" pitchFamily="34" charset="0"/>
                <a:ea typeface="Verdana" panose="020B0604030504040204" pitchFamily="34" charset="0"/>
              </a:rPr>
              <a:t>John Westly – Methodist</a:t>
            </a:r>
          </a:p>
          <a:p>
            <a:r>
              <a:rPr lang="en-US" b="1" dirty="0">
                <a:solidFill>
                  <a:schemeClr val="bg1"/>
                </a:solidFill>
                <a:latin typeface="Verdana" panose="020B0604030504040204" pitchFamily="34" charset="0"/>
                <a:ea typeface="Verdana" panose="020B0604030504040204" pitchFamily="34" charset="0"/>
              </a:rPr>
              <a:t>I have no objection to instruments of music in our chapels, provided they are neither heard nor seen.</a:t>
            </a:r>
            <a:endParaRPr lang="en-US" b="1" dirty="0">
              <a:solidFill>
                <a:schemeClr val="bg1"/>
              </a:solidFill>
            </a:endParaRPr>
          </a:p>
        </p:txBody>
      </p:sp>
    </p:spTree>
    <p:extLst>
      <p:ext uri="{BB962C8B-B14F-4D97-AF65-F5344CB8AC3E}">
        <p14:creationId xmlns:p14="http://schemas.microsoft.com/office/powerpoint/2010/main" val="25391025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4 We worship as the early church did</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u="sng" dirty="0">
                <a:solidFill>
                  <a:schemeClr val="bg1"/>
                </a:solidFill>
                <a:latin typeface="Verdana" panose="020B0604030504040204" pitchFamily="34" charset="0"/>
                <a:ea typeface="Verdana" panose="020B0604030504040204" pitchFamily="34" charset="0"/>
              </a:rPr>
              <a:t>Charles Spurgeon - Baptist</a:t>
            </a:r>
          </a:p>
          <a:p>
            <a:r>
              <a:rPr lang="en-US" b="1" dirty="0">
                <a:solidFill>
                  <a:schemeClr val="bg1"/>
                </a:solidFill>
                <a:latin typeface="Verdana" panose="020B0604030504040204" pitchFamily="34" charset="0"/>
                <a:ea typeface="Verdana" panose="020B0604030504040204" pitchFamily="34" charset="0"/>
              </a:rPr>
              <a:t>We might as well pray by machinery as praise by it.”</a:t>
            </a:r>
          </a:p>
          <a:p>
            <a:r>
              <a:rPr lang="en-US" b="1" dirty="0">
                <a:solidFill>
                  <a:schemeClr val="bg1"/>
                </a:solidFill>
                <a:latin typeface="Verdana" panose="020B0604030504040204" pitchFamily="34" charset="0"/>
                <a:ea typeface="Verdana" panose="020B0604030504040204" pitchFamily="34" charset="0"/>
              </a:rPr>
              <a:t>He preached to 10,000 every Sunday for more than 40 years.</a:t>
            </a:r>
          </a:p>
          <a:p>
            <a:r>
              <a:rPr lang="en-US" b="1" dirty="0">
                <a:solidFill>
                  <a:schemeClr val="bg1"/>
                </a:solidFill>
                <a:latin typeface="Verdana" panose="020B0604030504040204" pitchFamily="34" charset="0"/>
                <a:ea typeface="Verdana" panose="020B0604030504040204" pitchFamily="34" charset="0"/>
              </a:rPr>
              <a:t>He never allowed instruments in worship.</a:t>
            </a:r>
            <a:endParaRPr lang="en-US" b="1" dirty="0">
              <a:solidFill>
                <a:schemeClr val="bg1"/>
              </a:solidFill>
            </a:endParaRPr>
          </a:p>
        </p:txBody>
      </p:sp>
    </p:spTree>
    <p:extLst>
      <p:ext uri="{BB962C8B-B14F-4D97-AF65-F5344CB8AC3E}">
        <p14:creationId xmlns:p14="http://schemas.microsoft.com/office/powerpoint/2010/main" val="35497159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5 What does the New Testament teach?</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dirty="0">
                <a:solidFill>
                  <a:schemeClr val="bg1"/>
                </a:solidFill>
                <a:latin typeface="Verdana" panose="020B0604030504040204" pitchFamily="34" charset="0"/>
                <a:ea typeface="Verdana" panose="020B0604030504040204" pitchFamily="34" charset="0"/>
              </a:rPr>
              <a:t>Singing is mentioned 7 times in the New Testament – instruments – 0</a:t>
            </a:r>
          </a:p>
          <a:p>
            <a:r>
              <a:rPr lang="en-US" b="1" i="0" u="none" strike="noStrike" baseline="0" dirty="0">
                <a:solidFill>
                  <a:schemeClr val="bg1"/>
                </a:solidFill>
                <a:latin typeface="Verdana" panose="020B0604030504040204" pitchFamily="34" charset="0"/>
              </a:rPr>
              <a:t>(Acts 16:25)  But at midnight Paul and Silas were praying and singing hymns to God, and the prisoners were listening to them.</a:t>
            </a:r>
          </a:p>
          <a:p>
            <a:endParaRPr lang="en-US" b="1" dirty="0">
              <a:solidFill>
                <a:schemeClr val="bg1"/>
              </a:solidFill>
              <a:latin typeface="Verdana" panose="020B0604030504040204" pitchFamily="34" charset="0"/>
              <a:ea typeface="Verdana" panose="020B0604030504040204" pitchFamily="34" charset="0"/>
            </a:endParaRPr>
          </a:p>
          <a:p>
            <a:r>
              <a:rPr lang="en-US" b="1" i="0" u="none" strike="noStrike" baseline="0" dirty="0">
                <a:solidFill>
                  <a:schemeClr val="bg1"/>
                </a:solidFill>
                <a:latin typeface="Verdana" panose="020B0604030504040204" pitchFamily="34" charset="0"/>
              </a:rPr>
              <a:t>(Romans 15:9)  and that the Gentiles might glorify God for </a:t>
            </a:r>
            <a:r>
              <a:rPr lang="en-US" b="1" i="1" u="none" strike="noStrike" baseline="0" dirty="0">
                <a:solidFill>
                  <a:schemeClr val="bg1"/>
                </a:solidFill>
                <a:latin typeface="Verdana" panose="020B0604030504040204" pitchFamily="34" charset="0"/>
              </a:rPr>
              <a:t>His</a:t>
            </a:r>
            <a:r>
              <a:rPr lang="en-US" b="1" i="0" u="none" strike="noStrike" baseline="0" dirty="0">
                <a:solidFill>
                  <a:schemeClr val="bg1"/>
                </a:solidFill>
                <a:latin typeface="Verdana" panose="020B0604030504040204" pitchFamily="34" charset="0"/>
              </a:rPr>
              <a:t> mercy, as it is written: "FOR THIS REASON I WILL CONFESS TO YOU AMONG THE GENTILES, AND SING TO YOUR NAME."</a:t>
            </a:r>
          </a:p>
        </p:txBody>
      </p:sp>
    </p:spTree>
    <p:extLst>
      <p:ext uri="{BB962C8B-B14F-4D97-AF65-F5344CB8AC3E}">
        <p14:creationId xmlns:p14="http://schemas.microsoft.com/office/powerpoint/2010/main" val="26188770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5 What does the New Testament teach?</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dirty="0">
                <a:solidFill>
                  <a:schemeClr val="bg1"/>
                </a:solidFill>
                <a:latin typeface="Verdana" panose="020B0604030504040204" pitchFamily="34" charset="0"/>
                <a:ea typeface="Verdana" panose="020B0604030504040204" pitchFamily="34" charset="0"/>
              </a:rPr>
              <a:t>Singing is mentioned 7 times in the New Testament – instruments – 0</a:t>
            </a:r>
          </a:p>
          <a:p>
            <a:pPr marR="0" algn="l" rtl="0"/>
            <a:r>
              <a:rPr lang="en-US" b="1" i="0" u="none" strike="noStrike" baseline="0" dirty="0">
                <a:solidFill>
                  <a:schemeClr val="bg1"/>
                </a:solidFill>
                <a:latin typeface="Verdana" panose="020B0604030504040204" pitchFamily="34" charset="0"/>
              </a:rPr>
              <a:t>(1 Corinthians 14:15)  What is </a:t>
            </a:r>
            <a:r>
              <a:rPr lang="en-US" b="1" i="1" u="none" strike="noStrike" baseline="0" dirty="0">
                <a:solidFill>
                  <a:schemeClr val="bg1"/>
                </a:solidFill>
                <a:latin typeface="Verdana" panose="020B0604030504040204" pitchFamily="34" charset="0"/>
              </a:rPr>
              <a:t>the conclusion</a:t>
            </a:r>
            <a:r>
              <a:rPr lang="en-US" b="1" i="0" u="none" strike="noStrike" baseline="0" dirty="0">
                <a:solidFill>
                  <a:schemeClr val="bg1"/>
                </a:solidFill>
                <a:latin typeface="Verdana" panose="020B0604030504040204" pitchFamily="34" charset="0"/>
              </a:rPr>
              <a:t> then? I will pray with the spirit, and I will also pray with the understanding. I will sing with the spirit, and I will also sing with the understanding.</a:t>
            </a:r>
          </a:p>
          <a:p>
            <a:pPr marR="0" algn="l" rtl="0"/>
            <a:endParaRPr lang="en-US" b="1" dirty="0">
              <a:solidFill>
                <a:schemeClr val="bg1"/>
              </a:solidFill>
              <a:latin typeface="Verdana" panose="020B0604030504040204" pitchFamily="34" charset="0"/>
            </a:endParaRPr>
          </a:p>
          <a:p>
            <a:r>
              <a:rPr lang="en-US" b="1" i="0" u="none" strike="noStrike" baseline="0" dirty="0">
                <a:solidFill>
                  <a:schemeClr val="bg1"/>
                </a:solidFill>
                <a:latin typeface="Verdana" panose="020B0604030504040204" pitchFamily="34" charset="0"/>
              </a:rPr>
              <a:t>(Ephesians 5:19)  speaking to one another in psalms and hymns and spiritual songs, singing and making melody in your heart to the Lord,</a:t>
            </a:r>
          </a:p>
        </p:txBody>
      </p:sp>
    </p:spTree>
    <p:extLst>
      <p:ext uri="{BB962C8B-B14F-4D97-AF65-F5344CB8AC3E}">
        <p14:creationId xmlns:p14="http://schemas.microsoft.com/office/powerpoint/2010/main" val="225891396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5 What does the New Testament teach?</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dirty="0">
                <a:solidFill>
                  <a:schemeClr val="bg1"/>
                </a:solidFill>
                <a:latin typeface="Verdana" panose="020B0604030504040204" pitchFamily="34" charset="0"/>
                <a:ea typeface="Verdana" panose="020B0604030504040204" pitchFamily="34" charset="0"/>
              </a:rPr>
              <a:t>Singing is mentioned 7 times in the New Testament – instruments – 0</a:t>
            </a:r>
          </a:p>
          <a:p>
            <a:pPr marR="0" algn="l" rtl="0"/>
            <a:r>
              <a:rPr lang="en-US" b="1" i="0" u="none" strike="noStrike" baseline="0" dirty="0">
                <a:solidFill>
                  <a:schemeClr val="bg1"/>
                </a:solidFill>
                <a:latin typeface="Verdana" panose="020B0604030504040204" pitchFamily="34" charset="0"/>
              </a:rPr>
              <a:t>(Colossians 3:16)  Let the word of Christ dwell in you richly in all wisdom, teaching and admonishing one another in psalms and hymns and spiritual songs, singing with grace in your hearts to the Lord.</a:t>
            </a:r>
          </a:p>
          <a:p>
            <a:pPr marR="0" algn="l" rtl="0"/>
            <a:endParaRPr lang="en-US" b="1" dirty="0">
              <a:solidFill>
                <a:schemeClr val="bg1"/>
              </a:solidFill>
              <a:latin typeface="Verdana" panose="020B0604030504040204" pitchFamily="34" charset="0"/>
            </a:endParaRPr>
          </a:p>
          <a:p>
            <a:r>
              <a:rPr lang="en-US" b="1" i="0" u="none" strike="noStrike" baseline="0" dirty="0">
                <a:solidFill>
                  <a:schemeClr val="bg1"/>
                </a:solidFill>
                <a:latin typeface="Verdana" panose="020B0604030504040204" pitchFamily="34" charset="0"/>
              </a:rPr>
              <a:t>(Hebrews 2:12)  saying: "I WILL DECLARE YOUR NAME TO MY BRETHREN; IN THE MIDST OF THE ASSEMBLY I WILL SING PRAISE TO YOU."</a:t>
            </a:r>
          </a:p>
        </p:txBody>
      </p:sp>
    </p:spTree>
    <p:extLst>
      <p:ext uri="{BB962C8B-B14F-4D97-AF65-F5344CB8AC3E}">
        <p14:creationId xmlns:p14="http://schemas.microsoft.com/office/powerpoint/2010/main" val="299540854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5 What does the New Testament teach?</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dirty="0">
                <a:solidFill>
                  <a:schemeClr val="bg1"/>
                </a:solidFill>
                <a:latin typeface="Verdana" panose="020B0604030504040204" pitchFamily="34" charset="0"/>
                <a:ea typeface="Verdana" panose="020B0604030504040204" pitchFamily="34" charset="0"/>
              </a:rPr>
              <a:t>Singing is mentioned 7 times in the New Testament – instruments – 0</a:t>
            </a:r>
          </a:p>
          <a:p>
            <a:endParaRPr lang="en-US" b="1" dirty="0">
              <a:solidFill>
                <a:schemeClr val="bg1"/>
              </a:solidFill>
              <a:latin typeface="Verdana" panose="020B0604030504040204" pitchFamily="34" charset="0"/>
              <a:ea typeface="Verdana" panose="020B0604030504040204" pitchFamily="34" charset="0"/>
            </a:endParaRPr>
          </a:p>
          <a:p>
            <a:r>
              <a:rPr lang="en-US" b="1" i="0" u="none" strike="noStrike" baseline="0" dirty="0">
                <a:solidFill>
                  <a:schemeClr val="bg1"/>
                </a:solidFill>
                <a:latin typeface="Verdana" panose="020B0604030504040204" pitchFamily="34" charset="0"/>
              </a:rPr>
              <a:t>(James 5:13)  Is anyone among you suffering? Let him pray. Is anyone cheerful? Let him sing psalms.</a:t>
            </a:r>
          </a:p>
          <a:p>
            <a:endParaRPr lang="en-US" b="1" dirty="0">
              <a:solidFill>
                <a:schemeClr val="bg1"/>
              </a:solidFill>
              <a:latin typeface="Verdana" panose="020B0604030504040204" pitchFamily="34" charset="0"/>
            </a:endParaRPr>
          </a:p>
          <a:p>
            <a:r>
              <a:rPr lang="en-US" b="1" i="0" u="none" strike="noStrike" baseline="0" dirty="0">
                <a:solidFill>
                  <a:schemeClr val="bg1"/>
                </a:solidFill>
                <a:latin typeface="Verdana" panose="020B0604030504040204" pitchFamily="34" charset="0"/>
              </a:rPr>
              <a:t>You have now read every passage in the NT about the music in our worship.</a:t>
            </a:r>
          </a:p>
        </p:txBody>
      </p:sp>
    </p:spTree>
    <p:extLst>
      <p:ext uri="{BB962C8B-B14F-4D97-AF65-F5344CB8AC3E}">
        <p14:creationId xmlns:p14="http://schemas.microsoft.com/office/powerpoint/2010/main" val="383278433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Introduction</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rmAutofit/>
          </a:bodyPr>
          <a:lstStyle/>
          <a:p>
            <a:r>
              <a:rPr lang="en-US" sz="3600" b="1" dirty="0">
                <a:solidFill>
                  <a:schemeClr val="bg1"/>
                </a:solidFill>
              </a:rPr>
              <a:t>We like music – radio, TV, attend a concert</a:t>
            </a:r>
          </a:p>
          <a:p>
            <a:endParaRPr lang="en-US" sz="3600" b="1" dirty="0">
              <a:solidFill>
                <a:schemeClr val="bg1"/>
              </a:solidFill>
            </a:endParaRPr>
          </a:p>
          <a:p>
            <a:r>
              <a:rPr lang="en-US" sz="3600" b="1" dirty="0">
                <a:solidFill>
                  <a:schemeClr val="bg1"/>
                </a:solidFill>
              </a:rPr>
              <a:t>We play instruments in a marching band, orchestra</a:t>
            </a:r>
          </a:p>
          <a:p>
            <a:endParaRPr lang="en-US" sz="3600" b="1" dirty="0">
              <a:solidFill>
                <a:schemeClr val="bg1"/>
              </a:solidFill>
            </a:endParaRPr>
          </a:p>
          <a:p>
            <a:r>
              <a:rPr lang="en-US" sz="3600" b="1" dirty="0">
                <a:solidFill>
                  <a:schemeClr val="bg1"/>
                </a:solidFill>
              </a:rPr>
              <a:t>But worship to God has some special requirements</a:t>
            </a:r>
          </a:p>
        </p:txBody>
      </p:sp>
    </p:spTree>
    <p:extLst>
      <p:ext uri="{BB962C8B-B14F-4D97-AF65-F5344CB8AC3E}">
        <p14:creationId xmlns:p14="http://schemas.microsoft.com/office/powerpoint/2010/main" val="362460717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1 We follow the NT, not the OT</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rmAutofit lnSpcReduction="10000"/>
          </a:bodyPr>
          <a:lstStyle/>
          <a:p>
            <a:r>
              <a:rPr lang="en-US" sz="3600" b="1" dirty="0">
                <a:solidFill>
                  <a:schemeClr val="bg1"/>
                </a:solidFill>
              </a:rPr>
              <a:t>David played musical instruments – TRUE</a:t>
            </a:r>
          </a:p>
          <a:p>
            <a:r>
              <a:rPr lang="en-US" sz="3600" b="1" dirty="0">
                <a:solidFill>
                  <a:schemeClr val="bg1"/>
                </a:solidFill>
              </a:rPr>
              <a:t>David offered animal sacrifices </a:t>
            </a:r>
            <a:r>
              <a:rPr lang="en-US" sz="3600" b="1">
                <a:solidFill>
                  <a:schemeClr val="bg1"/>
                </a:solidFill>
              </a:rPr>
              <a:t>– TRUE</a:t>
            </a:r>
          </a:p>
          <a:p>
            <a:endParaRPr lang="en-US" sz="3600" b="1" dirty="0">
              <a:solidFill>
                <a:schemeClr val="bg1"/>
              </a:solidFill>
            </a:endParaRPr>
          </a:p>
          <a:p>
            <a:r>
              <a:rPr lang="en-US" sz="3600" b="1" dirty="0">
                <a:solidFill>
                  <a:schemeClr val="bg1"/>
                </a:solidFill>
              </a:rPr>
              <a:t>We are to hear Christ, not Moses or Elijah</a:t>
            </a:r>
          </a:p>
          <a:p>
            <a:r>
              <a:rPr lang="en-US" b="1" i="0" u="none" strike="noStrike" baseline="0" dirty="0">
                <a:solidFill>
                  <a:schemeClr val="bg1"/>
                </a:solidFill>
                <a:latin typeface="Verdana" panose="020B0604030504040204" pitchFamily="34" charset="0"/>
              </a:rPr>
              <a:t>(Matthew 17:5)  While he was still speaking, behold, a bright cloud overshadowed them; and suddenly a voice came out of the cloud, saying, "This is My beloved Son, in whom I am well pleased. Hear Him!"</a:t>
            </a:r>
          </a:p>
          <a:p>
            <a:endParaRPr lang="en-US" sz="3600" b="1" dirty="0">
              <a:solidFill>
                <a:schemeClr val="bg1"/>
              </a:solidFill>
            </a:endParaRPr>
          </a:p>
        </p:txBody>
      </p:sp>
    </p:spTree>
    <p:extLst>
      <p:ext uri="{BB962C8B-B14F-4D97-AF65-F5344CB8AC3E}">
        <p14:creationId xmlns:p14="http://schemas.microsoft.com/office/powerpoint/2010/main" val="130341091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1 We follow the NT, not the OT</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We are to preach the Gospel – not law of Moses </a:t>
            </a:r>
          </a:p>
          <a:p>
            <a:r>
              <a:rPr lang="en-US" sz="3200" b="1" i="0" u="none" strike="noStrike" baseline="0" dirty="0">
                <a:solidFill>
                  <a:schemeClr val="bg1"/>
                </a:solidFill>
                <a:latin typeface="Verdana" panose="020B0604030504040204" pitchFamily="34" charset="0"/>
              </a:rPr>
              <a:t>The law of Moses was nailed to the cross of </a:t>
            </a:r>
            <a:r>
              <a:rPr lang="en-US" sz="3200" b="1" dirty="0">
                <a:solidFill>
                  <a:schemeClr val="bg1"/>
                </a:solidFill>
                <a:latin typeface="Verdana" panose="020B0604030504040204" pitchFamily="34" charset="0"/>
              </a:rPr>
              <a:t>Christ. It died when He died.</a:t>
            </a:r>
          </a:p>
          <a:p>
            <a:r>
              <a:rPr lang="en-US" sz="3200" b="1" i="0" u="none" strike="noStrike" baseline="0" dirty="0">
                <a:solidFill>
                  <a:schemeClr val="bg1"/>
                </a:solidFill>
                <a:latin typeface="Verdana" panose="020B0604030504040204" pitchFamily="34" charset="0"/>
              </a:rPr>
              <a:t>(Colossians 2:14)  having wiped out the handwriting of requirements that was against us, which was contrary to us. And He has taken it out of the way, having nailed it to the cross.</a:t>
            </a:r>
          </a:p>
          <a:p>
            <a:endParaRPr lang="en-US" sz="3600" b="1" dirty="0">
              <a:solidFill>
                <a:schemeClr val="bg1"/>
              </a:solidFill>
            </a:endParaRPr>
          </a:p>
        </p:txBody>
      </p:sp>
    </p:spTree>
    <p:extLst>
      <p:ext uri="{BB962C8B-B14F-4D97-AF65-F5344CB8AC3E}">
        <p14:creationId xmlns:p14="http://schemas.microsoft.com/office/powerpoint/2010/main" val="300812884"/>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2 We must understand worship</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rmAutofit/>
          </a:bodyPr>
          <a:lstStyle/>
          <a:p>
            <a:r>
              <a:rPr lang="en-US" sz="3200" b="1" dirty="0" err="1">
                <a:solidFill>
                  <a:schemeClr val="bg1"/>
                </a:solidFill>
                <a:latin typeface="Verdana" panose="020B0604030504040204" pitchFamily="34" charset="0"/>
                <a:ea typeface="Verdana" panose="020B0604030504040204" pitchFamily="34" charset="0"/>
              </a:rPr>
              <a:t>Os</a:t>
            </a:r>
            <a:r>
              <a:rPr lang="en-US" sz="3200" b="1" dirty="0">
                <a:solidFill>
                  <a:schemeClr val="bg1"/>
                </a:solidFill>
                <a:latin typeface="Verdana" panose="020B0604030504040204" pitchFamily="34" charset="0"/>
                <a:ea typeface="Verdana" panose="020B0604030504040204" pitchFamily="34" charset="0"/>
              </a:rPr>
              <a:t> Guinness – “The world has scrambled things so badly that today we worship our work, we work at our play and we play at our worship.”</a:t>
            </a:r>
          </a:p>
          <a:p>
            <a:endParaRPr lang="en-US" sz="3200" b="1" i="0" u="none" strike="noStrike" baseline="0" dirty="0">
              <a:solidFill>
                <a:schemeClr val="bg1"/>
              </a:solidFill>
              <a:latin typeface="Verdana" panose="020B0604030504040204" pitchFamily="34" charset="0"/>
              <a:ea typeface="Verdana" panose="020B0604030504040204" pitchFamily="34" charset="0"/>
            </a:endParaRPr>
          </a:p>
          <a:p>
            <a:r>
              <a:rPr lang="en-US" sz="3200" b="1" dirty="0">
                <a:solidFill>
                  <a:schemeClr val="bg1"/>
                </a:solidFill>
                <a:latin typeface="Verdana" panose="020B0604030504040204" pitchFamily="34" charset="0"/>
                <a:ea typeface="Verdana" panose="020B0604030504040204" pitchFamily="34" charset="0"/>
              </a:rPr>
              <a:t>We are determined that we will not play at our worship to God.</a:t>
            </a:r>
            <a:endParaRPr lang="en-US" sz="3200" b="1" i="0" u="none" strike="noStrike" baseline="0" dirty="0">
              <a:solidFill>
                <a:schemeClr val="bg1"/>
              </a:solidFill>
              <a:latin typeface="Verdana" panose="020B0604030504040204" pitchFamily="34" charset="0"/>
            </a:endParaRPr>
          </a:p>
          <a:p>
            <a:endParaRPr lang="en-US" sz="3600" b="1" dirty="0">
              <a:solidFill>
                <a:schemeClr val="bg1"/>
              </a:solidFill>
            </a:endParaRPr>
          </a:p>
        </p:txBody>
      </p:sp>
    </p:spTree>
    <p:extLst>
      <p:ext uri="{BB962C8B-B14F-4D97-AF65-F5344CB8AC3E}">
        <p14:creationId xmlns:p14="http://schemas.microsoft.com/office/powerpoint/2010/main" val="30041657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2 We must understand worship</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rmAutofit/>
          </a:bodyPr>
          <a:lstStyle/>
          <a:p>
            <a:r>
              <a:rPr lang="en-US" sz="3200" b="1" dirty="0">
                <a:solidFill>
                  <a:schemeClr val="bg1"/>
                </a:solidFill>
                <a:latin typeface="Verdana" panose="020B0604030504040204" pitchFamily="34" charset="0"/>
                <a:ea typeface="Verdana" panose="020B0604030504040204" pitchFamily="34" charset="0"/>
              </a:rPr>
              <a:t>Many have turned worship into a concert – entertainment.</a:t>
            </a:r>
          </a:p>
          <a:p>
            <a:r>
              <a:rPr lang="en-US" sz="3200" b="1" i="0" u="none" strike="noStrike" baseline="0" dirty="0">
                <a:solidFill>
                  <a:schemeClr val="bg1"/>
                </a:solidFill>
                <a:latin typeface="Verdana" panose="020B0604030504040204" pitchFamily="34" charset="0"/>
                <a:ea typeface="Verdana" panose="020B0604030504040204" pitchFamily="34" charset="0"/>
              </a:rPr>
              <a:t>Worshippers don’t worship</a:t>
            </a:r>
            <a:r>
              <a:rPr lang="en-US" sz="3200" b="1" dirty="0">
                <a:solidFill>
                  <a:schemeClr val="bg1"/>
                </a:solidFill>
                <a:latin typeface="Verdana" panose="020B0604030504040204" pitchFamily="34" charset="0"/>
                <a:ea typeface="Verdana" panose="020B0604030504040204" pitchFamily="34" charset="0"/>
              </a:rPr>
              <a:t>.</a:t>
            </a:r>
          </a:p>
          <a:p>
            <a:r>
              <a:rPr lang="en-US" sz="3200" b="1" i="0" u="none" strike="noStrike" baseline="0" dirty="0">
                <a:solidFill>
                  <a:schemeClr val="bg1"/>
                </a:solidFill>
                <a:latin typeface="Verdana" panose="020B0604030504040204" pitchFamily="34" charset="0"/>
                <a:ea typeface="Verdana" panose="020B0604030504040204" pitchFamily="34" charset="0"/>
              </a:rPr>
              <a:t>They become the audience, watching the performance of others.</a:t>
            </a:r>
          </a:p>
          <a:p>
            <a:r>
              <a:rPr lang="en-US" sz="3200" b="1" dirty="0">
                <a:solidFill>
                  <a:schemeClr val="bg1"/>
                </a:solidFill>
                <a:latin typeface="Verdana" panose="020B0604030504040204" pitchFamily="34" charset="0"/>
                <a:ea typeface="Verdana" panose="020B0604030504040204" pitchFamily="34" charset="0"/>
              </a:rPr>
              <a:t>In worship to God – we are the performers, not the watchers.</a:t>
            </a:r>
            <a:endParaRPr lang="en-US" sz="3200" b="1" i="0" u="none" strike="noStrike" baseline="0" dirty="0">
              <a:solidFill>
                <a:schemeClr val="bg1"/>
              </a:solidFill>
              <a:latin typeface="Verdana" panose="020B0604030504040204" pitchFamily="34" charset="0"/>
            </a:endParaRPr>
          </a:p>
          <a:p>
            <a:endParaRPr lang="en-US" sz="3600" b="1" dirty="0">
              <a:solidFill>
                <a:schemeClr val="bg1"/>
              </a:solidFill>
            </a:endParaRPr>
          </a:p>
        </p:txBody>
      </p:sp>
    </p:spTree>
    <p:extLst>
      <p:ext uri="{BB962C8B-B14F-4D97-AF65-F5344CB8AC3E}">
        <p14:creationId xmlns:p14="http://schemas.microsoft.com/office/powerpoint/2010/main" val="149276491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2 We must understand worship</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u="sng" dirty="0">
                <a:solidFill>
                  <a:schemeClr val="bg1"/>
                </a:solidFill>
                <a:latin typeface="Verdana" panose="020B0604030504040204" pitchFamily="34" charset="0"/>
                <a:ea typeface="Verdana" panose="020B0604030504040204" pitchFamily="34" charset="0"/>
              </a:rPr>
              <a:t>Christians are priests of God</a:t>
            </a:r>
          </a:p>
          <a:p>
            <a:r>
              <a:rPr lang="en-US" b="1" i="0" u="none" strike="noStrike" baseline="0" dirty="0">
                <a:solidFill>
                  <a:schemeClr val="bg1"/>
                </a:solidFill>
                <a:latin typeface="Verdana" panose="020B0604030504040204" pitchFamily="34" charset="0"/>
              </a:rPr>
              <a:t>(Revelation 1:6)  and has made us kings and priests to His God and Father, to Him </a:t>
            </a:r>
            <a:r>
              <a:rPr lang="en-US" b="1" i="1" u="none" strike="noStrike" baseline="0" dirty="0">
                <a:solidFill>
                  <a:schemeClr val="bg1"/>
                </a:solidFill>
                <a:latin typeface="Verdana" panose="020B0604030504040204" pitchFamily="34" charset="0"/>
              </a:rPr>
              <a:t>be</a:t>
            </a:r>
            <a:r>
              <a:rPr lang="en-US" b="1" i="0" u="none" strike="noStrike" baseline="0" dirty="0">
                <a:solidFill>
                  <a:schemeClr val="bg1"/>
                </a:solidFill>
                <a:latin typeface="Verdana" panose="020B0604030504040204" pitchFamily="34" charset="0"/>
              </a:rPr>
              <a:t> glory and dominion forever and ever. Amen.</a:t>
            </a:r>
          </a:p>
          <a:p>
            <a:endParaRPr lang="en-US" b="1" i="0" u="none" strike="noStrike" baseline="0" dirty="0">
              <a:solidFill>
                <a:schemeClr val="bg1"/>
              </a:solidFill>
              <a:latin typeface="Verdana" panose="020B0604030504040204" pitchFamily="34" charset="0"/>
              <a:ea typeface="Verdana" panose="020B0604030504040204" pitchFamily="34" charset="0"/>
            </a:endParaRPr>
          </a:p>
          <a:p>
            <a:r>
              <a:rPr lang="en-US" b="1" u="sng" dirty="0">
                <a:solidFill>
                  <a:schemeClr val="bg1"/>
                </a:solidFill>
                <a:latin typeface="Verdana" panose="020B0604030504040204" pitchFamily="34" charset="0"/>
                <a:ea typeface="Verdana" panose="020B0604030504040204" pitchFamily="34" charset="0"/>
              </a:rPr>
              <a:t>We offer the sacrifice of praise.</a:t>
            </a:r>
          </a:p>
          <a:p>
            <a:r>
              <a:rPr lang="en-US" b="1" i="0" u="none" strike="noStrike" baseline="0" dirty="0">
                <a:solidFill>
                  <a:schemeClr val="bg1"/>
                </a:solidFill>
                <a:latin typeface="Verdana" panose="020B0604030504040204" pitchFamily="34" charset="0"/>
              </a:rPr>
              <a:t>(1 Peter 2:5)  you also, as living stones, are being built up a spiritual house, a holy priesthood, to offer up spiritual sacrifices acceptable to God through Jesus Christ.</a:t>
            </a:r>
          </a:p>
        </p:txBody>
      </p:sp>
    </p:spTree>
    <p:extLst>
      <p:ext uri="{BB962C8B-B14F-4D97-AF65-F5344CB8AC3E}">
        <p14:creationId xmlns:p14="http://schemas.microsoft.com/office/powerpoint/2010/main" val="22121874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2 We must understand worship</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u="sng" dirty="0">
                <a:solidFill>
                  <a:schemeClr val="bg1"/>
                </a:solidFill>
                <a:latin typeface="Verdana" panose="020B0604030504040204" pitchFamily="34" charset="0"/>
                <a:ea typeface="Verdana" panose="020B0604030504040204" pitchFamily="34" charset="0"/>
              </a:rPr>
              <a:t>We offer the sacrifice of praise.</a:t>
            </a:r>
          </a:p>
          <a:p>
            <a:endParaRPr lang="en-US" b="1" dirty="0">
              <a:solidFill>
                <a:schemeClr val="bg1"/>
              </a:solidFill>
              <a:latin typeface="Verdana" panose="020B0604030504040204" pitchFamily="34" charset="0"/>
              <a:ea typeface="Verdana" panose="020B0604030504040204" pitchFamily="34" charset="0"/>
            </a:endParaRPr>
          </a:p>
          <a:p>
            <a:r>
              <a:rPr lang="en-US" b="1" i="0" u="none" strike="noStrike" baseline="0" dirty="0">
                <a:solidFill>
                  <a:schemeClr val="bg1"/>
                </a:solidFill>
                <a:latin typeface="Verdana" panose="020B0604030504040204" pitchFamily="34" charset="0"/>
              </a:rPr>
              <a:t>(1 Peter 2:9)  But you </a:t>
            </a:r>
            <a:r>
              <a:rPr lang="en-US" b="1" i="1" u="none" strike="noStrike" baseline="0" dirty="0">
                <a:solidFill>
                  <a:schemeClr val="bg1"/>
                </a:solidFill>
                <a:latin typeface="Verdana" panose="020B0604030504040204" pitchFamily="34" charset="0"/>
              </a:rPr>
              <a:t>are</a:t>
            </a:r>
            <a:r>
              <a:rPr lang="en-US" b="1" i="0" u="none" strike="noStrike" baseline="0" dirty="0">
                <a:solidFill>
                  <a:schemeClr val="bg1"/>
                </a:solidFill>
                <a:latin typeface="Verdana" panose="020B0604030504040204" pitchFamily="34" charset="0"/>
              </a:rPr>
              <a:t> a chosen generation, a royal priesthood, a holy nation, His own special people, that you may proclaim the praises of Him who called you out of darkness into His marvelous light;</a:t>
            </a:r>
          </a:p>
          <a:p>
            <a:endParaRPr lang="en-US" b="1" dirty="0">
              <a:solidFill>
                <a:schemeClr val="bg1"/>
              </a:solidFill>
            </a:endParaRPr>
          </a:p>
        </p:txBody>
      </p:sp>
    </p:spTree>
    <p:extLst>
      <p:ext uri="{BB962C8B-B14F-4D97-AF65-F5344CB8AC3E}">
        <p14:creationId xmlns:p14="http://schemas.microsoft.com/office/powerpoint/2010/main" val="221546507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EF07F-2E6D-33C6-1F31-FAF7926D2A70}"/>
              </a:ext>
            </a:extLst>
          </p:cNvPr>
          <p:cNvSpPr>
            <a:spLocks noGrp="1"/>
          </p:cNvSpPr>
          <p:nvPr>
            <p:ph type="title"/>
          </p:nvPr>
        </p:nvSpPr>
        <p:spPr/>
        <p:txBody>
          <a:bodyPr/>
          <a:lstStyle/>
          <a:p>
            <a:r>
              <a:rPr lang="en-US" b="1" dirty="0">
                <a:solidFill>
                  <a:schemeClr val="bg1"/>
                </a:solidFill>
              </a:rPr>
              <a:t>3 The human voice is the instrument</a:t>
            </a:r>
          </a:p>
        </p:txBody>
      </p:sp>
      <p:sp>
        <p:nvSpPr>
          <p:cNvPr id="3" name="Content Placeholder 2">
            <a:extLst>
              <a:ext uri="{FF2B5EF4-FFF2-40B4-BE49-F238E27FC236}">
                <a16:creationId xmlns:a16="http://schemas.microsoft.com/office/drawing/2014/main" id="{D222C509-DBE4-A4C0-5C5E-025A0E25D46F}"/>
              </a:ext>
            </a:extLst>
          </p:cNvPr>
          <p:cNvSpPr>
            <a:spLocks noGrp="1"/>
          </p:cNvSpPr>
          <p:nvPr>
            <p:ph idx="1"/>
          </p:nvPr>
        </p:nvSpPr>
        <p:spPr/>
        <p:txBody>
          <a:bodyPr>
            <a:noAutofit/>
          </a:bodyPr>
          <a:lstStyle/>
          <a:p>
            <a:r>
              <a:rPr lang="en-US" b="1" u="sng" dirty="0">
                <a:solidFill>
                  <a:schemeClr val="bg1"/>
                </a:solidFill>
                <a:latin typeface="Verdana" panose="020B0604030504040204" pitchFamily="34" charset="0"/>
                <a:ea typeface="Verdana" panose="020B0604030504040204" pitchFamily="34" charset="0"/>
              </a:rPr>
              <a:t>We use our voice to worship and praise God</a:t>
            </a:r>
          </a:p>
          <a:p>
            <a:endParaRPr lang="en-US" b="1" dirty="0">
              <a:solidFill>
                <a:schemeClr val="bg1"/>
              </a:solidFill>
              <a:latin typeface="Verdana" panose="020B0604030504040204" pitchFamily="34" charset="0"/>
              <a:ea typeface="Verdana" panose="020B0604030504040204" pitchFamily="34" charset="0"/>
            </a:endParaRPr>
          </a:p>
          <a:p>
            <a:r>
              <a:rPr lang="en-US" b="1" dirty="0">
                <a:solidFill>
                  <a:schemeClr val="bg1"/>
                </a:solidFill>
                <a:latin typeface="Verdana" panose="020B0604030504040204" pitchFamily="34" charset="0"/>
                <a:ea typeface="Verdana" panose="020B0604030504040204" pitchFamily="34" charset="0"/>
              </a:rPr>
              <a:t>Worship MUST come from the heart.</a:t>
            </a:r>
          </a:p>
          <a:p>
            <a:r>
              <a:rPr lang="en-US" b="1" i="0" u="none" strike="noStrike" baseline="0" dirty="0">
                <a:solidFill>
                  <a:schemeClr val="bg1"/>
                </a:solidFill>
                <a:latin typeface="Verdana" panose="020B0604030504040204" pitchFamily="34" charset="0"/>
              </a:rPr>
              <a:t>(1 Samuel 16:7)  But the LORD said to Samuel, "Do not look at his appearance or at his physical stature, because I have refused him. For </a:t>
            </a:r>
            <a:r>
              <a:rPr lang="en-US" b="1" i="1" u="none" strike="noStrike" baseline="0" dirty="0">
                <a:solidFill>
                  <a:schemeClr val="bg1"/>
                </a:solidFill>
                <a:latin typeface="Verdana" panose="020B0604030504040204" pitchFamily="34" charset="0"/>
              </a:rPr>
              <a:t>the</a:t>
            </a:r>
            <a:r>
              <a:rPr lang="en-US" b="1" i="0" u="none" strike="noStrike" baseline="0" dirty="0">
                <a:solidFill>
                  <a:schemeClr val="bg1"/>
                </a:solidFill>
                <a:latin typeface="Verdana" panose="020B0604030504040204" pitchFamily="34" charset="0"/>
              </a:rPr>
              <a:t> LORD does not </a:t>
            </a:r>
            <a:r>
              <a:rPr lang="en-US" b="1" i="1" u="none" strike="noStrike" baseline="0" dirty="0">
                <a:solidFill>
                  <a:schemeClr val="bg1"/>
                </a:solidFill>
                <a:latin typeface="Verdana" panose="020B0604030504040204" pitchFamily="34" charset="0"/>
              </a:rPr>
              <a:t>see</a:t>
            </a:r>
            <a:r>
              <a:rPr lang="en-US" b="1" i="0" u="none" strike="noStrike" baseline="0" dirty="0">
                <a:solidFill>
                  <a:schemeClr val="bg1"/>
                </a:solidFill>
                <a:latin typeface="Verdana" panose="020B0604030504040204" pitchFamily="34" charset="0"/>
              </a:rPr>
              <a:t> as man sees; for man looks at the outward appearance, but the LORD looks at the heart."</a:t>
            </a:r>
            <a:endParaRPr lang="en-US" b="1" dirty="0">
              <a:solidFill>
                <a:schemeClr val="bg1"/>
              </a:solidFill>
              <a:latin typeface="Verdana" panose="020B0604030504040204" pitchFamily="34" charset="0"/>
              <a:ea typeface="Verdana" panose="020B0604030504040204" pitchFamily="34" charset="0"/>
            </a:endParaRPr>
          </a:p>
          <a:p>
            <a:endParaRPr lang="en-US" b="1" dirty="0">
              <a:solidFill>
                <a:schemeClr val="bg1"/>
              </a:solidFill>
            </a:endParaRPr>
          </a:p>
        </p:txBody>
      </p:sp>
    </p:spTree>
    <p:extLst>
      <p:ext uri="{BB962C8B-B14F-4D97-AF65-F5344CB8AC3E}">
        <p14:creationId xmlns:p14="http://schemas.microsoft.com/office/powerpoint/2010/main" val="477127847"/>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1053</Words>
  <Application>Microsoft Office PowerPoint</Application>
  <PresentationFormat>Widescreen</PresentationFormat>
  <Paragraphs>88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Verdana</vt:lpstr>
      <vt:lpstr>Office Theme</vt:lpstr>
      <vt:lpstr>Why we don’t use instruments in worship</vt:lpstr>
      <vt:lpstr>Introduction</vt:lpstr>
      <vt:lpstr>1 We follow the NT, not the OT</vt:lpstr>
      <vt:lpstr>1 We follow the NT, not the OT</vt:lpstr>
      <vt:lpstr>2 We must understand worship</vt:lpstr>
      <vt:lpstr>2 We must understand worship</vt:lpstr>
      <vt:lpstr>2 We must understand worship</vt:lpstr>
      <vt:lpstr>2 We must understand worship</vt:lpstr>
      <vt:lpstr>3 The human voice is the instrument</vt:lpstr>
      <vt:lpstr>4 We worship as the early church did</vt:lpstr>
      <vt:lpstr>4 We worship as the early church did</vt:lpstr>
      <vt:lpstr>4 We worship as the early church did</vt:lpstr>
      <vt:lpstr>4 We worship as the early church did</vt:lpstr>
      <vt:lpstr>5 What does the New Testament teach?</vt:lpstr>
      <vt:lpstr>5 What does the New Testament teach?</vt:lpstr>
      <vt:lpstr>5 What does the New Testament teach?</vt:lpstr>
      <vt:lpstr>5 What does the New Testament teach?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we don’t use instruments in worship</dc:title>
  <dc:creator>Manly Luscombe</dc:creator>
  <cp:lastModifiedBy>Manly Luscombe</cp:lastModifiedBy>
  <cp:revision>1</cp:revision>
  <dcterms:created xsi:type="dcterms:W3CDTF">2023-04-19T00:16:31Z</dcterms:created>
  <dcterms:modified xsi:type="dcterms:W3CDTF">2023-05-15T19:05:38Z</dcterms:modified>
</cp:coreProperties>
</file>