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80" r:id="rId4"/>
    <p:sldId id="258" r:id="rId5"/>
    <p:sldId id="270" r:id="rId6"/>
    <p:sldId id="271" r:id="rId7"/>
    <p:sldId id="272" r:id="rId8"/>
    <p:sldId id="273" r:id="rId9"/>
    <p:sldId id="274" r:id="rId10"/>
    <p:sldId id="259" r:id="rId11"/>
    <p:sldId id="260" r:id="rId12"/>
    <p:sldId id="275" r:id="rId13"/>
    <p:sldId id="276" r:id="rId14"/>
    <p:sldId id="277" r:id="rId15"/>
    <p:sldId id="278" r:id="rId16"/>
    <p:sldId id="279" r:id="rId17"/>
    <p:sldId id="266" r:id="rId18"/>
    <p:sldId id="267" r:id="rId19"/>
    <p:sldId id="268" r:id="rId20"/>
    <p:sldId id="269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2"/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816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B5B433-EE97-4845-BB89-BE36BE538326}" type="datetimeFigureOut">
              <a:rPr lang="en-US" smtClean="0"/>
              <a:t>4/19/2010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F664FD-152D-4EA2-A1D1-5C63B43E7FC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F664FD-152D-4EA2-A1D1-5C63B43E7FCB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F664FD-152D-4EA2-A1D1-5C63B43E7FCB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F664FD-152D-4EA2-A1D1-5C63B43E7FCB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F664FD-152D-4EA2-A1D1-5C63B43E7FCB}" type="slidenum">
              <a:rPr lang="en-US" smtClean="0"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F664FD-152D-4EA2-A1D1-5C63B43E7FCB}" type="slidenum">
              <a:rPr lang="en-US" smtClean="0"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F664FD-152D-4EA2-A1D1-5C63B43E7FCB}" type="slidenum">
              <a:rPr lang="en-US" smtClean="0"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F664FD-152D-4EA2-A1D1-5C63B43E7FCB}" type="slidenum">
              <a:rPr lang="en-US" smtClean="0"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F664FD-152D-4EA2-A1D1-5C63B43E7FCB}" type="slidenum">
              <a:rPr lang="en-US" smtClean="0"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F664FD-152D-4EA2-A1D1-5C63B43E7FCB}" type="slidenum">
              <a:rPr lang="en-US" smtClean="0"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F664FD-152D-4EA2-A1D1-5C63B43E7FCB}" type="slidenum">
              <a:rPr lang="en-US" smtClean="0"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F664FD-152D-4EA2-A1D1-5C63B43E7FCB}" type="slidenum">
              <a:rPr lang="en-US" smtClean="0"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F664FD-152D-4EA2-A1D1-5C63B43E7FCB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F664FD-152D-4EA2-A1D1-5C63B43E7FCB}" type="slidenum">
              <a:rPr lang="en-US" smtClean="0"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F664FD-152D-4EA2-A1D1-5C63B43E7FCB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F664FD-152D-4EA2-A1D1-5C63B43E7FCB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F664FD-152D-4EA2-A1D1-5C63B43E7FCB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F664FD-152D-4EA2-A1D1-5C63B43E7FCB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F664FD-152D-4EA2-A1D1-5C63B43E7FCB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F664FD-152D-4EA2-A1D1-5C63B43E7FCB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F664FD-152D-4EA2-A1D1-5C63B43E7FCB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09121B-839B-4680-B05C-AD33828820D0}" type="datetimeFigureOut">
              <a:rPr lang="en-US"/>
              <a:pPr>
                <a:defRPr/>
              </a:pPr>
              <a:t>4/19/2010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CC026F-A19C-439A-85C5-37365FFB5C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6109ED-3E29-45D9-8154-D37F3123D9C7}" type="datetimeFigureOut">
              <a:rPr lang="en-US"/>
              <a:pPr>
                <a:defRPr/>
              </a:pPr>
              <a:t>4/19/2010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C1EDD0-364F-4B0A-8E6E-15E9D590AC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F1B92B-1430-43E2-AD58-E6A68BD9A4E0}" type="datetimeFigureOut">
              <a:rPr lang="en-US"/>
              <a:pPr>
                <a:defRPr/>
              </a:pPr>
              <a:t>4/19/2010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F9E75D-414F-42C9-82EB-E25A7F51DD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D7ACEA-02B4-4184-AAD1-085DF2B31743}" type="datetimeFigureOut">
              <a:rPr lang="en-US"/>
              <a:pPr>
                <a:defRPr/>
              </a:pPr>
              <a:t>4/19/2010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2F025F-B3AB-4025-9DBB-B8B1AD9AC8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CA1B61-C37E-45C1-BBC7-16E34ACC3A60}" type="datetimeFigureOut">
              <a:rPr lang="en-US"/>
              <a:pPr>
                <a:defRPr/>
              </a:pPr>
              <a:t>4/19/2010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9DD25A-3AC0-4C09-82C6-CE0FC6EC3F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DCB819-8422-4E82-9984-765E10B40C2C}" type="datetimeFigureOut">
              <a:rPr lang="en-US"/>
              <a:pPr>
                <a:defRPr/>
              </a:pPr>
              <a:t>4/19/2010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522CB4-0649-49A1-9EBD-37131D225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FF683A-4DF1-4741-B4D0-C79770CEC08A}" type="datetimeFigureOut">
              <a:rPr lang="en-US"/>
              <a:pPr>
                <a:defRPr/>
              </a:pPr>
              <a:t>4/19/2010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0143DB-7CF1-490C-AB24-EF2FB38331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F05F39-3C81-457D-889A-7F01FB645322}" type="datetimeFigureOut">
              <a:rPr lang="en-US"/>
              <a:pPr>
                <a:defRPr/>
              </a:pPr>
              <a:t>4/19/2010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98E9A5-BD14-444A-95A1-5E2391885D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D8DCD7-05B4-4F6E-892C-0498A36498CD}" type="datetimeFigureOut">
              <a:rPr lang="en-US"/>
              <a:pPr>
                <a:defRPr/>
              </a:pPr>
              <a:t>4/19/2010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3772A0-6318-4AE9-9BC6-27AFCBCDB6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ECB48B-DC73-4D17-AA39-29256E7718DA}" type="datetimeFigureOut">
              <a:rPr lang="en-US"/>
              <a:pPr>
                <a:defRPr/>
              </a:pPr>
              <a:t>4/19/2010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7ACE49-025F-45D1-B3E6-784EA5E3E4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439AEE-3527-4663-9F00-306ACE81A4C3}" type="datetimeFigureOut">
              <a:rPr lang="en-US"/>
              <a:pPr>
                <a:defRPr/>
              </a:pPr>
              <a:t>4/19/2010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FCB6FA-99D9-4E5B-8E9C-E194EBD592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23BD434-FCC1-4D63-A44F-9B91F27CC0F5}" type="datetimeFigureOut">
              <a:rPr lang="en-US"/>
              <a:pPr>
                <a:defRPr/>
              </a:pPr>
              <a:t>4/19/2010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AFF24D9-2732-4CAB-B129-716D1029F7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bg1"/>
                </a:solidFill>
              </a:rPr>
              <a:t>IT IS NEVER TOO LATE</a:t>
            </a:r>
            <a:br>
              <a:rPr lang="en-US" smtClean="0">
                <a:solidFill>
                  <a:schemeClr val="bg1"/>
                </a:solidFill>
              </a:rPr>
            </a:br>
            <a:r>
              <a:rPr lang="en-US" smtClean="0">
                <a:solidFill>
                  <a:schemeClr val="bg1"/>
                </a:solidFill>
              </a:rPr>
              <a:t>TO COME HOME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Homecoming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Glendale Church of Christ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May 2, 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Sneaky Parable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/>
          <a:lstStyle/>
          <a:p>
            <a:pPr eaLnBrk="1" hangingPunct="1"/>
            <a:r>
              <a:rPr lang="en-US" sz="4000" smtClean="0">
                <a:solidFill>
                  <a:schemeClr val="bg1"/>
                </a:solidFill>
              </a:rPr>
              <a:t>In several parables – Jesus draws us in with the story</a:t>
            </a:r>
          </a:p>
          <a:p>
            <a:pPr eaLnBrk="1" hangingPunct="1"/>
            <a:r>
              <a:rPr lang="en-US" sz="4000" smtClean="0">
                <a:solidFill>
                  <a:schemeClr val="bg1"/>
                </a:solidFill>
              </a:rPr>
              <a:t>Suddenly we realize – “That is me.”</a:t>
            </a:r>
          </a:p>
          <a:p>
            <a:pPr eaLnBrk="1" hangingPunct="1"/>
            <a:r>
              <a:rPr lang="en-US" sz="4000" smtClean="0">
                <a:solidFill>
                  <a:schemeClr val="bg1"/>
                </a:solidFill>
              </a:rPr>
              <a:t>The Prodigal Son is more like us than we want to admit.</a:t>
            </a:r>
          </a:p>
        </p:txBody>
      </p:sp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81800" y="4572000"/>
            <a:ext cx="1876425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Like Us - Today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/>
          <a:lstStyle/>
          <a:p>
            <a:pPr eaLnBrk="1" hangingPunct="1"/>
            <a:r>
              <a:rPr lang="en-US" sz="4400" smtClean="0">
                <a:solidFill>
                  <a:schemeClr val="bg1"/>
                </a:solidFill>
              </a:rPr>
              <a:t>The Prodigal Son: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sz="3600" smtClean="0">
                <a:solidFill>
                  <a:schemeClr val="bg1"/>
                </a:solidFill>
              </a:rPr>
              <a:t>Wanted what the world offered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sz="3600" smtClean="0">
                <a:solidFill>
                  <a:schemeClr val="bg1"/>
                </a:solidFill>
              </a:rPr>
              <a:t>Thought these things would bring pleasure and happiness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sz="3600" smtClean="0">
                <a:solidFill>
                  <a:schemeClr val="bg1"/>
                </a:solidFill>
              </a:rPr>
              <a:t>Went for it with “all the gusto”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sz="3600" smtClean="0">
                <a:solidFill>
                  <a:schemeClr val="bg1"/>
                </a:solidFill>
              </a:rPr>
              <a:t>He graduated from the </a:t>
            </a:r>
            <a:r>
              <a:rPr lang="en-US" sz="3600" b="1" u="sng" smtClean="0">
                <a:solidFill>
                  <a:schemeClr val="bg1"/>
                </a:solidFill>
              </a:rPr>
              <a:t>School of Hard Knocks</a:t>
            </a:r>
            <a:endParaRPr lang="en-US" sz="3600" smtClean="0">
              <a:solidFill>
                <a:schemeClr val="bg1"/>
              </a:solidFill>
            </a:endParaRPr>
          </a:p>
          <a:p>
            <a:pPr eaLnBrk="1" hangingPunct="1"/>
            <a:endParaRPr lang="en-US" sz="40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Like Us - Today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/>
          <a:lstStyle/>
          <a:p>
            <a:pPr eaLnBrk="1" hangingPunct="1"/>
            <a:r>
              <a:rPr lang="en-US" sz="4400" smtClean="0">
                <a:solidFill>
                  <a:schemeClr val="bg1"/>
                </a:solidFill>
              </a:rPr>
              <a:t>He paid a great price: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sz="3600" smtClean="0">
                <a:solidFill>
                  <a:schemeClr val="bg1"/>
                </a:solidFill>
              </a:rPr>
              <a:t>Cost – His home and family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sz="3600" smtClean="0">
                <a:solidFill>
                  <a:schemeClr val="bg1"/>
                </a:solidFill>
              </a:rPr>
              <a:t>Cost – His true friends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sz="3600" smtClean="0">
                <a:solidFill>
                  <a:schemeClr val="bg1"/>
                </a:solidFill>
              </a:rPr>
              <a:t>Cost – His pride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sz="3600" smtClean="0">
                <a:solidFill>
                  <a:schemeClr val="bg1"/>
                </a:solidFill>
              </a:rPr>
              <a:t>Cost – His material possessions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sz="3600" smtClean="0">
                <a:solidFill>
                  <a:schemeClr val="bg1"/>
                </a:solidFill>
              </a:rPr>
              <a:t>Cost – His inheritance (secure future)</a:t>
            </a:r>
          </a:p>
          <a:p>
            <a:pPr eaLnBrk="1" hangingPunct="1"/>
            <a:endParaRPr lang="en-US" sz="40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Sin = “kind of madness”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/>
          <a:lstStyle/>
          <a:p>
            <a:pPr eaLnBrk="1" hangingPunct="1"/>
            <a:r>
              <a:rPr lang="en-US" sz="4400" smtClean="0">
                <a:solidFill>
                  <a:schemeClr val="bg1"/>
                </a:solidFill>
              </a:rPr>
              <a:t>Sin is addictive, out of our mind, blinded to reality</a:t>
            </a:r>
          </a:p>
          <a:p>
            <a:pPr eaLnBrk="1" hangingPunct="1"/>
            <a:r>
              <a:rPr lang="en-US" sz="4400" smtClean="0">
                <a:solidFill>
                  <a:schemeClr val="bg1"/>
                </a:solidFill>
              </a:rPr>
              <a:t>It is fun while it lasts</a:t>
            </a:r>
          </a:p>
          <a:p>
            <a:pPr eaLnBrk="1" hangingPunct="1"/>
            <a:r>
              <a:rPr lang="en-US" sz="4400" smtClean="0">
                <a:solidFill>
                  <a:schemeClr val="bg1"/>
                </a:solidFill>
              </a:rPr>
              <a:t>Never long-lasting (Hebrews 11:25)</a:t>
            </a:r>
          </a:p>
          <a:p>
            <a:pPr eaLnBrk="1" hangingPunct="1"/>
            <a:r>
              <a:rPr lang="en-US" sz="4400" smtClean="0">
                <a:solidFill>
                  <a:schemeClr val="bg1"/>
                </a:solidFill>
              </a:rPr>
              <a:t>“I was sinking deep in sin” – WHEE!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4 Things he did not see coming: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4400" dirty="0" smtClean="0">
                <a:solidFill>
                  <a:schemeClr val="bg1"/>
                </a:solidFill>
              </a:rPr>
              <a:t>HUNGER</a:t>
            </a:r>
            <a:br>
              <a:rPr lang="en-US" sz="4400" dirty="0" smtClean="0">
                <a:solidFill>
                  <a:schemeClr val="bg1"/>
                </a:solidFill>
              </a:rPr>
            </a:br>
            <a:endParaRPr lang="en-US" sz="4400" dirty="0" smtClean="0">
              <a:solidFill>
                <a:schemeClr val="bg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4400" dirty="0" smtClean="0">
                <a:solidFill>
                  <a:schemeClr val="bg1"/>
                </a:solidFill>
              </a:rPr>
              <a:t>POVERTY</a:t>
            </a:r>
            <a:br>
              <a:rPr lang="en-US" sz="4400" dirty="0" smtClean="0">
                <a:solidFill>
                  <a:schemeClr val="bg1"/>
                </a:solidFill>
              </a:rPr>
            </a:br>
            <a:endParaRPr lang="en-US" sz="4400" dirty="0" smtClean="0">
              <a:solidFill>
                <a:schemeClr val="bg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4400" dirty="0" smtClean="0">
                <a:solidFill>
                  <a:schemeClr val="bg1"/>
                </a:solidFill>
              </a:rPr>
              <a:t>PIGS</a:t>
            </a:r>
            <a:br>
              <a:rPr lang="en-US" sz="4400" dirty="0" smtClean="0">
                <a:solidFill>
                  <a:schemeClr val="bg1"/>
                </a:solidFill>
              </a:rPr>
            </a:br>
            <a:endParaRPr lang="en-US" sz="4400" dirty="0" smtClean="0">
              <a:solidFill>
                <a:schemeClr val="bg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4400" dirty="0" smtClean="0">
                <a:solidFill>
                  <a:schemeClr val="bg1"/>
                </a:solidFill>
              </a:rPr>
              <a:t>LONELINESS</a:t>
            </a:r>
            <a:endParaRPr lang="en-US" sz="4000" dirty="0" smtClean="0">
              <a:solidFill>
                <a:schemeClr val="bg1"/>
              </a:solidFill>
            </a:endParaRPr>
          </a:p>
        </p:txBody>
      </p:sp>
      <p:pic>
        <p:nvPicPr>
          <p:cNvPr id="15364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05400" y="1371600"/>
            <a:ext cx="142875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81600" y="2514600"/>
            <a:ext cx="12319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6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181600" y="3886200"/>
            <a:ext cx="1371600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7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181600" y="5105400"/>
            <a:ext cx="1371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Eating with the Hogs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/>
          <a:lstStyle/>
          <a:p>
            <a:pPr eaLnBrk="1" hangingPunct="1"/>
            <a:r>
              <a:rPr lang="en-US" sz="4000" smtClean="0">
                <a:solidFill>
                  <a:schemeClr val="bg1"/>
                </a:solidFill>
              </a:rPr>
              <a:t>We often think that money would solve our problems.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sz="3600" smtClean="0">
                <a:solidFill>
                  <a:schemeClr val="bg1"/>
                </a:solidFill>
              </a:rPr>
              <a:t>“The grass may be greener on the other side of the fence, but their water bill is higher.” Reader’s Digest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sz="3600" smtClean="0">
                <a:solidFill>
                  <a:schemeClr val="bg1"/>
                </a:solidFill>
              </a:rPr>
              <a:t>Look at the “Lifestyles of the Rich and Famous” – </a:t>
            </a:r>
            <a:r>
              <a:rPr lang="en-US" sz="3600" u="sng" smtClean="0">
                <a:solidFill>
                  <a:schemeClr val="bg1"/>
                </a:solidFill>
              </a:rPr>
              <a:t>They are having a ball killing themselves.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REMEMBER – You can go home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4000" dirty="0" smtClean="0">
                <a:solidFill>
                  <a:schemeClr val="bg1"/>
                </a:solidFill>
              </a:rPr>
              <a:t>“He came to himself”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600" dirty="0" smtClean="0">
                <a:solidFill>
                  <a:schemeClr val="bg1"/>
                </a:solidFill>
              </a:rPr>
              <a:t>He remembered where he came from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600" dirty="0" smtClean="0">
                <a:solidFill>
                  <a:schemeClr val="bg1"/>
                </a:solidFill>
              </a:rPr>
              <a:t>He knew that forgiveness is possible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600" dirty="0" smtClean="0">
                <a:solidFill>
                  <a:schemeClr val="bg1"/>
                </a:solidFill>
              </a:rPr>
              <a:t>He humbled himself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600" dirty="0" smtClean="0">
                <a:solidFill>
                  <a:schemeClr val="bg1"/>
                </a:solidFill>
              </a:rPr>
              <a:t>He confessed his wrong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IS NEVER TOO LATE TO COME HOME!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Can I go home again?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292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chemeClr val="bg1"/>
                </a:solidFill>
              </a:rPr>
              <a:t>Physically </a:t>
            </a:r>
          </a:p>
          <a:p>
            <a:pPr lvl="1" eaLnBrk="1" hangingPunct="1"/>
            <a:r>
              <a:rPr lang="en-US" smtClean="0">
                <a:solidFill>
                  <a:schemeClr val="bg1"/>
                </a:solidFill>
              </a:rPr>
              <a:t>The old home place has changed, run down, gone</a:t>
            </a:r>
          </a:p>
          <a:p>
            <a:pPr lvl="1" eaLnBrk="1" hangingPunct="1"/>
            <a:r>
              <a:rPr lang="en-US" smtClean="0">
                <a:solidFill>
                  <a:schemeClr val="bg1"/>
                </a:solidFill>
              </a:rPr>
              <a:t>The small tree is now huge, the old “club house” is not there any more</a:t>
            </a:r>
          </a:p>
          <a:p>
            <a:pPr lvl="1" eaLnBrk="1" hangingPunct="1"/>
            <a:r>
              <a:rPr lang="en-US" smtClean="0">
                <a:solidFill>
                  <a:schemeClr val="bg1"/>
                </a:solidFill>
              </a:rPr>
              <a:t>The neighborhood has changed – beyond recognition</a:t>
            </a:r>
          </a:p>
          <a:p>
            <a:pPr eaLnBrk="1" hangingPunct="1"/>
            <a:r>
              <a:rPr lang="en-US" u="sng" smtClean="0">
                <a:solidFill>
                  <a:schemeClr val="bg1"/>
                </a:solidFill>
              </a:rPr>
              <a:t>You can’t go back to the way things were when you were a child</a:t>
            </a:r>
          </a:p>
          <a:p>
            <a:pPr lvl="1" eaLnBrk="1" hangingPunct="1"/>
            <a:endParaRPr lang="en-US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Can I go home again?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292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chemeClr val="bg1"/>
                </a:solidFill>
              </a:rPr>
              <a:t>Spiritually</a:t>
            </a:r>
          </a:p>
          <a:p>
            <a:pPr lvl="1" eaLnBrk="1" hangingPunct="1"/>
            <a:r>
              <a:rPr lang="en-US" smtClean="0">
                <a:solidFill>
                  <a:schemeClr val="bg1"/>
                </a:solidFill>
              </a:rPr>
              <a:t>God is still the same God</a:t>
            </a:r>
          </a:p>
          <a:p>
            <a:pPr lvl="1" eaLnBrk="1" hangingPunct="1"/>
            <a:r>
              <a:rPr lang="en-US" smtClean="0">
                <a:solidFill>
                  <a:schemeClr val="bg1"/>
                </a:solidFill>
              </a:rPr>
              <a:t>The Father is still waiting, looking down the road, patient for you to come back home</a:t>
            </a:r>
          </a:p>
          <a:p>
            <a:pPr lvl="1" eaLnBrk="1" hangingPunct="1"/>
            <a:r>
              <a:rPr lang="en-US" smtClean="0">
                <a:solidFill>
                  <a:schemeClr val="bg1"/>
                </a:solidFill>
              </a:rPr>
              <a:t>Jesus still loves you</a:t>
            </a:r>
          </a:p>
          <a:p>
            <a:pPr lvl="1" eaLnBrk="1" hangingPunct="1"/>
            <a:r>
              <a:rPr lang="en-US" b="1" smtClean="0">
                <a:solidFill>
                  <a:schemeClr val="bg1"/>
                </a:solidFill>
              </a:rPr>
              <a:t>John 14:3 </a:t>
            </a:r>
            <a:r>
              <a:rPr lang="en-US" smtClean="0">
                <a:solidFill>
                  <a:schemeClr val="bg1"/>
                </a:solidFill>
              </a:rPr>
              <a:t>- And if I go and prepare a place for you, I will come again and receive you to Myself; that where I am, </a:t>
            </a:r>
            <a:r>
              <a:rPr lang="en-US" i="1" smtClean="0">
                <a:solidFill>
                  <a:schemeClr val="bg1"/>
                </a:solidFill>
              </a:rPr>
              <a:t>there</a:t>
            </a:r>
            <a:r>
              <a:rPr lang="en-US" smtClean="0">
                <a:solidFill>
                  <a:schemeClr val="bg1"/>
                </a:solidFill>
              </a:rPr>
              <a:t> you may be also.</a:t>
            </a:r>
          </a:p>
          <a:p>
            <a:pPr lvl="1" eaLnBrk="1" hangingPunct="1"/>
            <a:r>
              <a:rPr lang="en-US" b="1" smtClean="0">
                <a:solidFill>
                  <a:schemeClr val="bg1"/>
                </a:solidFill>
              </a:rPr>
              <a:t>IT IS NEVER TOO LATE TO COME HOME!</a:t>
            </a:r>
          </a:p>
          <a:p>
            <a:pPr lvl="1" eaLnBrk="1" hangingPunct="1"/>
            <a:endParaRPr lang="en-US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George Benson and Wife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292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chemeClr val="bg1"/>
                </a:solidFill>
              </a:rPr>
              <a:t>Worked as missionaries in China</a:t>
            </a:r>
          </a:p>
          <a:p>
            <a:pPr eaLnBrk="1" hangingPunct="1"/>
            <a:r>
              <a:rPr lang="en-US" smtClean="0">
                <a:solidFill>
                  <a:schemeClr val="bg1"/>
                </a:solidFill>
              </a:rPr>
              <a:t>In 1936, China was becoming unsafe – they came back to the US on a ship</a:t>
            </a:r>
          </a:p>
          <a:p>
            <a:pPr eaLnBrk="1" hangingPunct="1"/>
            <a:r>
              <a:rPr lang="en-US" smtClean="0">
                <a:solidFill>
                  <a:schemeClr val="bg1"/>
                </a:solidFill>
              </a:rPr>
              <a:t>The ship stopped in Hawaii and some Senators and congressmen came on board</a:t>
            </a:r>
          </a:p>
          <a:p>
            <a:pPr eaLnBrk="1" hangingPunct="1"/>
            <a:r>
              <a:rPr lang="en-US" smtClean="0">
                <a:solidFill>
                  <a:schemeClr val="bg1"/>
                </a:solidFill>
              </a:rPr>
              <a:t>Arriving in San Francisco – bands played, banners held up, flags waved – for the Senators and congressmen</a:t>
            </a:r>
          </a:p>
          <a:p>
            <a:pPr eaLnBrk="1" hangingPunct="1"/>
            <a:r>
              <a:rPr lang="en-US" smtClean="0">
                <a:solidFill>
                  <a:schemeClr val="bg1"/>
                </a:solidFill>
              </a:rPr>
              <a:t>No one was there to greet the Bensons</a:t>
            </a:r>
          </a:p>
          <a:p>
            <a:pPr lvl="1" eaLnBrk="1" hangingPunct="1"/>
            <a:endParaRPr lang="en-US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Where have I been?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bg1"/>
                </a:solidFill>
              </a:rPr>
              <a:t>I preached here 43 years ago. Janet and I were married while I was working here. We had our 43</a:t>
            </a:r>
            <a:r>
              <a:rPr lang="en-US" baseline="30000" dirty="0" smtClean="0">
                <a:solidFill>
                  <a:schemeClr val="bg1"/>
                </a:solidFill>
              </a:rPr>
              <a:t>rd</a:t>
            </a:r>
            <a:r>
              <a:rPr lang="en-US" dirty="0" smtClean="0">
                <a:solidFill>
                  <a:schemeClr val="bg1"/>
                </a:solidFill>
              </a:rPr>
              <a:t> anniversary on February 12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bg1"/>
                </a:solidFill>
              </a:rPr>
              <a:t>Where have we been since then?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err="1" smtClean="0">
                <a:solidFill>
                  <a:schemeClr val="bg1"/>
                </a:solidFill>
              </a:rPr>
              <a:t>Ridgely</a:t>
            </a:r>
            <a:r>
              <a:rPr lang="en-US" dirty="0" smtClean="0">
                <a:solidFill>
                  <a:schemeClr val="bg1"/>
                </a:solidFill>
              </a:rPr>
              <a:t>, TN – 4 years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>
                <a:solidFill>
                  <a:schemeClr val="bg1"/>
                </a:solidFill>
              </a:rPr>
              <a:t>Sikeston, MO – 16 years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>
                <a:solidFill>
                  <a:schemeClr val="bg1"/>
                </a:solidFill>
              </a:rPr>
              <a:t>Tullahoma, TN – 10 years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>
                <a:solidFill>
                  <a:schemeClr val="bg1"/>
                </a:solidFill>
              </a:rPr>
              <a:t>Kirov and </a:t>
            </a:r>
            <a:r>
              <a:rPr lang="en-US" dirty="0" err="1" smtClean="0">
                <a:solidFill>
                  <a:schemeClr val="bg1"/>
                </a:solidFill>
              </a:rPr>
              <a:t>Kirova-Cheptsk</a:t>
            </a:r>
            <a:r>
              <a:rPr lang="en-US" dirty="0" smtClean="0">
                <a:solidFill>
                  <a:schemeClr val="bg1"/>
                </a:solidFill>
              </a:rPr>
              <a:t>, Russia – 1 year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>
                <a:solidFill>
                  <a:schemeClr val="bg1"/>
                </a:solidFill>
              </a:rPr>
              <a:t>Athens, TN – 9 years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err="1" smtClean="0">
                <a:solidFill>
                  <a:schemeClr val="bg1"/>
                </a:solidFill>
              </a:rPr>
              <a:t>Priceville</a:t>
            </a:r>
            <a:r>
              <a:rPr lang="en-US" dirty="0" smtClean="0">
                <a:solidFill>
                  <a:schemeClr val="bg1"/>
                </a:solidFill>
              </a:rPr>
              <a:t> (Decatur), AL – 3 years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>
                <a:solidFill>
                  <a:schemeClr val="bg1"/>
                </a:solidFill>
              </a:rPr>
              <a:t>Now working with Cades (near Milan, TN)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George Benson and Wife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2920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bg1"/>
                </a:solidFill>
              </a:rPr>
              <a:t>Sister Benson began to weep because after their sacrifice, no one welcomed them home.</a:t>
            </a:r>
            <a:br>
              <a:rPr lang="en-US" dirty="0" smtClean="0">
                <a:solidFill>
                  <a:schemeClr val="bg1"/>
                </a:solidFill>
              </a:rPr>
            </a:br>
            <a:endParaRPr lang="en-US" dirty="0" smtClean="0">
              <a:solidFill>
                <a:schemeClr val="bg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bg1"/>
                </a:solidFill>
              </a:rPr>
              <a:t>George Benson gave his wife a hug and said, 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“HONEY, WE ARE NOT HOME, YET.”</a:t>
            </a:r>
            <a:br>
              <a:rPr lang="en-US" dirty="0" smtClean="0">
                <a:solidFill>
                  <a:schemeClr val="bg1"/>
                </a:solidFill>
              </a:rPr>
            </a:br>
            <a:endParaRPr lang="en-US" dirty="0" smtClean="0">
              <a:solidFill>
                <a:schemeClr val="bg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>
                <a:solidFill>
                  <a:schemeClr val="bg1"/>
                </a:solidFill>
              </a:rPr>
              <a:t>In this life it is never too late: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>
                <a:solidFill>
                  <a:schemeClr val="bg1"/>
                </a:solidFill>
              </a:rPr>
              <a:t>To repent and be baptized (Acts 2:38)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>
                <a:solidFill>
                  <a:schemeClr val="bg1"/>
                </a:solidFill>
              </a:rPr>
              <a:t>To come back to the Lord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>
                <a:solidFill>
                  <a:schemeClr val="bg1"/>
                </a:solidFill>
              </a:rPr>
              <a:t>To come home, again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Where have I been?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chemeClr val="bg1"/>
                </a:solidFill>
              </a:rPr>
              <a:t>Janet and I have 2 children, 4 grandchildren (and #5 on the way)</a:t>
            </a:r>
          </a:p>
          <a:p>
            <a:pPr eaLnBrk="1" hangingPunct="1"/>
            <a:r>
              <a:rPr lang="en-US" smtClean="0">
                <a:solidFill>
                  <a:schemeClr val="bg1"/>
                </a:solidFill>
              </a:rPr>
              <a:t>Our daughter, Sue, lives in Sikeston, MO, works as a corrections officer for the state of Missouri</a:t>
            </a:r>
          </a:p>
          <a:p>
            <a:pPr eaLnBrk="1" hangingPunct="1"/>
            <a:r>
              <a:rPr lang="en-US" smtClean="0">
                <a:solidFill>
                  <a:schemeClr val="bg1"/>
                </a:solidFill>
              </a:rPr>
              <a:t>Our son, Stephen, lives in Smyrna, TN, works at Vanderbilt Children’s Hospital as a surgical tech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A Couple of Quotes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/>
          <a:lstStyle/>
          <a:p>
            <a:pPr eaLnBrk="1" hangingPunct="1"/>
            <a:r>
              <a:rPr lang="en-US" sz="4000" b="1" smtClean="0">
                <a:solidFill>
                  <a:schemeClr val="bg1"/>
                </a:solidFill>
              </a:rPr>
              <a:t>Bill Cosby </a:t>
            </a:r>
            <a:r>
              <a:rPr lang="en-US" sz="4000" smtClean="0">
                <a:solidFill>
                  <a:schemeClr val="bg1"/>
                </a:solidFill>
              </a:rPr>
              <a:t>– “Humans are the only creatures that allow their children to come back home.”</a:t>
            </a:r>
            <a:br>
              <a:rPr lang="en-US" sz="4000" smtClean="0">
                <a:solidFill>
                  <a:schemeClr val="bg1"/>
                </a:solidFill>
              </a:rPr>
            </a:br>
            <a:endParaRPr lang="en-US" sz="4000" smtClean="0">
              <a:solidFill>
                <a:schemeClr val="bg1"/>
              </a:solidFill>
            </a:endParaRPr>
          </a:p>
          <a:p>
            <a:pPr eaLnBrk="1" hangingPunct="1"/>
            <a:r>
              <a:rPr lang="en-US" sz="4000" b="1" smtClean="0">
                <a:solidFill>
                  <a:schemeClr val="bg1"/>
                </a:solidFill>
              </a:rPr>
              <a:t>Unknown source </a:t>
            </a:r>
            <a:r>
              <a:rPr lang="en-US" sz="4000" smtClean="0">
                <a:solidFill>
                  <a:schemeClr val="bg1"/>
                </a:solidFill>
              </a:rPr>
              <a:t>– “Home is where they have to take you back.”</a:t>
            </a:r>
          </a:p>
          <a:p>
            <a:pPr eaLnBrk="1" hangingPunct="1"/>
            <a:r>
              <a:rPr lang="en-US" sz="4000" smtClean="0">
                <a:solidFill>
                  <a:schemeClr val="bg1"/>
                </a:solidFill>
              </a:rPr>
              <a:t>A Biblical Example is in Luke 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4 Types of Lost People</a:t>
            </a:r>
            <a:endParaRPr lang="en-US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304800" y="2286000"/>
          <a:ext cx="8534398" cy="1828800"/>
        </p:xfrm>
        <a:graphic>
          <a:graphicData uri="http://schemas.openxmlformats.org/drawingml/2006/table">
            <a:tbl>
              <a:tblPr firstRow="1" bandRow="1">
                <a:tableStyleId>{793D81CF-94F2-401A-BA57-92F5A7B2D0C5}</a:tableStyleId>
              </a:tblPr>
              <a:tblGrid>
                <a:gridCol w="2939626"/>
                <a:gridCol w="853440"/>
                <a:gridCol w="1137920"/>
                <a:gridCol w="1517226"/>
                <a:gridCol w="2086186"/>
              </a:tblGrid>
              <a:tr h="37084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Coin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Was</a:t>
                      </a:r>
                      <a:r>
                        <a:rPr lang="en-US" sz="2400" baseline="0" dirty="0" smtClean="0"/>
                        <a:t> Lost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YES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Knew he was lost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Knew the way home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4 Types of Lost People</a:t>
            </a:r>
            <a:endParaRPr lang="en-US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304800" y="2286000"/>
          <a:ext cx="8534398" cy="1828800"/>
        </p:xfrm>
        <a:graphic>
          <a:graphicData uri="http://schemas.openxmlformats.org/drawingml/2006/table">
            <a:tbl>
              <a:tblPr firstRow="1" bandRow="1">
                <a:tableStyleId>{793D81CF-94F2-401A-BA57-92F5A7B2D0C5}</a:tableStyleId>
              </a:tblPr>
              <a:tblGrid>
                <a:gridCol w="2939626"/>
                <a:gridCol w="853440"/>
                <a:gridCol w="1137920"/>
                <a:gridCol w="1517226"/>
                <a:gridCol w="2086186"/>
              </a:tblGrid>
              <a:tr h="37084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Coin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Sheep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Was</a:t>
                      </a:r>
                      <a:r>
                        <a:rPr lang="en-US" sz="2400" baseline="0" dirty="0" smtClean="0"/>
                        <a:t> Lost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YES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Knew he was lost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Knew the way home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NO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4 Types of Lost People</a:t>
            </a:r>
            <a:endParaRPr lang="en-US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304800" y="2286000"/>
          <a:ext cx="8534398" cy="1828800"/>
        </p:xfrm>
        <a:graphic>
          <a:graphicData uri="http://schemas.openxmlformats.org/drawingml/2006/table">
            <a:tbl>
              <a:tblPr firstRow="1" bandRow="1">
                <a:tableStyleId>{793D81CF-94F2-401A-BA57-92F5A7B2D0C5}</a:tableStyleId>
              </a:tblPr>
              <a:tblGrid>
                <a:gridCol w="2939626"/>
                <a:gridCol w="853440"/>
                <a:gridCol w="1137920"/>
                <a:gridCol w="1517226"/>
                <a:gridCol w="2086186"/>
              </a:tblGrid>
              <a:tr h="37084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Coin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Sheep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Prodigal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Was</a:t>
                      </a:r>
                      <a:r>
                        <a:rPr lang="en-US" sz="2400" baseline="0" dirty="0" smtClean="0"/>
                        <a:t> Lost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YES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Knew he was lost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YES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Knew the way home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NO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YES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4 Types of Lost People</a:t>
            </a:r>
            <a:endParaRPr lang="en-US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304800" y="2286000"/>
          <a:ext cx="8534398" cy="1828800"/>
        </p:xfrm>
        <a:graphic>
          <a:graphicData uri="http://schemas.openxmlformats.org/drawingml/2006/table">
            <a:tbl>
              <a:tblPr firstRow="1" bandRow="1">
                <a:tableStyleId>{793D81CF-94F2-401A-BA57-92F5A7B2D0C5}</a:tableStyleId>
              </a:tblPr>
              <a:tblGrid>
                <a:gridCol w="2939626"/>
                <a:gridCol w="853440"/>
                <a:gridCol w="1137920"/>
                <a:gridCol w="1517226"/>
                <a:gridCol w="2086186"/>
              </a:tblGrid>
              <a:tr h="37084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Coin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Sheep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Prodigal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Brother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Was</a:t>
                      </a:r>
                      <a:r>
                        <a:rPr lang="en-US" sz="2400" baseline="0" dirty="0" smtClean="0"/>
                        <a:t> Lost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YES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YES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Knew he was lost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YES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NO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Knew the way home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NO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YES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YES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How do we reach these lost souls?</a:t>
            </a:r>
            <a:endParaRPr lang="en-US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smtClean="0">
                <a:solidFill>
                  <a:schemeClr val="bg1"/>
                </a:solidFill>
              </a:rPr>
              <a:t>COIN</a:t>
            </a:r>
            <a:r>
              <a:rPr lang="en-US" smtClean="0">
                <a:solidFill>
                  <a:schemeClr val="bg1"/>
                </a:solidFill>
              </a:rPr>
              <a:t> – Show them the danger they are in</a:t>
            </a:r>
          </a:p>
          <a:p>
            <a:r>
              <a:rPr lang="en-US" b="1" smtClean="0">
                <a:solidFill>
                  <a:schemeClr val="bg1"/>
                </a:solidFill>
              </a:rPr>
              <a:t>SHEEP</a:t>
            </a:r>
            <a:r>
              <a:rPr lang="en-US" smtClean="0">
                <a:solidFill>
                  <a:schemeClr val="bg1"/>
                </a:solidFill>
              </a:rPr>
              <a:t> – Gently guide them, show them the way home</a:t>
            </a:r>
          </a:p>
          <a:p>
            <a:r>
              <a:rPr lang="en-US" b="1" smtClean="0">
                <a:solidFill>
                  <a:schemeClr val="bg1"/>
                </a:solidFill>
              </a:rPr>
              <a:t>PRODIGAL</a:t>
            </a:r>
            <a:r>
              <a:rPr lang="en-US" smtClean="0">
                <a:solidFill>
                  <a:schemeClr val="bg1"/>
                </a:solidFill>
              </a:rPr>
              <a:t> – Encourage them to make the changes in their lives</a:t>
            </a:r>
          </a:p>
          <a:p>
            <a:r>
              <a:rPr lang="en-US" b="1" smtClean="0">
                <a:solidFill>
                  <a:schemeClr val="bg1"/>
                </a:solidFill>
              </a:rPr>
              <a:t>BROTHER</a:t>
            </a:r>
            <a:r>
              <a:rPr lang="en-US" smtClean="0">
                <a:solidFill>
                  <a:schemeClr val="bg1"/>
                </a:solidFill>
              </a:rPr>
              <a:t> – Show them the error of their life and attitude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839</Words>
  <Application>Microsoft Office PowerPoint</Application>
  <PresentationFormat>On-screen Show (4:3)</PresentationFormat>
  <Paragraphs>167</Paragraphs>
  <Slides>20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Arial</vt:lpstr>
      <vt:lpstr>Calibri</vt:lpstr>
      <vt:lpstr>Office Theme</vt:lpstr>
      <vt:lpstr>IT IS NEVER TOO LATE TO COME HOME</vt:lpstr>
      <vt:lpstr>Where have I been?</vt:lpstr>
      <vt:lpstr>Where have I been?</vt:lpstr>
      <vt:lpstr>A Couple of Quotes</vt:lpstr>
      <vt:lpstr>4 Types of Lost People</vt:lpstr>
      <vt:lpstr>4 Types of Lost People</vt:lpstr>
      <vt:lpstr>4 Types of Lost People</vt:lpstr>
      <vt:lpstr>4 Types of Lost People</vt:lpstr>
      <vt:lpstr>How do we reach these lost souls?</vt:lpstr>
      <vt:lpstr>Sneaky Parable</vt:lpstr>
      <vt:lpstr>Like Us - Today</vt:lpstr>
      <vt:lpstr>Like Us - Today</vt:lpstr>
      <vt:lpstr>Sin = “kind of madness”</vt:lpstr>
      <vt:lpstr>4 Things he did not see coming:</vt:lpstr>
      <vt:lpstr>Eating with the Hogs</vt:lpstr>
      <vt:lpstr>REMEMBER – You can go home</vt:lpstr>
      <vt:lpstr>Can I go home again?</vt:lpstr>
      <vt:lpstr>Can I go home again?</vt:lpstr>
      <vt:lpstr>George Benson and Wife</vt:lpstr>
      <vt:lpstr>George Benson and Wife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 IS NEVER TOO LATE TO COME HOME</dc:title>
  <dc:creator>Manly Luscombe</dc:creator>
  <cp:lastModifiedBy>Manly Luscombe</cp:lastModifiedBy>
  <cp:revision>24</cp:revision>
  <dcterms:created xsi:type="dcterms:W3CDTF">2010-04-16T16:53:20Z</dcterms:created>
  <dcterms:modified xsi:type="dcterms:W3CDTF">2010-04-19T22:42:25Z</dcterms:modified>
</cp:coreProperties>
</file>