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80" r:id="rId4"/>
    <p:sldId id="258" r:id="rId5"/>
    <p:sldId id="270" r:id="rId6"/>
    <p:sldId id="271" r:id="rId7"/>
    <p:sldId id="272" r:id="rId8"/>
    <p:sldId id="273" r:id="rId9"/>
    <p:sldId id="274" r:id="rId10"/>
    <p:sldId id="259" r:id="rId11"/>
    <p:sldId id="260" r:id="rId12"/>
    <p:sldId id="275" r:id="rId13"/>
    <p:sldId id="276" r:id="rId14"/>
    <p:sldId id="277" r:id="rId15"/>
    <p:sldId id="278" r:id="rId16"/>
    <p:sldId id="279" r:id="rId17"/>
    <p:sldId id="266" r:id="rId18"/>
    <p:sldId id="267" r:id="rId19"/>
    <p:sldId id="268" r:id="rId20"/>
    <p:sldId id="26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5B433-EE97-4845-BB89-BE36BE538326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664FD-152D-4EA2-A1D1-5C63B43E7F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4FD-152D-4EA2-A1D1-5C63B43E7FC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9121B-839B-4680-B05C-AD33828820D0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C026F-A19C-439A-85C5-37365FFB5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109ED-3E29-45D9-8154-D37F3123D9C7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1EDD0-364F-4B0A-8E6E-15E9D590A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1B92B-1430-43E2-AD58-E6A68BD9A4E0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9E75D-414F-42C9-82EB-E25A7F51D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7ACEA-02B4-4184-AAD1-085DF2B31743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F025F-B3AB-4025-9DBB-B8B1AD9AC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A1B61-C37E-45C1-BBC7-16E34ACC3A60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DD25A-3AC0-4C09-82C6-CE0FC6EC3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CB819-8422-4E82-9984-765E10B40C2C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22CB4-0649-49A1-9EBD-37131D225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F683A-4DF1-4741-B4D0-C79770CEC08A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143DB-7CF1-490C-AB24-EF2FB3833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05F39-3C81-457D-889A-7F01FB645322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8E9A5-BD14-444A-95A1-5E2391885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8DCD7-05B4-4F6E-892C-0498A36498CD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772A0-6318-4AE9-9BC6-27AFCBCDB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CB48B-DC73-4D17-AA39-29256E7718DA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ACE49-025F-45D1-B3E6-784EA5E3E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39AEE-3527-4663-9F00-306ACE81A4C3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CB6FA-99D9-4E5B-8E9C-E194EBD59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3BD434-FCC1-4D63-A44F-9B91F27CC0F5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FF24D9-2732-4CAB-B129-716D1029F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IT IS NEVER TOO LATE</a:t>
            </a:r>
            <a:br>
              <a:rPr lang="en-US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TO COME HOME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Homecoming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Glendale Church of Christ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May 2,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Sneaky Parable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bg1"/>
                </a:solidFill>
              </a:rPr>
              <a:t>In several parables – Jesus draws us in with the story</a:t>
            </a:r>
          </a:p>
          <a:p>
            <a:pPr eaLnBrk="1" hangingPunct="1"/>
            <a:r>
              <a:rPr lang="en-US" sz="4000" smtClean="0">
                <a:solidFill>
                  <a:schemeClr val="bg1"/>
                </a:solidFill>
              </a:rPr>
              <a:t>Suddenly we realize – “That is me.”</a:t>
            </a:r>
          </a:p>
          <a:p>
            <a:pPr eaLnBrk="1" hangingPunct="1"/>
            <a:r>
              <a:rPr lang="en-US" sz="4000" smtClean="0">
                <a:solidFill>
                  <a:schemeClr val="bg1"/>
                </a:solidFill>
              </a:rPr>
              <a:t>The Prodigal Son is more like us than we want to admit.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4572000"/>
            <a:ext cx="18764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Like Us - Today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4400" smtClean="0">
                <a:solidFill>
                  <a:schemeClr val="bg1"/>
                </a:solidFill>
              </a:rPr>
              <a:t>The Prodigal Son: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>
                <a:solidFill>
                  <a:schemeClr val="bg1"/>
                </a:solidFill>
              </a:rPr>
              <a:t>Wanted what the world offered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>
                <a:solidFill>
                  <a:schemeClr val="bg1"/>
                </a:solidFill>
              </a:rPr>
              <a:t>Thought these things would bring pleasure and happiness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>
                <a:solidFill>
                  <a:schemeClr val="bg1"/>
                </a:solidFill>
              </a:rPr>
              <a:t>Went for it with “all the gusto”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>
                <a:solidFill>
                  <a:schemeClr val="bg1"/>
                </a:solidFill>
              </a:rPr>
              <a:t>He graduated from the </a:t>
            </a:r>
            <a:r>
              <a:rPr lang="en-US" sz="3600" b="1" u="sng" smtClean="0">
                <a:solidFill>
                  <a:schemeClr val="bg1"/>
                </a:solidFill>
              </a:rPr>
              <a:t>School of Hard Knocks</a:t>
            </a:r>
            <a:endParaRPr lang="en-US" sz="3600" smtClean="0">
              <a:solidFill>
                <a:schemeClr val="bg1"/>
              </a:solidFill>
            </a:endParaRPr>
          </a:p>
          <a:p>
            <a:pPr eaLnBrk="1" hangingPunct="1"/>
            <a:endParaRPr lang="en-US" sz="4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Like Us - Today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4400" smtClean="0">
                <a:solidFill>
                  <a:schemeClr val="bg1"/>
                </a:solidFill>
              </a:rPr>
              <a:t>He paid a great price: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>
                <a:solidFill>
                  <a:schemeClr val="bg1"/>
                </a:solidFill>
              </a:rPr>
              <a:t>Cost – His home and family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>
                <a:solidFill>
                  <a:schemeClr val="bg1"/>
                </a:solidFill>
              </a:rPr>
              <a:t>Cost – His true friends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>
                <a:solidFill>
                  <a:schemeClr val="bg1"/>
                </a:solidFill>
              </a:rPr>
              <a:t>Cost – His pride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>
                <a:solidFill>
                  <a:schemeClr val="bg1"/>
                </a:solidFill>
              </a:rPr>
              <a:t>Cost – His material possessions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>
                <a:solidFill>
                  <a:schemeClr val="bg1"/>
                </a:solidFill>
              </a:rPr>
              <a:t>Cost – His inheritance (secure future)</a:t>
            </a:r>
          </a:p>
          <a:p>
            <a:pPr eaLnBrk="1" hangingPunct="1"/>
            <a:endParaRPr lang="en-US" sz="4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Sin = “kind of madness”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4400" smtClean="0">
                <a:solidFill>
                  <a:schemeClr val="bg1"/>
                </a:solidFill>
              </a:rPr>
              <a:t>Sin is addictive, out of our mind, blinded to reality</a:t>
            </a:r>
          </a:p>
          <a:p>
            <a:pPr eaLnBrk="1" hangingPunct="1"/>
            <a:r>
              <a:rPr lang="en-US" sz="4400" smtClean="0">
                <a:solidFill>
                  <a:schemeClr val="bg1"/>
                </a:solidFill>
              </a:rPr>
              <a:t>It is fun while it lasts</a:t>
            </a:r>
          </a:p>
          <a:p>
            <a:pPr eaLnBrk="1" hangingPunct="1"/>
            <a:r>
              <a:rPr lang="en-US" sz="4400" smtClean="0">
                <a:solidFill>
                  <a:schemeClr val="bg1"/>
                </a:solidFill>
              </a:rPr>
              <a:t>Never long-lasting (Hebrews 11:25)</a:t>
            </a:r>
          </a:p>
          <a:p>
            <a:pPr eaLnBrk="1" hangingPunct="1"/>
            <a:r>
              <a:rPr lang="en-US" sz="4400" smtClean="0">
                <a:solidFill>
                  <a:schemeClr val="bg1"/>
                </a:solidFill>
              </a:rPr>
              <a:t>“I was sinking deep in sin” – WHEE!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4 Things he did not see coming: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HUNGER</a:t>
            </a:r>
            <a:br>
              <a:rPr lang="en-US" sz="4400" dirty="0" smtClean="0">
                <a:solidFill>
                  <a:schemeClr val="bg1"/>
                </a:solidFill>
              </a:rPr>
            </a:br>
            <a:endParaRPr lang="en-US" sz="4400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POVERTY</a:t>
            </a:r>
            <a:br>
              <a:rPr lang="en-US" sz="4400" dirty="0" smtClean="0">
                <a:solidFill>
                  <a:schemeClr val="bg1"/>
                </a:solidFill>
              </a:rPr>
            </a:br>
            <a:endParaRPr lang="en-US" sz="4400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PIGS</a:t>
            </a:r>
            <a:br>
              <a:rPr lang="en-US" sz="4400" dirty="0" smtClean="0">
                <a:solidFill>
                  <a:schemeClr val="bg1"/>
                </a:solidFill>
              </a:rPr>
            </a:br>
            <a:endParaRPr lang="en-US" sz="4400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LONELINESS</a:t>
            </a:r>
            <a:endParaRPr lang="en-US" sz="4000" dirty="0" smtClean="0">
              <a:solidFill>
                <a:schemeClr val="bg1"/>
              </a:solidFill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371600"/>
            <a:ext cx="14287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2514600"/>
            <a:ext cx="12319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3886200"/>
            <a:ext cx="1371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81600" y="5105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Eating with the Hogs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bg1"/>
                </a:solidFill>
              </a:rPr>
              <a:t>We often think that money would solve our problems.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>
                <a:solidFill>
                  <a:schemeClr val="bg1"/>
                </a:solidFill>
              </a:rPr>
              <a:t>“The grass may be greener on the other side of the fence, but their water bill is higher.” Reader’s Digest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>
                <a:solidFill>
                  <a:schemeClr val="bg1"/>
                </a:solidFill>
              </a:rPr>
              <a:t>Look at the “Lifestyles of the Rich and Famous” – </a:t>
            </a:r>
            <a:r>
              <a:rPr lang="en-US" sz="3600" u="sng" smtClean="0">
                <a:solidFill>
                  <a:schemeClr val="bg1"/>
                </a:solidFill>
              </a:rPr>
              <a:t>They are having a ball killing themselves.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REMEMBER – You can go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“He came to himself”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He remembered where he came from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He knew that forgiveness is possible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He humbled himself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He confessed his wrong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NEVER TOO LATE TO COME HOME!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Can I go home again?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Physically 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</a:rPr>
              <a:t>The old home place has changed, run down, gone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</a:rPr>
              <a:t>The small tree is now huge, the old “club house” is not there any more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</a:rPr>
              <a:t>The neighborhood has changed – beyond recognition</a:t>
            </a:r>
          </a:p>
          <a:p>
            <a:pPr eaLnBrk="1" hangingPunct="1"/>
            <a:r>
              <a:rPr lang="en-US" u="sng" smtClean="0">
                <a:solidFill>
                  <a:schemeClr val="bg1"/>
                </a:solidFill>
              </a:rPr>
              <a:t>You can’t go back to the way things were when you were a child</a:t>
            </a:r>
          </a:p>
          <a:p>
            <a:pPr lvl="1" eaLnBrk="1" hangingPunct="1"/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Can I go home again?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Spiritually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</a:rPr>
              <a:t>God is still the same God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</a:rPr>
              <a:t>The Father is still waiting, looking down the road, patient for you to come back home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</a:rPr>
              <a:t>Jesus still loves you</a:t>
            </a:r>
          </a:p>
          <a:p>
            <a:pPr lvl="1" eaLnBrk="1" hangingPunct="1"/>
            <a:r>
              <a:rPr lang="en-US" b="1" smtClean="0">
                <a:solidFill>
                  <a:schemeClr val="bg1"/>
                </a:solidFill>
              </a:rPr>
              <a:t>John 14:3 </a:t>
            </a:r>
            <a:r>
              <a:rPr lang="en-US" smtClean="0">
                <a:solidFill>
                  <a:schemeClr val="bg1"/>
                </a:solidFill>
              </a:rPr>
              <a:t>- And if I go and prepare a place for you, I will come again and receive you to Myself; that where I am, </a:t>
            </a:r>
            <a:r>
              <a:rPr lang="en-US" i="1" smtClean="0">
                <a:solidFill>
                  <a:schemeClr val="bg1"/>
                </a:solidFill>
              </a:rPr>
              <a:t>there</a:t>
            </a:r>
            <a:r>
              <a:rPr lang="en-US" smtClean="0">
                <a:solidFill>
                  <a:schemeClr val="bg1"/>
                </a:solidFill>
              </a:rPr>
              <a:t> you may be also.</a:t>
            </a:r>
          </a:p>
          <a:p>
            <a:pPr lvl="1" eaLnBrk="1" hangingPunct="1"/>
            <a:r>
              <a:rPr lang="en-US" b="1" smtClean="0">
                <a:solidFill>
                  <a:schemeClr val="bg1"/>
                </a:solidFill>
              </a:rPr>
              <a:t>IT IS NEVER TOO LATE TO COME HOME!</a:t>
            </a:r>
          </a:p>
          <a:p>
            <a:pPr lvl="1" eaLnBrk="1" hangingPunct="1"/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George Benson and Wife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Worked as missionaries in China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In 1936, China was becoming unsafe – they came back to the US on a ship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The ship stopped in Hawaii and some Senators and congressmen came on board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Arriving in San Francisco – bands played, banners held up, flags waved – for the Senators and congressmen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No one was there to greet the Bensons</a:t>
            </a:r>
          </a:p>
          <a:p>
            <a:pPr lvl="1" eaLnBrk="1" hangingPunct="1"/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Where have I been?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I preached here 43 years ago. Janet and I were married while I was working here. We had our 43</a:t>
            </a:r>
            <a:r>
              <a:rPr lang="en-US" baseline="30000" dirty="0" smtClean="0">
                <a:solidFill>
                  <a:schemeClr val="bg1"/>
                </a:solidFill>
              </a:rPr>
              <a:t>rd</a:t>
            </a:r>
            <a:r>
              <a:rPr lang="en-US" dirty="0" smtClean="0">
                <a:solidFill>
                  <a:schemeClr val="bg1"/>
                </a:solidFill>
              </a:rPr>
              <a:t> anniversary on February 12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Where have we been since then?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Ridgely</a:t>
            </a:r>
            <a:r>
              <a:rPr lang="en-US" dirty="0" smtClean="0">
                <a:solidFill>
                  <a:schemeClr val="bg1"/>
                </a:solidFill>
              </a:rPr>
              <a:t>, TN – 4 years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Sikeston, MO – 16 years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Tullahoma, TN – 10 years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Kirov and </a:t>
            </a:r>
            <a:r>
              <a:rPr lang="en-US" dirty="0" err="1" smtClean="0">
                <a:solidFill>
                  <a:schemeClr val="bg1"/>
                </a:solidFill>
              </a:rPr>
              <a:t>Kirova-Cheptsk</a:t>
            </a:r>
            <a:r>
              <a:rPr lang="en-US" dirty="0" smtClean="0">
                <a:solidFill>
                  <a:schemeClr val="bg1"/>
                </a:solidFill>
              </a:rPr>
              <a:t>, Russia – 1 year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Athens, TN – 9 years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Priceville</a:t>
            </a:r>
            <a:r>
              <a:rPr lang="en-US" dirty="0" smtClean="0">
                <a:solidFill>
                  <a:schemeClr val="bg1"/>
                </a:solidFill>
              </a:rPr>
              <a:t> (Decatur), AL – 3 years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Now working with Cades (near Milan, TN)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George Benson and Wife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Sister Benson began to weep because after their sacrifice, no one welcomed them home.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George Benson gave his wife a hug and said,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“HONEY, WE ARE NOT HOME, YET.”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</a:rPr>
              <a:t>In this life it is never too late: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To repent and be baptized (Acts 2:38)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To come back to the Lord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To come home, again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Where have I been?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Janet and I have 2 children, 4 grandchildren (and #5 on the way)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Our daughter, Sue, lives in Sikeston, MO, works as a corrections officer for the state of Missouri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Our son, Stephen, lives in Smyrna, TN, works at Vanderbilt Children’s Hospital as a surgical 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A Couple of Quotes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bg1"/>
                </a:solidFill>
              </a:rPr>
              <a:t>Bill Cosby </a:t>
            </a:r>
            <a:r>
              <a:rPr lang="en-US" sz="4000" smtClean="0">
                <a:solidFill>
                  <a:schemeClr val="bg1"/>
                </a:solidFill>
              </a:rPr>
              <a:t>– “Humans are the only creatures that allow their children to come back home.”</a:t>
            </a:r>
            <a:br>
              <a:rPr lang="en-US" sz="4000" smtClean="0">
                <a:solidFill>
                  <a:schemeClr val="bg1"/>
                </a:solidFill>
              </a:rPr>
            </a:br>
            <a:endParaRPr lang="en-US" sz="400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4000" b="1" smtClean="0">
                <a:solidFill>
                  <a:schemeClr val="bg1"/>
                </a:solidFill>
              </a:rPr>
              <a:t>Unknown source </a:t>
            </a:r>
            <a:r>
              <a:rPr lang="en-US" sz="4000" smtClean="0">
                <a:solidFill>
                  <a:schemeClr val="bg1"/>
                </a:solidFill>
              </a:rPr>
              <a:t>– “Home is where they have to take you back.”</a:t>
            </a:r>
          </a:p>
          <a:p>
            <a:pPr eaLnBrk="1" hangingPunct="1"/>
            <a:r>
              <a:rPr lang="en-US" sz="4000" smtClean="0">
                <a:solidFill>
                  <a:schemeClr val="bg1"/>
                </a:solidFill>
              </a:rPr>
              <a:t>A Biblical Example is in Luke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4 Types of Lost People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2286000"/>
          <a:ext cx="8534398" cy="18288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939626"/>
                <a:gridCol w="853440"/>
                <a:gridCol w="1137920"/>
                <a:gridCol w="1517226"/>
                <a:gridCol w="2086186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Was</a:t>
                      </a:r>
                      <a:r>
                        <a:rPr lang="en-US" sz="2400" baseline="0" dirty="0" smtClean="0"/>
                        <a:t> Lost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Knew he was lost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Knew the way home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4 Types of Lost People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2286000"/>
          <a:ext cx="8534398" cy="18288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939626"/>
                <a:gridCol w="853440"/>
                <a:gridCol w="1137920"/>
                <a:gridCol w="1517226"/>
                <a:gridCol w="2086186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Sheep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Was</a:t>
                      </a:r>
                      <a:r>
                        <a:rPr lang="en-US" sz="2400" baseline="0" dirty="0" smtClean="0"/>
                        <a:t> Lost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Knew he was lost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Knew the way home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4 Types of Lost People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2286000"/>
          <a:ext cx="8534398" cy="18288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939626"/>
                <a:gridCol w="853440"/>
                <a:gridCol w="1137920"/>
                <a:gridCol w="1517226"/>
                <a:gridCol w="2086186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Sheep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Prodigal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Was</a:t>
                      </a:r>
                      <a:r>
                        <a:rPr lang="en-US" sz="2400" baseline="0" dirty="0" smtClean="0"/>
                        <a:t> Lost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Knew he was lost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Knew the way home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4 Types of Lost People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2286000"/>
          <a:ext cx="8534398" cy="18288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939626"/>
                <a:gridCol w="853440"/>
                <a:gridCol w="1137920"/>
                <a:gridCol w="1517226"/>
                <a:gridCol w="2086186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Sheep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Prodigal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Brother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Was</a:t>
                      </a:r>
                      <a:r>
                        <a:rPr lang="en-US" sz="2400" baseline="0" dirty="0" smtClean="0"/>
                        <a:t> Lost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Knew he was lost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Knew the way home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How do we reach these lost souls?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bg1"/>
                </a:solidFill>
              </a:rPr>
              <a:t>COIN</a:t>
            </a:r>
            <a:r>
              <a:rPr lang="en-US" smtClean="0">
                <a:solidFill>
                  <a:schemeClr val="bg1"/>
                </a:solidFill>
              </a:rPr>
              <a:t> – Show them the danger they are in</a:t>
            </a:r>
          </a:p>
          <a:p>
            <a:r>
              <a:rPr lang="en-US" b="1" smtClean="0">
                <a:solidFill>
                  <a:schemeClr val="bg1"/>
                </a:solidFill>
              </a:rPr>
              <a:t>SHEEP</a:t>
            </a:r>
            <a:r>
              <a:rPr lang="en-US" smtClean="0">
                <a:solidFill>
                  <a:schemeClr val="bg1"/>
                </a:solidFill>
              </a:rPr>
              <a:t> – Gently guide them, show them the way home</a:t>
            </a:r>
          </a:p>
          <a:p>
            <a:r>
              <a:rPr lang="en-US" b="1" smtClean="0">
                <a:solidFill>
                  <a:schemeClr val="bg1"/>
                </a:solidFill>
              </a:rPr>
              <a:t>PRODIGAL</a:t>
            </a:r>
            <a:r>
              <a:rPr lang="en-US" smtClean="0">
                <a:solidFill>
                  <a:schemeClr val="bg1"/>
                </a:solidFill>
              </a:rPr>
              <a:t> – Encourage them to make the changes in their lives</a:t>
            </a:r>
          </a:p>
          <a:p>
            <a:r>
              <a:rPr lang="en-US" b="1" smtClean="0">
                <a:solidFill>
                  <a:schemeClr val="bg1"/>
                </a:solidFill>
              </a:rPr>
              <a:t>BROTHER</a:t>
            </a:r>
            <a:r>
              <a:rPr lang="en-US" smtClean="0">
                <a:solidFill>
                  <a:schemeClr val="bg1"/>
                </a:solidFill>
              </a:rPr>
              <a:t> – Show them the error of their life and attitude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839</Words>
  <Application>Microsoft Office PowerPoint</Application>
  <PresentationFormat>On-screen Show (4:3)</PresentationFormat>
  <Paragraphs>167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IT IS NEVER TOO LATE TO COME HOME</vt:lpstr>
      <vt:lpstr>Where have I been?</vt:lpstr>
      <vt:lpstr>Where have I been?</vt:lpstr>
      <vt:lpstr>A Couple of Quotes</vt:lpstr>
      <vt:lpstr>4 Types of Lost People</vt:lpstr>
      <vt:lpstr>4 Types of Lost People</vt:lpstr>
      <vt:lpstr>4 Types of Lost People</vt:lpstr>
      <vt:lpstr>4 Types of Lost People</vt:lpstr>
      <vt:lpstr>How do we reach these lost souls?</vt:lpstr>
      <vt:lpstr>Sneaky Parable</vt:lpstr>
      <vt:lpstr>Like Us - Today</vt:lpstr>
      <vt:lpstr>Like Us - Today</vt:lpstr>
      <vt:lpstr>Sin = “kind of madness”</vt:lpstr>
      <vt:lpstr>4 Things he did not see coming:</vt:lpstr>
      <vt:lpstr>Eating with the Hogs</vt:lpstr>
      <vt:lpstr>REMEMBER – You can go home</vt:lpstr>
      <vt:lpstr>Can I go home again?</vt:lpstr>
      <vt:lpstr>Can I go home again?</vt:lpstr>
      <vt:lpstr>George Benson and Wife</vt:lpstr>
      <vt:lpstr>George Benson and Wife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IS NEVER TOO LATE TO COME HOME</dc:title>
  <dc:creator>Manly Luscombe</dc:creator>
  <cp:lastModifiedBy>Manly Luscombe</cp:lastModifiedBy>
  <cp:revision>24</cp:revision>
  <dcterms:created xsi:type="dcterms:W3CDTF">2010-04-16T16:53:20Z</dcterms:created>
  <dcterms:modified xsi:type="dcterms:W3CDTF">2010-04-19T22:42:25Z</dcterms:modified>
</cp:coreProperties>
</file>