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handoutMasterIdLst>
    <p:handoutMasterId r:id="rId21"/>
  </p:handoutMasterIdLst>
  <p:sldIdLst>
    <p:sldId id="256" r:id="rId5"/>
    <p:sldId id="269" r:id="rId6"/>
    <p:sldId id="270" r:id="rId7"/>
    <p:sldId id="271" r:id="rId8"/>
    <p:sldId id="275" r:id="rId9"/>
    <p:sldId id="277" r:id="rId10"/>
    <p:sldId id="274" r:id="rId11"/>
    <p:sldId id="276" r:id="rId12"/>
    <p:sldId id="278" r:id="rId13"/>
    <p:sldId id="279" r:id="rId14"/>
    <p:sldId id="280" r:id="rId15"/>
    <p:sldId id="281" r:id="rId16"/>
    <p:sldId id="282" r:id="rId17"/>
    <p:sldId id="284" r:id="rId18"/>
    <p:sldId id="28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2" d="100"/>
          <a:sy n="72" d="100"/>
        </p:scale>
        <p:origin x="66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58" d="100"/>
          <a:sy n="58" d="100"/>
        </p:scale>
        <p:origin x="197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CEAAF3-9831-450B-8D59-2C09DB96C8FC}" type="datetimeFigureOut">
              <a:rPr lang="en-US"/>
              <a:t>6/23/2020</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834459-7356-44BF-850D-8B30C4FB3B6B}" type="slidenum">
              <a:rPr/>
              <a:t>‹#›</a:t>
            </a:fld>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0CD79-FC16-4410-AB61-17F26E6D3BC8}" type="datetimeFigureOut">
              <a:rPr lang="en-US"/>
              <a:t>6/23/2020</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C37BE-C303-496D-B5CD-85F2937540FC}" type="slidenum">
              <a:rPr/>
              <a:t>‹#›</a:t>
            </a:fld>
            <a:endParaRPr/>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fld id="{0A3C37BE-C303-496D-B5CD-85F2937540FC}" type="slidenum">
              <a:rPr lang="en-US" smtClean="0"/>
              <a:t>1</a:t>
            </a:fld>
            <a:endParaRPr lang="en-US"/>
          </a:p>
        </p:txBody>
      </p:sp>
    </p:spTree>
    <p:extLst>
      <p:ext uri="{BB962C8B-B14F-4D97-AF65-F5344CB8AC3E}">
        <p14:creationId xmlns:p14="http://schemas.microsoft.com/office/powerpoint/2010/main" val="240615026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Pictur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Title 1"/>
          <p:cNvSpPr>
            <a:spLocks noGrp="1"/>
          </p:cNvSpPr>
          <p:nvPr>
            <p:ph type="ctrTitle"/>
          </p:nvPr>
        </p:nvSpPr>
        <p:spPr>
          <a:xfrm>
            <a:off x="1104900" y="2292094"/>
            <a:ext cx="10096500" cy="2219691"/>
          </a:xfrm>
        </p:spPr>
        <p:txBody>
          <a:bodyPr anchor="ctr">
            <a:normAutofit/>
          </a:bodyPr>
          <a:lstStyle>
            <a:lvl1pPr algn="l">
              <a:defRPr sz="4400" cap="all" baseline="0"/>
            </a:lvl1pPr>
          </a:lstStyle>
          <a:p>
            <a:r>
              <a:rPr lang="en-US"/>
              <a:t>Click to edit Master title style</a:t>
            </a:r>
            <a:endParaRPr/>
          </a:p>
        </p:txBody>
      </p:sp>
      <p:sp>
        <p:nvSpPr>
          <p:cNvPr id="3" name="Subtitle 2"/>
          <p:cNvSpPr>
            <a:spLocks noGrp="1"/>
          </p:cNvSpPr>
          <p:nvPr>
            <p:ph type="subTitle" idx="1"/>
          </p:nvPr>
        </p:nvSpPr>
        <p:spPr>
          <a:xfrm>
            <a:off x="1104898" y="4511784"/>
            <a:ext cx="10096501"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Date Placeholder 3"/>
          <p:cNvSpPr>
            <a:spLocks noGrp="1"/>
          </p:cNvSpPr>
          <p:nvPr>
            <p:ph type="dt" sz="half" idx="10"/>
          </p:nvPr>
        </p:nvSpPr>
        <p:spPr/>
        <p:txBody>
          <a:bodyPr/>
          <a:lstStyle>
            <a:lvl1pPr>
              <a:defRPr baseline="0">
                <a:solidFill>
                  <a:schemeClr val="tx1">
                    <a:lumMod val="20000"/>
                    <a:lumOff val="80000"/>
                  </a:schemeClr>
                </a:solidFill>
              </a:defRPr>
            </a:lvl1pPr>
          </a:lstStyle>
          <a:p>
            <a:fld id="{402B9795-92DC-40DC-A1CA-9A4B349D7824}" type="datetimeFigureOut">
              <a:rPr lang="en-US" smtClean="0"/>
              <a:pPr/>
              <a:t>6/23/2020</a:t>
            </a:fld>
            <a:endParaRPr lang="en-US" dirty="0"/>
          </a:p>
        </p:txBody>
      </p:sp>
      <p:sp>
        <p:nvSpPr>
          <p:cNvPr id="5" name="Footer Placeholder 4"/>
          <p:cNvSpPr>
            <a:spLocks noGrp="1"/>
          </p:cNvSpPr>
          <p:nvPr>
            <p:ph type="ftr" sz="quarter" idx="11"/>
          </p:nvPr>
        </p:nvSpPr>
        <p:spPr/>
        <p:txBody>
          <a:bodyPr/>
          <a:lstStyle>
            <a:lvl1pPr>
              <a:defRPr baseline="0">
                <a:solidFill>
                  <a:schemeClr val="tx1">
                    <a:lumMod val="20000"/>
                    <a:lumOff val="80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baseline="0">
                <a:solidFill>
                  <a:schemeClr val="tx1">
                    <a:lumMod val="20000"/>
                    <a:lumOff val="80000"/>
                  </a:schemeClr>
                </a:solidFill>
              </a:defRPr>
            </a:lvl1pPr>
          </a:lstStyle>
          <a:p>
            <a:fld id="{0FF54DE5-C571-48E8-A5BC-B369434E2F44}" type="slidenum">
              <a:rPr lang="en-US" smtClean="0"/>
              <a:pPr/>
              <a:t>‹#›</a:t>
            </a:fld>
            <a:endParaRPr lang="en-US"/>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endParaRPr/>
          </a:p>
        </p:txBody>
      </p:sp>
      <p:sp>
        <p:nvSpPr>
          <p:cNvPr id="4" name="Text Placeholder 3"/>
          <p:cNvSpPr>
            <a:spLocks noGrp="1"/>
          </p:cNvSpPr>
          <p:nvPr>
            <p:ph type="body" sz="half" idx="2"/>
          </p:nvPr>
        </p:nvSpPr>
        <p:spPr>
          <a:xfrm>
            <a:off x="1104900" y="1600200"/>
            <a:ext cx="3396996"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Picture Placeholder 2" descr="An empty placeholder to add an image. Click on the placeholder and select the image that you wish to add."/>
          <p:cNvSpPr>
            <a:spLocks noGrp="1"/>
          </p:cNvSpPr>
          <p:nvPr>
            <p:ph type="pic" idx="1"/>
          </p:nvPr>
        </p:nvSpPr>
        <p:spPr>
          <a:xfrm>
            <a:off x="4654671" y="1600199"/>
            <a:ext cx="6430912" cy="4572001"/>
          </a:xfrm>
        </p:spPr>
        <p:txBody>
          <a:bodyPr tIns="118872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5" name="Date Placeholder 4"/>
          <p:cNvSpPr>
            <a:spLocks noGrp="1"/>
          </p:cNvSpPr>
          <p:nvPr>
            <p:ph type="dt" sz="half" idx="10"/>
          </p:nvPr>
        </p:nvSpPr>
        <p:spPr/>
        <p:txBody>
          <a:bodyPr/>
          <a:lstStyle/>
          <a:p>
            <a:fld id="{402B9795-92DC-40DC-A1CA-9A4B349D7824}" type="datetimeFigureOut">
              <a:rPr lang="en-US"/>
              <a:t>6/23/2020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6/23/2020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2600" y="365125"/>
            <a:ext cx="1714500" cy="5811838"/>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104900" y="365125"/>
            <a:ext cx="8098896"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6/23/2020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grpSp>
        <p:nvGrpSpPr>
          <p:cNvPr id="7" name="Group 6"/>
          <p:cNvGrpSpPr/>
          <p:nvPr/>
        </p:nvGrpSpPr>
        <p:grpSpPr>
          <a:xfrm rot="5400000">
            <a:off x="6514047" y="3228843"/>
            <a:ext cx="5632704" cy="84403"/>
            <a:chOff x="1073150" y="1219201"/>
            <a:chExt cx="10058400" cy="63125"/>
          </a:xfrm>
        </p:grpSpPr>
        <p:cxnSp>
          <p:nvCxnSpPr>
            <p:cNvPr id="8" name="Straight Connector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6/23/2020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a:t>Click icon to add picture</a:t>
            </a:r>
            <a:endParaRPr/>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4" name="Group 13"/>
          <p:cNvGrpSpPr/>
          <p:nvPr/>
        </p:nvGrpSpPr>
        <p:grpSpPr>
          <a:xfrm>
            <a:off x="0" y="1143000"/>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Group 12"/>
          <p:cNvGrpSpPr/>
          <p:nvPr/>
        </p:nvGrpSpPr>
        <p:grpSpPr>
          <a:xfrm rot="10800000">
            <a:off x="0" y="5645510"/>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2514600"/>
            <a:ext cx="12192000" cy="3194035"/>
            <a:chOff x="647402" y="2514600"/>
            <a:chExt cx="10838688" cy="3194035"/>
          </a:xfrm>
        </p:grpSpPr>
        <p:grpSp>
          <p:nvGrpSpPr>
            <p:cNvPr id="9" name="Group 8"/>
            <p:cNvGrpSpPr/>
            <p:nvPr/>
          </p:nvGrpSpPr>
          <p:grpSpPr>
            <a:xfrm>
              <a:off x="647402" y="2514600"/>
              <a:ext cx="10838688" cy="63125"/>
              <a:chOff x="507492" y="1501519"/>
              <a:chExt cx="8129016" cy="63125"/>
            </a:xfrm>
          </p:grpSpPr>
          <p:cxnSp>
            <p:nvCxnSpPr>
              <p:cNvPr id="14" name="Straight Connector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rot="10800000">
              <a:off x="647402" y="5645510"/>
              <a:ext cx="10838688" cy="63125"/>
              <a:chOff x="507492" y="1501519"/>
              <a:chExt cx="8129016" cy="63125"/>
            </a:xfrm>
          </p:grpSpPr>
          <p:cxnSp>
            <p:nvCxnSpPr>
              <p:cNvPr id="12" name="Straight Connector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Pictur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Title 1"/>
          <p:cNvSpPr>
            <a:spLocks noGrp="1"/>
          </p:cNvSpPr>
          <p:nvPr>
            <p:ph type="title"/>
          </p:nvPr>
        </p:nvSpPr>
        <p:spPr>
          <a:xfrm>
            <a:off x="1104899" y="2971806"/>
            <a:ext cx="10071099" cy="1684150"/>
          </a:xfrm>
        </p:spPr>
        <p:txBody>
          <a:bodyPr anchor="ctr">
            <a:normAutofit/>
          </a:bodyPr>
          <a:lstStyle>
            <a:lvl1pPr>
              <a:defRPr sz="4400" cap="all" baseline="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1104899" y="4655956"/>
            <a:ext cx="10071099" cy="509750"/>
          </a:xfrm>
        </p:spPr>
        <p:txBody>
          <a:bodyPr>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2B9795-92DC-40DC-A1CA-9A4B349D7824}" type="datetimeFigureOut">
              <a:rPr lang="en-US"/>
              <a:t>6/23/2020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104900" y="1600200"/>
            <a:ext cx="4914900" cy="4571999"/>
          </a:xfrm>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172200" y="1600200"/>
            <a:ext cx="4914900" cy="4571999"/>
          </a:xfrm>
        </p:spPr>
        <p:txBody>
          <a:bodyPr/>
          <a:lstStyle>
            <a:lvl5pPr>
              <a:defRPr/>
            </a:lvl5pPr>
            <a:lvl6pPr>
              <a:defRPr/>
            </a:lvl6pPr>
            <a:lvl7pPr>
              <a:defRPr/>
            </a:lvl7pPr>
            <a:lvl8pPr>
              <a:defRPr/>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402B9795-92DC-40DC-A1CA-9A4B349D7824}" type="datetimeFigureOut">
              <a:rPr lang="en-US"/>
              <a:t>6/23/2020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10490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4900" y="2424112"/>
            <a:ext cx="4919472" cy="3748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16611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66110" y="2424112"/>
            <a:ext cx="4919472" cy="3748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402B9795-92DC-40DC-A1CA-9A4B349D7824}" type="datetimeFigureOut">
              <a:rPr lang="en-US"/>
              <a:t>6/23/2020</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402B9795-92DC-40DC-A1CA-9A4B349D7824}" type="datetimeFigureOut">
              <a:rPr lang="en-US"/>
              <a:t>6/23/2020</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2B9795-92DC-40DC-A1CA-9A4B349D7824}" type="datetimeFigureOut">
              <a:rPr lang="en-US"/>
              <a:t>6/23/2020</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endParaRPr/>
          </a:p>
        </p:txBody>
      </p:sp>
      <p:sp>
        <p:nvSpPr>
          <p:cNvPr id="4" name="Text Placeholder 3"/>
          <p:cNvSpPr>
            <a:spLocks noGrp="1"/>
          </p:cNvSpPr>
          <p:nvPr>
            <p:ph type="body" sz="half" idx="2"/>
          </p:nvPr>
        </p:nvSpPr>
        <p:spPr>
          <a:xfrm>
            <a:off x="1104900" y="1600200"/>
            <a:ext cx="4384548"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Content Placeholder 2"/>
          <p:cNvSpPr>
            <a:spLocks noGrp="1"/>
          </p:cNvSpPr>
          <p:nvPr>
            <p:ph idx="1"/>
          </p:nvPr>
        </p:nvSpPr>
        <p:spPr>
          <a:xfrm>
            <a:off x="5641848" y="1600199"/>
            <a:ext cx="5445252" cy="4572001"/>
          </a:xfrm>
        </p:spPr>
        <p:txBody>
          <a:bodyPr>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402B9795-92DC-40DC-A1CA-9A4B349D7824}" type="datetimeFigureOut">
              <a:rPr lang="en-US"/>
              <a:t>6/23/2020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defRPr>
            </a:lvl1pPr>
          </a:lstStyle>
          <a:p>
            <a:fld id="{402B9795-92DC-40DC-A1CA-9A4B349D7824}" type="datetimeFigureOut">
              <a:rPr lang="en-US" smtClean="0"/>
              <a:pPr/>
              <a:t>6/23/2020</a:t>
            </a:fld>
            <a:endParaRPr lang="en-US"/>
          </a:p>
        </p:txBody>
      </p:sp>
      <p:sp>
        <p:nvSpPr>
          <p:cNvPr id="5" name="Footer Placeholder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defRPr>
            </a:lvl1pPr>
          </a:lstStyle>
          <a:p>
            <a:endParaRPr lang="en-US"/>
          </a:p>
        </p:txBody>
      </p:sp>
      <p:sp>
        <p:nvSpPr>
          <p:cNvPr id="6" name="Slide Number Placeholder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defRPr>
            </a:lvl1pPr>
          </a:lstStyle>
          <a:p>
            <a:fld id="{0FF54DE5-C571-48E8-A5BC-B369434E2F44}" type="slidenum">
              <a:rPr lang="en-US" smtClean="0"/>
              <a:pPr/>
              <a:t>‹#›</a:t>
            </a:fld>
            <a:endParaRPr lang="en-US"/>
          </a:p>
        </p:txBody>
      </p:sp>
      <p:grpSp>
        <p:nvGrpSpPr>
          <p:cNvPr id="15" name="Group 14"/>
          <p:cNvGrpSpPr/>
          <p:nvPr/>
        </p:nvGrpSpPr>
        <p:grpSpPr>
          <a:xfrm>
            <a:off x="1103376" y="1219201"/>
            <a:ext cx="9985248" cy="84403"/>
            <a:chOff x="1073150" y="1219201"/>
            <a:chExt cx="10058400" cy="63125"/>
          </a:xfrm>
        </p:grpSpPr>
        <p:cxnSp>
          <p:nvCxnSpPr>
            <p:cNvPr id="13" name="Straight Connector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104900" y="2292094"/>
            <a:ext cx="5734050" cy="2219691"/>
          </a:xfrm>
        </p:spPr>
        <p:txBody>
          <a:bodyPr anchor="ctr">
            <a:normAutofit/>
          </a:bodyPr>
          <a:lstStyle/>
          <a:p>
            <a:r>
              <a:rPr lang="en-US" sz="5400" dirty="0">
                <a:solidFill>
                  <a:schemeClr val="tx2"/>
                </a:solidFill>
                <a:effectLst>
                  <a:outerShdw blurRad="38100" dist="38100" dir="2700000" algn="tl">
                    <a:srgbClr val="000000">
                      <a:alpha val="43137"/>
                    </a:srgbClr>
                  </a:outerShdw>
                </a:effectLst>
              </a:rPr>
              <a:t>NEARSIGHTED</a:t>
            </a:r>
          </a:p>
        </p:txBody>
      </p:sp>
      <p:sp>
        <p:nvSpPr>
          <p:cNvPr id="7" name="Subtitle 6"/>
          <p:cNvSpPr>
            <a:spLocks noGrp="1"/>
          </p:cNvSpPr>
          <p:nvPr>
            <p:ph type="subTitle" idx="1"/>
          </p:nvPr>
        </p:nvSpPr>
        <p:spPr/>
        <p:txBody>
          <a:bodyPr>
            <a:normAutofit/>
          </a:bodyPr>
          <a:lstStyle/>
          <a:p>
            <a:r>
              <a:rPr lang="en-US" sz="3600" b="1" dirty="0">
                <a:solidFill>
                  <a:schemeClr val="tx2"/>
                </a:solidFill>
                <a:effectLst>
                  <a:outerShdw blurRad="38100" dist="38100" dir="2700000" algn="tl">
                    <a:srgbClr val="000000">
                      <a:alpha val="43137"/>
                    </a:srgbClr>
                  </a:outerShdw>
                </a:effectLst>
              </a:rPr>
              <a:t>MOSES NEEDED GLASSES</a:t>
            </a:r>
          </a:p>
        </p:txBody>
      </p:sp>
      <p:sp>
        <p:nvSpPr>
          <p:cNvPr id="10" name="Picture Placeholder 9">
            <a:extLst>
              <a:ext uri="{FF2B5EF4-FFF2-40B4-BE49-F238E27FC236}">
                <a16:creationId xmlns:a16="http://schemas.microsoft.com/office/drawing/2014/main" id="{09AE3F8D-0571-4848-ACB7-0AB86FBA47EF}"/>
              </a:ext>
            </a:extLst>
          </p:cNvPr>
          <p:cNvSpPr>
            <a:spLocks noGrp="1"/>
          </p:cNvSpPr>
          <p:nvPr>
            <p:ph type="pic" sz="quarter" idx="13"/>
          </p:nvPr>
        </p:nvSpPr>
        <p:spPr/>
      </p:sp>
      <p:pic>
        <p:nvPicPr>
          <p:cNvPr id="8" name="Picture 7">
            <a:extLst>
              <a:ext uri="{FF2B5EF4-FFF2-40B4-BE49-F238E27FC236}">
                <a16:creationId xmlns:a16="http://schemas.microsoft.com/office/drawing/2014/main" id="{1721DF71-CE54-4169-A744-CC0D15BCDF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7583" y="1364885"/>
            <a:ext cx="4697895" cy="4074108"/>
          </a:xfrm>
          <a:prstGeom prst="rect">
            <a:avLst/>
          </a:prstGeom>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891DC-43B8-4841-ABA1-FB87179B59C2}"/>
              </a:ext>
            </a:extLst>
          </p:cNvPr>
          <p:cNvSpPr>
            <a:spLocks noGrp="1"/>
          </p:cNvSpPr>
          <p:nvPr>
            <p:ph type="title"/>
          </p:nvPr>
        </p:nvSpPr>
        <p:spPr/>
        <p:txBody>
          <a:bodyPr/>
          <a:lstStyle/>
          <a:p>
            <a:r>
              <a:rPr lang="en-US" dirty="0"/>
              <a:t>EXCUSE # 3</a:t>
            </a:r>
          </a:p>
        </p:txBody>
      </p:sp>
      <p:sp>
        <p:nvSpPr>
          <p:cNvPr id="3" name="Content Placeholder 2">
            <a:extLst>
              <a:ext uri="{FF2B5EF4-FFF2-40B4-BE49-F238E27FC236}">
                <a16:creationId xmlns:a16="http://schemas.microsoft.com/office/drawing/2014/main" id="{26D7CB9F-C45A-4A4B-BC53-95ED465E7641}"/>
              </a:ext>
            </a:extLst>
          </p:cNvPr>
          <p:cNvSpPr>
            <a:spLocks noGrp="1"/>
          </p:cNvSpPr>
          <p:nvPr>
            <p:ph idx="1"/>
          </p:nvPr>
        </p:nvSpPr>
        <p:spPr/>
        <p:txBody>
          <a:bodyPr>
            <a:normAutofit/>
          </a:bodyPr>
          <a:lstStyle/>
          <a:p>
            <a:r>
              <a:rPr lang="en-US" sz="2400" b="1" u="sng" dirty="0"/>
              <a:t>I AM NOT ELOQUENT IN SPEECH</a:t>
            </a:r>
          </a:p>
          <a:p>
            <a:r>
              <a:rPr lang="en-US" sz="2400" b="1" dirty="0"/>
              <a:t>(Exo 4:10)  Then Moses said to the LORD, "O my Lord, I </a:t>
            </a:r>
            <a:r>
              <a:rPr lang="en-US" sz="2400" b="1" i="1" dirty="0"/>
              <a:t>am</a:t>
            </a:r>
            <a:r>
              <a:rPr lang="en-US" sz="2400" b="1" dirty="0"/>
              <a:t> not eloquent, neither before nor since You have spoken to Your servant; but I </a:t>
            </a:r>
            <a:r>
              <a:rPr lang="en-US" sz="2400" b="1" i="1" dirty="0"/>
              <a:t>am</a:t>
            </a:r>
            <a:r>
              <a:rPr lang="en-US" sz="2400" b="1" dirty="0"/>
              <a:t> slow of speech and slow of tongue."</a:t>
            </a:r>
          </a:p>
          <a:p>
            <a:r>
              <a:rPr lang="en-US" sz="2400" b="1" dirty="0"/>
              <a:t>GOD ANSWERED</a:t>
            </a:r>
          </a:p>
          <a:p>
            <a:r>
              <a:rPr lang="en-US" sz="2400" b="1" dirty="0"/>
              <a:t>(Exo 4:11)  So the LORD said to him, "Who has made man's mouth? Or who makes the mute, the deaf, the seeing, or the blind? </a:t>
            </a:r>
            <a:r>
              <a:rPr lang="en-US" sz="2400" b="1" i="1" dirty="0"/>
              <a:t>Have</a:t>
            </a:r>
            <a:r>
              <a:rPr lang="en-US" sz="2400" b="1" dirty="0"/>
              <a:t> not I, the LORD?</a:t>
            </a:r>
          </a:p>
          <a:p>
            <a:r>
              <a:rPr lang="en-US" sz="2400" b="1" dirty="0"/>
              <a:t>(Exo 4:12)  Now therefore, go, and I will be with your mouth and teach you what you shall say."</a:t>
            </a:r>
          </a:p>
        </p:txBody>
      </p:sp>
    </p:spTree>
    <p:extLst>
      <p:ext uri="{BB962C8B-B14F-4D97-AF65-F5344CB8AC3E}">
        <p14:creationId xmlns:p14="http://schemas.microsoft.com/office/powerpoint/2010/main" val="6318626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891DC-43B8-4841-ABA1-FB87179B59C2}"/>
              </a:ext>
            </a:extLst>
          </p:cNvPr>
          <p:cNvSpPr>
            <a:spLocks noGrp="1"/>
          </p:cNvSpPr>
          <p:nvPr>
            <p:ph type="title"/>
          </p:nvPr>
        </p:nvSpPr>
        <p:spPr/>
        <p:txBody>
          <a:bodyPr/>
          <a:lstStyle/>
          <a:p>
            <a:r>
              <a:rPr lang="en-US" dirty="0"/>
              <a:t>EXCUSE # 4</a:t>
            </a:r>
          </a:p>
        </p:txBody>
      </p:sp>
      <p:sp>
        <p:nvSpPr>
          <p:cNvPr id="3" name="Content Placeholder 2">
            <a:extLst>
              <a:ext uri="{FF2B5EF4-FFF2-40B4-BE49-F238E27FC236}">
                <a16:creationId xmlns:a16="http://schemas.microsoft.com/office/drawing/2014/main" id="{26D7CB9F-C45A-4A4B-BC53-95ED465E7641}"/>
              </a:ext>
            </a:extLst>
          </p:cNvPr>
          <p:cNvSpPr>
            <a:spLocks noGrp="1"/>
          </p:cNvSpPr>
          <p:nvPr>
            <p:ph idx="1"/>
          </p:nvPr>
        </p:nvSpPr>
        <p:spPr>
          <a:xfrm>
            <a:off x="1104898" y="1510748"/>
            <a:ext cx="9980683" cy="5022574"/>
          </a:xfrm>
        </p:spPr>
        <p:txBody>
          <a:bodyPr>
            <a:noAutofit/>
          </a:bodyPr>
          <a:lstStyle/>
          <a:p>
            <a:r>
              <a:rPr lang="en-US" sz="2400" b="1" u="sng" dirty="0"/>
              <a:t>SEND SOMEONE ELSE</a:t>
            </a:r>
          </a:p>
          <a:p>
            <a:r>
              <a:rPr lang="en-US" sz="2400" b="1" dirty="0"/>
              <a:t>(Exo 4:13)  But he said, "O my Lord, please send by the hand of whomever </a:t>
            </a:r>
            <a:r>
              <a:rPr lang="en-US" sz="2400" b="1" i="1" dirty="0"/>
              <a:t>else</a:t>
            </a:r>
            <a:r>
              <a:rPr lang="en-US" sz="2400" b="1" dirty="0"/>
              <a:t> You may send."</a:t>
            </a:r>
          </a:p>
          <a:p>
            <a:r>
              <a:rPr lang="en-US" sz="2400" b="1" dirty="0"/>
              <a:t>GOD ANSWERED</a:t>
            </a:r>
          </a:p>
          <a:p>
            <a:r>
              <a:rPr lang="en-US" sz="2400" b="1" dirty="0"/>
              <a:t>(Exo 4:14-16)  So the anger of the LORD was kindled against Moses, and He said: "Is not Aaron the Levite your brother? I know that he can speak well. And look, he is also coming out to meet you. When he sees you, he will be glad in his heart. 15 Now you shall speak to him and put the words in his mouth. And I will be with your mouth and with his mouth, and I will teach you what you shall do. 16 So he shall be your spokesman to the people. And he himself shall be as a mouth for you, and you shall be to him as God.</a:t>
            </a:r>
          </a:p>
        </p:txBody>
      </p:sp>
    </p:spTree>
    <p:extLst>
      <p:ext uri="{BB962C8B-B14F-4D97-AF65-F5344CB8AC3E}">
        <p14:creationId xmlns:p14="http://schemas.microsoft.com/office/powerpoint/2010/main" val="30587043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77D2C-9DA8-4C7D-92FA-539A0D8BEDFA}"/>
              </a:ext>
            </a:extLst>
          </p:cNvPr>
          <p:cNvSpPr>
            <a:spLocks noGrp="1"/>
          </p:cNvSpPr>
          <p:nvPr>
            <p:ph type="title"/>
          </p:nvPr>
        </p:nvSpPr>
        <p:spPr/>
        <p:txBody>
          <a:bodyPr/>
          <a:lstStyle/>
          <a:p>
            <a:r>
              <a:rPr lang="en-US" dirty="0"/>
              <a:t>MOSES NEEDED GLASSES</a:t>
            </a:r>
          </a:p>
        </p:txBody>
      </p:sp>
      <p:sp>
        <p:nvSpPr>
          <p:cNvPr id="3" name="Content Placeholder 2">
            <a:extLst>
              <a:ext uri="{FF2B5EF4-FFF2-40B4-BE49-F238E27FC236}">
                <a16:creationId xmlns:a16="http://schemas.microsoft.com/office/drawing/2014/main" id="{26F027CA-F24C-4FAA-9623-C36778E76754}"/>
              </a:ext>
            </a:extLst>
          </p:cNvPr>
          <p:cNvSpPr>
            <a:spLocks noGrp="1"/>
          </p:cNvSpPr>
          <p:nvPr>
            <p:ph idx="1"/>
          </p:nvPr>
        </p:nvSpPr>
        <p:spPr/>
        <p:txBody>
          <a:bodyPr>
            <a:normAutofit/>
          </a:bodyPr>
          <a:lstStyle/>
          <a:p>
            <a:r>
              <a:rPr lang="en-US" sz="3200" b="1" dirty="0"/>
              <a:t>MOSES COULD ONLY SEE WHAT WAS RIGHT IN FRONT OF HIM</a:t>
            </a:r>
          </a:p>
          <a:p>
            <a:endParaRPr lang="en-US" sz="3200" b="1" dirty="0"/>
          </a:p>
          <a:p>
            <a:r>
              <a:rPr lang="en-US" sz="3200" b="1" dirty="0"/>
              <a:t>HE WAS SPIRITUALLY NEARSIGHTED!</a:t>
            </a:r>
          </a:p>
          <a:p>
            <a:endParaRPr lang="en-US" sz="3200" b="1" dirty="0"/>
          </a:p>
          <a:p>
            <a:r>
              <a:rPr lang="en-US" sz="3200" b="1" dirty="0"/>
              <a:t>WHAT IF MOSES HAD BEEN GOD-SIGHTED?</a:t>
            </a:r>
          </a:p>
        </p:txBody>
      </p:sp>
    </p:spTree>
    <p:extLst>
      <p:ext uri="{BB962C8B-B14F-4D97-AF65-F5344CB8AC3E}">
        <p14:creationId xmlns:p14="http://schemas.microsoft.com/office/powerpoint/2010/main" val="23568613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667B2-33A5-417A-93F1-40F916679A4F}"/>
              </a:ext>
            </a:extLst>
          </p:cNvPr>
          <p:cNvSpPr>
            <a:spLocks noGrp="1"/>
          </p:cNvSpPr>
          <p:nvPr>
            <p:ph type="title"/>
          </p:nvPr>
        </p:nvSpPr>
        <p:spPr/>
        <p:txBody>
          <a:bodyPr/>
          <a:lstStyle/>
          <a:p>
            <a:r>
              <a:rPr lang="en-US" dirty="0"/>
              <a:t>GOD-SIGHTED</a:t>
            </a:r>
          </a:p>
        </p:txBody>
      </p:sp>
      <p:sp>
        <p:nvSpPr>
          <p:cNvPr id="3" name="Content Placeholder 2">
            <a:extLst>
              <a:ext uri="{FF2B5EF4-FFF2-40B4-BE49-F238E27FC236}">
                <a16:creationId xmlns:a16="http://schemas.microsoft.com/office/drawing/2014/main" id="{7FF45C0D-1AA1-4B2C-B114-6C3BAAC38ABB}"/>
              </a:ext>
            </a:extLst>
          </p:cNvPr>
          <p:cNvSpPr>
            <a:spLocks noGrp="1"/>
          </p:cNvSpPr>
          <p:nvPr>
            <p:ph idx="1"/>
          </p:nvPr>
        </p:nvSpPr>
        <p:spPr>
          <a:xfrm>
            <a:off x="1104900" y="1404730"/>
            <a:ext cx="9982200" cy="4767470"/>
          </a:xfrm>
        </p:spPr>
        <p:txBody>
          <a:bodyPr>
            <a:noAutofit/>
          </a:bodyPr>
          <a:lstStyle/>
          <a:p>
            <a:r>
              <a:rPr lang="en-US" sz="2800" b="1" dirty="0"/>
              <a:t>IF MOSES HAD BEEN GOD SIGHTED - - -</a:t>
            </a:r>
          </a:p>
          <a:p>
            <a:r>
              <a:rPr lang="en-US" sz="2800" b="1" dirty="0"/>
              <a:t>HE WOULD SHOW UP BEFORE PHARAOH WITH 70 ELDERS OF ISRAEL</a:t>
            </a:r>
          </a:p>
          <a:p>
            <a:r>
              <a:rPr lang="en-US" sz="2800" b="1" dirty="0"/>
              <a:t>NOT JUST MOSES AND HIS BROTHER, AARON</a:t>
            </a:r>
          </a:p>
          <a:p>
            <a:r>
              <a:rPr lang="en-US" sz="2800" b="1" dirty="0"/>
              <a:t>WOULD THE RESULTS HAVE BEEN DIFFERENT? NO</a:t>
            </a:r>
          </a:p>
          <a:p>
            <a:r>
              <a:rPr lang="en-US" sz="2800" b="1" dirty="0"/>
              <a:t>BUT WHAT GREAT WORK COULD HAVE BEEN DONE WITH 70 ELDERS INSTEAD OF MOSES AND HIS BROTHER!!!</a:t>
            </a:r>
          </a:p>
          <a:p>
            <a:r>
              <a:rPr lang="en-US" sz="2800" b="1" dirty="0"/>
              <a:t>AND THINK ABOUT THE GROWTH OF FAITH IN THOSE 70 ELDERS WHO ARE WORKING WITH MOSES, BRINGING THE PLAGUES ON EGYPT</a:t>
            </a:r>
          </a:p>
        </p:txBody>
      </p:sp>
    </p:spTree>
    <p:extLst>
      <p:ext uri="{BB962C8B-B14F-4D97-AF65-F5344CB8AC3E}">
        <p14:creationId xmlns:p14="http://schemas.microsoft.com/office/powerpoint/2010/main" val="5699165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87E40-0A21-4A4B-9E3B-6CFA92FABCBE}"/>
              </a:ext>
            </a:extLst>
          </p:cNvPr>
          <p:cNvSpPr>
            <a:spLocks noGrp="1"/>
          </p:cNvSpPr>
          <p:nvPr>
            <p:ph type="title"/>
          </p:nvPr>
        </p:nvSpPr>
        <p:spPr/>
        <p:txBody>
          <a:bodyPr/>
          <a:lstStyle/>
          <a:p>
            <a:r>
              <a:rPr lang="en-US" b="1" dirty="0"/>
              <a:t>DO YOU NEED SPIRITUAL GLASSES?</a:t>
            </a:r>
          </a:p>
        </p:txBody>
      </p:sp>
      <p:sp>
        <p:nvSpPr>
          <p:cNvPr id="3" name="Content Placeholder 2">
            <a:extLst>
              <a:ext uri="{FF2B5EF4-FFF2-40B4-BE49-F238E27FC236}">
                <a16:creationId xmlns:a16="http://schemas.microsoft.com/office/drawing/2014/main" id="{3576CB5C-6FD1-4366-9E2C-905D153C6AC0}"/>
              </a:ext>
            </a:extLst>
          </p:cNvPr>
          <p:cNvSpPr>
            <a:spLocks noGrp="1"/>
          </p:cNvSpPr>
          <p:nvPr>
            <p:ph idx="1"/>
          </p:nvPr>
        </p:nvSpPr>
        <p:spPr/>
        <p:txBody>
          <a:bodyPr>
            <a:normAutofit/>
          </a:bodyPr>
          <a:lstStyle/>
          <a:p>
            <a:r>
              <a:rPr lang="en-US" sz="2400" b="1" dirty="0"/>
              <a:t>GOD WORKED IN THE HEARTS OF ISRAEL DESPITE THE GRUMBLING AND THE IDOTATRY.</a:t>
            </a:r>
          </a:p>
          <a:p>
            <a:endParaRPr lang="en-US" sz="2400" b="1" dirty="0"/>
          </a:p>
          <a:p>
            <a:r>
              <a:rPr lang="en-US" sz="2400" b="1" dirty="0"/>
              <a:t>GOD WAS PATIENT TEACHING THEM LESSONS IN THE WILDERNESS</a:t>
            </a:r>
          </a:p>
          <a:p>
            <a:endParaRPr lang="en-US" sz="2400" b="1" dirty="0"/>
          </a:p>
          <a:p>
            <a:r>
              <a:rPr lang="en-US" sz="2400" b="1" dirty="0"/>
              <a:t>IF WE CHOOSE GOD’S BEST PLAN – HIS FIRST CHOICE – CAN WE BE BETTER PEOPLE AND WALK A BETTER ROAD IN LIFE?</a:t>
            </a:r>
          </a:p>
          <a:p>
            <a:endParaRPr lang="en-US" sz="2400" b="1" dirty="0"/>
          </a:p>
          <a:p>
            <a:r>
              <a:rPr lang="en-US" sz="2400" b="1" dirty="0"/>
              <a:t>CAN WE AVOID AT LEAST SOME OF THE WILDERNESS?</a:t>
            </a:r>
          </a:p>
        </p:txBody>
      </p:sp>
    </p:spTree>
    <p:extLst>
      <p:ext uri="{BB962C8B-B14F-4D97-AF65-F5344CB8AC3E}">
        <p14:creationId xmlns:p14="http://schemas.microsoft.com/office/powerpoint/2010/main" val="17188150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9AE31-F5A9-43A4-9451-391346C9374C}"/>
              </a:ext>
            </a:extLst>
          </p:cNvPr>
          <p:cNvSpPr>
            <a:spLocks noGrp="1"/>
          </p:cNvSpPr>
          <p:nvPr>
            <p:ph type="title"/>
          </p:nvPr>
        </p:nvSpPr>
        <p:spPr/>
        <p:txBody>
          <a:bodyPr/>
          <a:lstStyle/>
          <a:p>
            <a:r>
              <a:rPr lang="en-US" dirty="0"/>
              <a:t>HOW IS YOUR VISION?</a:t>
            </a:r>
          </a:p>
        </p:txBody>
      </p:sp>
      <p:sp>
        <p:nvSpPr>
          <p:cNvPr id="3" name="Content Placeholder 2">
            <a:extLst>
              <a:ext uri="{FF2B5EF4-FFF2-40B4-BE49-F238E27FC236}">
                <a16:creationId xmlns:a16="http://schemas.microsoft.com/office/drawing/2014/main" id="{24544CA1-C006-46CE-B135-43F8CCAD3F96}"/>
              </a:ext>
            </a:extLst>
          </p:cNvPr>
          <p:cNvSpPr>
            <a:spLocks noGrp="1"/>
          </p:cNvSpPr>
          <p:nvPr>
            <p:ph idx="1"/>
          </p:nvPr>
        </p:nvSpPr>
        <p:spPr>
          <a:xfrm>
            <a:off x="1104900" y="1431235"/>
            <a:ext cx="9982200" cy="5141843"/>
          </a:xfrm>
        </p:spPr>
        <p:txBody>
          <a:bodyPr>
            <a:noAutofit/>
          </a:bodyPr>
          <a:lstStyle/>
          <a:p>
            <a:r>
              <a:rPr lang="en-US" sz="2800" b="1" u="sng" dirty="0"/>
              <a:t>FARSIGHTED</a:t>
            </a:r>
            <a:r>
              <a:rPr lang="en-US" sz="2800" b="1" dirty="0"/>
              <a:t> – DREAM OF A GREAT FUTURE, BUT THE PRESENT IS A DEPRESSING, BLEAK, WORLD WITH NOTHING GOOD IN IT.</a:t>
            </a:r>
          </a:p>
          <a:p>
            <a:endParaRPr lang="en-US" sz="2800" b="1" dirty="0"/>
          </a:p>
          <a:p>
            <a:r>
              <a:rPr lang="en-US" sz="2800" b="1" u="sng" dirty="0"/>
              <a:t>NEARSIGHTED</a:t>
            </a:r>
            <a:r>
              <a:rPr lang="en-US" sz="2800" b="1" dirty="0"/>
              <a:t> – LOOK ONLY AT WHERE WE ARE AND NOT ABLE TO SEE WHAT WE CAN BE, WHAT WE CAN DO, WHAT WE CAN ACCOMPLISH</a:t>
            </a:r>
          </a:p>
          <a:p>
            <a:endParaRPr lang="en-US" sz="2800" b="1" dirty="0"/>
          </a:p>
          <a:p>
            <a:r>
              <a:rPr lang="en-US" sz="2800" b="1" u="sng" dirty="0"/>
              <a:t>GOD-SIGHTED</a:t>
            </a:r>
            <a:r>
              <a:rPr lang="en-US" sz="2800" b="1" dirty="0"/>
              <a:t> – GOD IS IN CHARGE. HE CAN SEE FARTHER THAN WE CAN. HE CAN SOLVE PROBLEMS. HE CAN LEAD US TO GREATER HIGHTS.</a:t>
            </a:r>
          </a:p>
        </p:txBody>
      </p:sp>
    </p:spTree>
    <p:extLst>
      <p:ext uri="{BB962C8B-B14F-4D97-AF65-F5344CB8AC3E}">
        <p14:creationId xmlns:p14="http://schemas.microsoft.com/office/powerpoint/2010/main" val="8720370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7F8FD-F4DB-45B9-BFB3-154D457E39E2}"/>
              </a:ext>
            </a:extLst>
          </p:cNvPr>
          <p:cNvSpPr>
            <a:spLocks noGrp="1"/>
          </p:cNvSpPr>
          <p:nvPr>
            <p:ph type="title"/>
          </p:nvPr>
        </p:nvSpPr>
        <p:spPr/>
        <p:txBody>
          <a:bodyPr/>
          <a:lstStyle/>
          <a:p>
            <a:r>
              <a:rPr lang="en-US" dirty="0"/>
              <a:t>REMEMBER: WE STARTED THE YEAR WITH VISION</a:t>
            </a:r>
          </a:p>
        </p:txBody>
      </p:sp>
      <p:sp>
        <p:nvSpPr>
          <p:cNvPr id="3" name="Content Placeholder 2">
            <a:extLst>
              <a:ext uri="{FF2B5EF4-FFF2-40B4-BE49-F238E27FC236}">
                <a16:creationId xmlns:a16="http://schemas.microsoft.com/office/drawing/2014/main" id="{36847169-14AB-4D82-9473-B9947B28A337}"/>
              </a:ext>
            </a:extLst>
          </p:cNvPr>
          <p:cNvSpPr>
            <a:spLocks noGrp="1"/>
          </p:cNvSpPr>
          <p:nvPr>
            <p:ph idx="1"/>
          </p:nvPr>
        </p:nvSpPr>
        <p:spPr/>
        <p:txBody>
          <a:bodyPr>
            <a:normAutofit/>
          </a:bodyPr>
          <a:lstStyle/>
          <a:p>
            <a:r>
              <a:rPr lang="en-US" sz="3200" b="1" dirty="0"/>
              <a:t>WE BEGAN THIS YEAR WITH THE THEME: 20/20 VISION</a:t>
            </a:r>
          </a:p>
          <a:p>
            <a:r>
              <a:rPr lang="en-US" sz="3200" b="1" dirty="0"/>
              <a:t>THEN ALONG CAME THE VIRUS, WORSHIP IN CARS</a:t>
            </a:r>
          </a:p>
          <a:p>
            <a:r>
              <a:rPr lang="en-US" sz="3200" b="1" dirty="0"/>
              <a:t>THINGS ARE SLOWING GETTING BACK TOWARD NORMAL</a:t>
            </a:r>
          </a:p>
          <a:p>
            <a:r>
              <a:rPr lang="en-US" sz="3200" b="1" dirty="0"/>
              <a:t>SO, TODAY WE WILL STUDY – NEARSIGHTED VISION</a:t>
            </a:r>
          </a:p>
        </p:txBody>
      </p:sp>
    </p:spTree>
    <p:extLst>
      <p:ext uri="{BB962C8B-B14F-4D97-AF65-F5344CB8AC3E}">
        <p14:creationId xmlns:p14="http://schemas.microsoft.com/office/powerpoint/2010/main" val="24678042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7D46F-AB87-4A09-AF99-B95DD6826105}"/>
              </a:ext>
            </a:extLst>
          </p:cNvPr>
          <p:cNvSpPr>
            <a:spLocks noGrp="1"/>
          </p:cNvSpPr>
          <p:nvPr>
            <p:ph type="title"/>
          </p:nvPr>
        </p:nvSpPr>
        <p:spPr/>
        <p:txBody>
          <a:bodyPr/>
          <a:lstStyle/>
          <a:p>
            <a:r>
              <a:rPr lang="en-US" dirty="0"/>
              <a:t>FARSIGHTED</a:t>
            </a:r>
          </a:p>
        </p:txBody>
      </p:sp>
      <p:sp>
        <p:nvSpPr>
          <p:cNvPr id="3" name="Content Placeholder 2">
            <a:extLst>
              <a:ext uri="{FF2B5EF4-FFF2-40B4-BE49-F238E27FC236}">
                <a16:creationId xmlns:a16="http://schemas.microsoft.com/office/drawing/2014/main" id="{CD888DD7-2841-4A92-AE5A-8949A7469CF8}"/>
              </a:ext>
            </a:extLst>
          </p:cNvPr>
          <p:cNvSpPr>
            <a:spLocks noGrp="1"/>
          </p:cNvSpPr>
          <p:nvPr>
            <p:ph idx="1"/>
          </p:nvPr>
        </p:nvSpPr>
        <p:spPr>
          <a:xfrm>
            <a:off x="1104900" y="1457739"/>
            <a:ext cx="4991100" cy="4714461"/>
          </a:xfrm>
        </p:spPr>
        <p:txBody>
          <a:bodyPr>
            <a:noAutofit/>
          </a:bodyPr>
          <a:lstStyle/>
          <a:p>
            <a:r>
              <a:rPr lang="en-US" sz="2400" b="1" dirty="0"/>
              <a:t>SOME ARE ABLE TO SEE CLEARLY THINGS IN THE DISTANCE</a:t>
            </a:r>
          </a:p>
          <a:p>
            <a:r>
              <a:rPr lang="en-US" sz="2400" b="1" dirty="0"/>
              <a:t>BUT THINGS THAT ARE CLOSE TO THEM ARE OUT OF FOCUS.</a:t>
            </a:r>
          </a:p>
          <a:p>
            <a:r>
              <a:rPr lang="en-US" sz="2400" b="1" dirty="0"/>
              <a:t>SPIRITUAL FARSIGHTED =</a:t>
            </a:r>
          </a:p>
          <a:p>
            <a:r>
              <a:rPr lang="en-US" sz="2400" b="1" dirty="0"/>
              <a:t>WE THINK ABOUT THE FUTURE, DREAM ABOUT WHAT MIGHT BE, PLAN FOR “DOWN THE ROAD”</a:t>
            </a:r>
          </a:p>
          <a:p>
            <a:r>
              <a:rPr lang="en-US" sz="2400" b="1" dirty="0"/>
              <a:t>BUT WE DO NOT KNOW WHERE WE ARE IN RELATION TO GOD</a:t>
            </a:r>
          </a:p>
          <a:p>
            <a:r>
              <a:rPr lang="en-US" sz="2400" b="1" dirty="0"/>
              <a:t>PESSIMISTIC ABOUT THE PRESENT</a:t>
            </a:r>
          </a:p>
        </p:txBody>
      </p:sp>
      <p:pic>
        <p:nvPicPr>
          <p:cNvPr id="5" name="Picture 4">
            <a:extLst>
              <a:ext uri="{FF2B5EF4-FFF2-40B4-BE49-F238E27FC236}">
                <a16:creationId xmlns:a16="http://schemas.microsoft.com/office/drawing/2014/main" id="{2CB6B1C4-D528-4981-B0DE-2AC4F00CBA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0559" y="2249556"/>
            <a:ext cx="4740962" cy="3192248"/>
          </a:xfrm>
          <a:prstGeom prst="rect">
            <a:avLst/>
          </a:prstGeom>
        </p:spPr>
      </p:pic>
    </p:spTree>
    <p:extLst>
      <p:ext uri="{BB962C8B-B14F-4D97-AF65-F5344CB8AC3E}">
        <p14:creationId xmlns:p14="http://schemas.microsoft.com/office/powerpoint/2010/main" val="19136102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7D46F-AB87-4A09-AF99-B95DD6826105}"/>
              </a:ext>
            </a:extLst>
          </p:cNvPr>
          <p:cNvSpPr>
            <a:spLocks noGrp="1"/>
          </p:cNvSpPr>
          <p:nvPr>
            <p:ph type="title"/>
          </p:nvPr>
        </p:nvSpPr>
        <p:spPr/>
        <p:txBody>
          <a:bodyPr/>
          <a:lstStyle/>
          <a:p>
            <a:r>
              <a:rPr lang="en-US" dirty="0"/>
              <a:t>NEARSIGHTED</a:t>
            </a:r>
          </a:p>
        </p:txBody>
      </p:sp>
      <p:sp>
        <p:nvSpPr>
          <p:cNvPr id="3" name="Content Placeholder 2">
            <a:extLst>
              <a:ext uri="{FF2B5EF4-FFF2-40B4-BE49-F238E27FC236}">
                <a16:creationId xmlns:a16="http://schemas.microsoft.com/office/drawing/2014/main" id="{CD888DD7-2841-4A92-AE5A-8949A7469CF8}"/>
              </a:ext>
            </a:extLst>
          </p:cNvPr>
          <p:cNvSpPr>
            <a:spLocks noGrp="1"/>
          </p:cNvSpPr>
          <p:nvPr>
            <p:ph idx="1"/>
          </p:nvPr>
        </p:nvSpPr>
        <p:spPr>
          <a:xfrm>
            <a:off x="1104900" y="1600200"/>
            <a:ext cx="4646543" cy="4572000"/>
          </a:xfrm>
        </p:spPr>
        <p:txBody>
          <a:bodyPr>
            <a:noAutofit/>
          </a:bodyPr>
          <a:lstStyle/>
          <a:p>
            <a:r>
              <a:rPr lang="en-US" sz="2400" b="1" dirty="0"/>
              <a:t>SOME ARE ABLE TO SEE CLEARLY THINGS CLOSE TO THEM</a:t>
            </a:r>
          </a:p>
          <a:p>
            <a:r>
              <a:rPr lang="en-US" sz="2400" b="1" dirty="0"/>
              <a:t>BUT THINGS THAT ARE IN THE DISTACE ARE OUT OF FOCUS.</a:t>
            </a:r>
          </a:p>
          <a:p>
            <a:r>
              <a:rPr lang="en-US" sz="2400" b="1" dirty="0"/>
              <a:t>SPIRITUAL NEARSIGHTED =</a:t>
            </a:r>
          </a:p>
          <a:p>
            <a:r>
              <a:rPr lang="en-US" sz="2400" b="1" dirty="0"/>
              <a:t>WE FOCUS ON NOW, TODAY AND THE THINGS WE CAN CONTROL</a:t>
            </a:r>
          </a:p>
          <a:p>
            <a:r>
              <a:rPr lang="en-US" sz="2400" b="1" dirty="0"/>
              <a:t>BUT WE REFUSE TO SEE GOD’S LONG-TERM PLAN AND HIS ULTIMATE CONTROL.</a:t>
            </a:r>
          </a:p>
        </p:txBody>
      </p:sp>
      <p:pic>
        <p:nvPicPr>
          <p:cNvPr id="6" name="Picture 5">
            <a:extLst>
              <a:ext uri="{FF2B5EF4-FFF2-40B4-BE49-F238E27FC236}">
                <a16:creationId xmlns:a16="http://schemas.microsoft.com/office/drawing/2014/main" id="{1F578D04-3529-472E-BF0C-0947AAB3B4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83167" y="2117034"/>
            <a:ext cx="5102415" cy="3435626"/>
          </a:xfrm>
          <a:prstGeom prst="rect">
            <a:avLst/>
          </a:prstGeom>
        </p:spPr>
      </p:pic>
    </p:spTree>
    <p:extLst>
      <p:ext uri="{BB962C8B-B14F-4D97-AF65-F5344CB8AC3E}">
        <p14:creationId xmlns:p14="http://schemas.microsoft.com/office/powerpoint/2010/main" val="33653801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B6B42-5EE7-465B-942B-E1031591D9F7}"/>
              </a:ext>
            </a:extLst>
          </p:cNvPr>
          <p:cNvSpPr>
            <a:spLocks noGrp="1"/>
          </p:cNvSpPr>
          <p:nvPr>
            <p:ph type="title"/>
          </p:nvPr>
        </p:nvSpPr>
        <p:spPr/>
        <p:txBody>
          <a:bodyPr/>
          <a:lstStyle/>
          <a:p>
            <a:r>
              <a:rPr lang="en-US" dirty="0"/>
              <a:t>MOSES NEEDED GLASSES</a:t>
            </a:r>
          </a:p>
        </p:txBody>
      </p:sp>
      <p:sp>
        <p:nvSpPr>
          <p:cNvPr id="3" name="Content Placeholder 2">
            <a:extLst>
              <a:ext uri="{FF2B5EF4-FFF2-40B4-BE49-F238E27FC236}">
                <a16:creationId xmlns:a16="http://schemas.microsoft.com/office/drawing/2014/main" id="{A2A67703-D522-4EA7-8B59-34C0E539C984}"/>
              </a:ext>
            </a:extLst>
          </p:cNvPr>
          <p:cNvSpPr>
            <a:spLocks noGrp="1"/>
          </p:cNvSpPr>
          <p:nvPr>
            <p:ph idx="1"/>
          </p:nvPr>
        </p:nvSpPr>
        <p:spPr/>
        <p:txBody>
          <a:bodyPr>
            <a:normAutofit fontScale="92500" lnSpcReduction="10000"/>
          </a:bodyPr>
          <a:lstStyle/>
          <a:p>
            <a:r>
              <a:rPr lang="en-US" sz="2800" b="1" dirty="0"/>
              <a:t>(Exo 3:10)  Come now, therefore, and I will send you to Pharaoh that you may bring My people, the children of Israel, out of Egypt.“</a:t>
            </a:r>
          </a:p>
          <a:p>
            <a:r>
              <a:rPr lang="en-US" sz="2800" b="1" dirty="0"/>
              <a:t>(Exo 3:11)  But Moses said to God, "Who </a:t>
            </a:r>
            <a:r>
              <a:rPr lang="en-US" sz="2800" b="1" i="1" dirty="0"/>
              <a:t>am</a:t>
            </a:r>
            <a:r>
              <a:rPr lang="en-US" sz="2800" b="1" dirty="0"/>
              <a:t> I that I should go to Pharaoh, and that I should bring the children of Israel out of Egypt?“</a:t>
            </a:r>
          </a:p>
          <a:p>
            <a:r>
              <a:rPr lang="en-US" sz="2800" b="1" dirty="0"/>
              <a:t>GOD CALLS MOSES TO LEAD ISRAEL OUT OF EGYPT</a:t>
            </a:r>
          </a:p>
          <a:p>
            <a:r>
              <a:rPr lang="en-US" sz="2800" b="1" dirty="0"/>
              <a:t>MOSES – “WHO? ME? WHO AM I TO LEAD ISRAEL?”</a:t>
            </a:r>
          </a:p>
          <a:p>
            <a:r>
              <a:rPr lang="en-US" sz="2800" b="1" dirty="0"/>
              <a:t>GOD HAD CHOSEN MOSES – </a:t>
            </a:r>
          </a:p>
          <a:p>
            <a:r>
              <a:rPr lang="en-US" sz="2800" b="1" dirty="0"/>
              <a:t>BUT MOSES DID NOT SEE HOW HE COULD LEAD</a:t>
            </a:r>
          </a:p>
          <a:p>
            <a:endParaRPr lang="en-US" sz="2800" b="1" dirty="0"/>
          </a:p>
        </p:txBody>
      </p:sp>
    </p:spTree>
    <p:extLst>
      <p:ext uri="{BB962C8B-B14F-4D97-AF65-F5344CB8AC3E}">
        <p14:creationId xmlns:p14="http://schemas.microsoft.com/office/powerpoint/2010/main" val="12571393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53375-EE76-4598-8963-8B31D2A8CA7D}"/>
              </a:ext>
            </a:extLst>
          </p:cNvPr>
          <p:cNvSpPr>
            <a:spLocks noGrp="1"/>
          </p:cNvSpPr>
          <p:nvPr>
            <p:ph type="title"/>
          </p:nvPr>
        </p:nvSpPr>
        <p:spPr/>
        <p:txBody>
          <a:bodyPr/>
          <a:lstStyle/>
          <a:p>
            <a:r>
              <a:rPr lang="en-US" dirty="0"/>
              <a:t>EXCUSE #1</a:t>
            </a:r>
          </a:p>
        </p:txBody>
      </p:sp>
      <p:sp>
        <p:nvSpPr>
          <p:cNvPr id="3" name="Content Placeholder 2">
            <a:extLst>
              <a:ext uri="{FF2B5EF4-FFF2-40B4-BE49-F238E27FC236}">
                <a16:creationId xmlns:a16="http://schemas.microsoft.com/office/drawing/2014/main" id="{464A789A-F96F-4DC4-AACC-8F8861A78F06}"/>
              </a:ext>
            </a:extLst>
          </p:cNvPr>
          <p:cNvSpPr>
            <a:spLocks noGrp="1"/>
          </p:cNvSpPr>
          <p:nvPr>
            <p:ph idx="1"/>
          </p:nvPr>
        </p:nvSpPr>
        <p:spPr/>
        <p:txBody>
          <a:bodyPr>
            <a:normAutofit/>
          </a:bodyPr>
          <a:lstStyle/>
          <a:p>
            <a:r>
              <a:rPr lang="en-US" sz="2800" b="1" u="sng" dirty="0"/>
              <a:t>WHO AM I TO LEAD ISRAEL?</a:t>
            </a:r>
          </a:p>
          <a:p>
            <a:endParaRPr lang="en-US" sz="2800" b="1" dirty="0"/>
          </a:p>
          <a:p>
            <a:r>
              <a:rPr lang="en-US" sz="2800" b="1" dirty="0"/>
              <a:t>GOD ANSWERED THIS OBJECTION</a:t>
            </a:r>
          </a:p>
          <a:p>
            <a:r>
              <a:rPr lang="en-US" sz="2800" b="1" dirty="0"/>
              <a:t>(Exo 3:12)  So He said, "I will certainly be with you. And this </a:t>
            </a:r>
            <a:r>
              <a:rPr lang="en-US" sz="2800" b="1" i="1" dirty="0"/>
              <a:t>shall be</a:t>
            </a:r>
            <a:r>
              <a:rPr lang="en-US" sz="2800" b="1" dirty="0"/>
              <a:t> a sign to you that I have sent you: When you have brought the people out of Egypt, you shall serve God on this mountain."</a:t>
            </a:r>
          </a:p>
          <a:p>
            <a:endParaRPr lang="en-US" sz="2800" b="1" dirty="0"/>
          </a:p>
        </p:txBody>
      </p:sp>
    </p:spTree>
    <p:extLst>
      <p:ext uri="{BB962C8B-B14F-4D97-AF65-F5344CB8AC3E}">
        <p14:creationId xmlns:p14="http://schemas.microsoft.com/office/powerpoint/2010/main" val="33144735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B6B42-5EE7-465B-942B-E1031591D9F7}"/>
              </a:ext>
            </a:extLst>
          </p:cNvPr>
          <p:cNvSpPr>
            <a:spLocks noGrp="1"/>
          </p:cNvSpPr>
          <p:nvPr>
            <p:ph type="title"/>
          </p:nvPr>
        </p:nvSpPr>
        <p:spPr/>
        <p:txBody>
          <a:bodyPr/>
          <a:lstStyle/>
          <a:p>
            <a:r>
              <a:rPr lang="en-US" dirty="0"/>
              <a:t>GOD HAS A PLAN</a:t>
            </a:r>
          </a:p>
        </p:txBody>
      </p:sp>
      <p:sp>
        <p:nvSpPr>
          <p:cNvPr id="3" name="Content Placeholder 2">
            <a:extLst>
              <a:ext uri="{FF2B5EF4-FFF2-40B4-BE49-F238E27FC236}">
                <a16:creationId xmlns:a16="http://schemas.microsoft.com/office/drawing/2014/main" id="{A2A67703-D522-4EA7-8B59-34C0E539C984}"/>
              </a:ext>
            </a:extLst>
          </p:cNvPr>
          <p:cNvSpPr>
            <a:spLocks noGrp="1"/>
          </p:cNvSpPr>
          <p:nvPr>
            <p:ph idx="1"/>
          </p:nvPr>
        </p:nvSpPr>
        <p:spPr/>
        <p:txBody>
          <a:bodyPr>
            <a:normAutofit/>
          </a:bodyPr>
          <a:lstStyle/>
          <a:p>
            <a:r>
              <a:rPr lang="en-US" sz="2400" b="1" dirty="0"/>
              <a:t>(Exo 3:15)  Moreover God said to Moses, "Thus you shall say to the children of Israel: 'The LORD God of your fathers, the God of Abraham, the God of Isaac, and the God of Jacob, has sent me to you. This </a:t>
            </a:r>
            <a:r>
              <a:rPr lang="en-US" sz="2400" b="1" i="1" dirty="0"/>
              <a:t>is</a:t>
            </a:r>
            <a:r>
              <a:rPr lang="en-US" sz="2400" b="1" dirty="0"/>
              <a:t> My name forever, and this </a:t>
            </a:r>
            <a:r>
              <a:rPr lang="en-US" sz="2400" b="1" i="1" dirty="0"/>
              <a:t>is</a:t>
            </a:r>
            <a:r>
              <a:rPr lang="en-US" sz="2400" b="1" dirty="0"/>
              <a:t> My memorial to all generations.'</a:t>
            </a:r>
          </a:p>
          <a:p>
            <a:r>
              <a:rPr lang="en-US" sz="2400" b="1" dirty="0"/>
              <a:t>(Exo 3:16)  Go and gather the elders of Israel together, and say to them, 'The LORD God of your fathers, the God of Abraham, of Isaac, and of Jacob, appeared to me, saying, "I have surely visited you and </a:t>
            </a:r>
            <a:r>
              <a:rPr lang="en-US" sz="2400" b="1" i="1" dirty="0"/>
              <a:t>seen</a:t>
            </a:r>
            <a:r>
              <a:rPr lang="en-US" sz="2400" b="1" dirty="0"/>
              <a:t> what is done to you in Egypt;</a:t>
            </a:r>
          </a:p>
          <a:p>
            <a:r>
              <a:rPr lang="en-US" sz="2400" b="1" dirty="0"/>
              <a:t>(Exo 3:17)  and I have said I will bring you up out of the affliction of Egypt to the land of the Canaanites and the Hittites and the Amorites and the Perizzites and the Hivites and the Jebusites, to a land flowing with milk and honey." '</a:t>
            </a:r>
          </a:p>
        </p:txBody>
      </p:sp>
    </p:spTree>
    <p:extLst>
      <p:ext uri="{BB962C8B-B14F-4D97-AF65-F5344CB8AC3E}">
        <p14:creationId xmlns:p14="http://schemas.microsoft.com/office/powerpoint/2010/main" val="19445676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B6B42-5EE7-465B-942B-E1031591D9F7}"/>
              </a:ext>
            </a:extLst>
          </p:cNvPr>
          <p:cNvSpPr>
            <a:spLocks noGrp="1"/>
          </p:cNvSpPr>
          <p:nvPr>
            <p:ph type="title"/>
          </p:nvPr>
        </p:nvSpPr>
        <p:spPr/>
        <p:txBody>
          <a:bodyPr/>
          <a:lstStyle/>
          <a:p>
            <a:r>
              <a:rPr lang="en-US" dirty="0"/>
              <a:t>GOD HAS A PLAN</a:t>
            </a:r>
          </a:p>
        </p:txBody>
      </p:sp>
      <p:sp>
        <p:nvSpPr>
          <p:cNvPr id="3" name="Content Placeholder 2">
            <a:extLst>
              <a:ext uri="{FF2B5EF4-FFF2-40B4-BE49-F238E27FC236}">
                <a16:creationId xmlns:a16="http://schemas.microsoft.com/office/drawing/2014/main" id="{A2A67703-D522-4EA7-8B59-34C0E539C984}"/>
              </a:ext>
            </a:extLst>
          </p:cNvPr>
          <p:cNvSpPr>
            <a:spLocks noGrp="1"/>
          </p:cNvSpPr>
          <p:nvPr>
            <p:ph idx="1"/>
          </p:nvPr>
        </p:nvSpPr>
        <p:spPr/>
        <p:txBody>
          <a:bodyPr>
            <a:normAutofit/>
          </a:bodyPr>
          <a:lstStyle/>
          <a:p>
            <a:r>
              <a:rPr lang="en-US" sz="2400" b="1" dirty="0"/>
              <a:t>DOES MOSES ASSEMBLE THE ELDERS OF ISRAEL?</a:t>
            </a:r>
          </a:p>
          <a:p>
            <a:r>
              <a:rPr lang="en-US" sz="2400" b="1" dirty="0"/>
              <a:t>DO THEY ALL GO TO PHARAOH?</a:t>
            </a:r>
          </a:p>
          <a:p>
            <a:r>
              <a:rPr lang="en-US" sz="2400" b="1" dirty="0"/>
              <a:t>DO THEY DEMAND TO LEAVE EGYPT?</a:t>
            </a:r>
          </a:p>
          <a:p>
            <a:endParaRPr lang="en-US" sz="2400" b="1" dirty="0"/>
          </a:p>
          <a:p>
            <a:r>
              <a:rPr lang="en-US" sz="2400" b="1" dirty="0"/>
              <a:t>LONG STORY SHORT – NO!</a:t>
            </a:r>
          </a:p>
          <a:p>
            <a:r>
              <a:rPr lang="en-US" sz="2400" b="1" dirty="0"/>
              <a:t>MOSES FELT UNEQUIPPED TO LEAD.</a:t>
            </a:r>
          </a:p>
          <a:p>
            <a:r>
              <a:rPr lang="en-US" sz="2400" b="1" dirty="0"/>
              <a:t>THEN MORE EXCUSES ARE OFFERED</a:t>
            </a:r>
          </a:p>
          <a:p>
            <a:endParaRPr lang="en-US" sz="2400" b="1" dirty="0"/>
          </a:p>
          <a:p>
            <a:endParaRPr lang="en-US" sz="2400" b="1" dirty="0"/>
          </a:p>
        </p:txBody>
      </p:sp>
    </p:spTree>
    <p:extLst>
      <p:ext uri="{BB962C8B-B14F-4D97-AF65-F5344CB8AC3E}">
        <p14:creationId xmlns:p14="http://schemas.microsoft.com/office/powerpoint/2010/main" val="36309114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891DC-43B8-4841-ABA1-FB87179B59C2}"/>
              </a:ext>
            </a:extLst>
          </p:cNvPr>
          <p:cNvSpPr>
            <a:spLocks noGrp="1"/>
          </p:cNvSpPr>
          <p:nvPr>
            <p:ph type="title"/>
          </p:nvPr>
        </p:nvSpPr>
        <p:spPr/>
        <p:txBody>
          <a:bodyPr/>
          <a:lstStyle/>
          <a:p>
            <a:r>
              <a:rPr lang="en-US" dirty="0"/>
              <a:t>EXCUSE # 2</a:t>
            </a:r>
          </a:p>
        </p:txBody>
      </p:sp>
      <p:sp>
        <p:nvSpPr>
          <p:cNvPr id="3" name="Content Placeholder 2">
            <a:extLst>
              <a:ext uri="{FF2B5EF4-FFF2-40B4-BE49-F238E27FC236}">
                <a16:creationId xmlns:a16="http://schemas.microsoft.com/office/drawing/2014/main" id="{26D7CB9F-C45A-4A4B-BC53-95ED465E7641}"/>
              </a:ext>
            </a:extLst>
          </p:cNvPr>
          <p:cNvSpPr>
            <a:spLocks noGrp="1"/>
          </p:cNvSpPr>
          <p:nvPr>
            <p:ph idx="1"/>
          </p:nvPr>
        </p:nvSpPr>
        <p:spPr/>
        <p:txBody>
          <a:bodyPr>
            <a:normAutofit/>
          </a:bodyPr>
          <a:lstStyle/>
          <a:p>
            <a:r>
              <a:rPr lang="en-US" sz="2400" b="1" u="sng" dirty="0"/>
              <a:t>THEY WILL NOT BELIEVE ME</a:t>
            </a:r>
          </a:p>
          <a:p>
            <a:r>
              <a:rPr lang="en-US" sz="2400" b="1" dirty="0"/>
              <a:t>(Exo 4:1)  Then Moses answered and said, "But suppose they will not believe me or listen to my voice; suppose they say, 'The LORD has not appeared to you.' "</a:t>
            </a:r>
          </a:p>
          <a:p>
            <a:r>
              <a:rPr lang="en-US" sz="2400" b="1" dirty="0"/>
              <a:t>GOD ANSWERED</a:t>
            </a:r>
          </a:p>
          <a:p>
            <a:r>
              <a:rPr lang="en-US" sz="2400" b="1" dirty="0"/>
              <a:t>TURNED ROD INTO A SNAKE, TURNED SNAKE BACK TO A ROD</a:t>
            </a:r>
          </a:p>
          <a:p>
            <a:r>
              <a:rPr lang="en-US" sz="2400" b="1" dirty="0"/>
              <a:t>CAUSED HIS HAND TO BE LEPROUS – THEN HEALED THE HAND</a:t>
            </a:r>
          </a:p>
          <a:p>
            <a:r>
              <a:rPr lang="en-US" sz="2400" b="1" dirty="0"/>
              <a:t>TAKE WATER, POUR ON GROUND AND IT WILL BECOME BLOOD</a:t>
            </a:r>
          </a:p>
        </p:txBody>
      </p:sp>
    </p:spTree>
    <p:extLst>
      <p:ext uri="{BB962C8B-B14F-4D97-AF65-F5344CB8AC3E}">
        <p14:creationId xmlns:p14="http://schemas.microsoft.com/office/powerpoint/2010/main" val="11594253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Academic Literature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F03431380.potx" id="{B573BD99-E105-4D2A-964B-B901A176567A}" vid="{B1D363B9-18DE-4874-9E2B-FD69B5C6548D}"/>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Props1.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3.xml><?xml version="1.0" encoding="utf-8"?>
<ds:datastoreItem xmlns:ds="http://schemas.openxmlformats.org/officeDocument/2006/customXml" ds:itemID="{8CDDBB83-77C1-4099-A0AA-289882E745E2}">
  <ds:schemaRefs>
    <ds:schemaRef ds:uri="http://purl.org/dc/elements/1.1/"/>
    <ds:schemaRef ds:uri="http://schemas.microsoft.com/office/2006/metadata/properties"/>
    <ds:schemaRef ds:uri="4873beb7-5857-4685-be1f-d57550cc96cc"/>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{9FD573BA-EEA7-447C-8B36-25A98FDFB5A0}tf03431380</Template>
  <TotalTime>87</TotalTime>
  <Words>1193</Words>
  <Application>Microsoft Office PowerPoint</Application>
  <PresentationFormat>Widescreen</PresentationFormat>
  <Paragraphs>92</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Euphemia</vt:lpstr>
      <vt:lpstr>Plantagenet Cherokee</vt:lpstr>
      <vt:lpstr>Wingdings</vt:lpstr>
      <vt:lpstr>Academic Literature 16x9</vt:lpstr>
      <vt:lpstr>NEARSIGHTED</vt:lpstr>
      <vt:lpstr>REMEMBER: WE STARTED THE YEAR WITH VISION</vt:lpstr>
      <vt:lpstr>FARSIGHTED</vt:lpstr>
      <vt:lpstr>NEARSIGHTED</vt:lpstr>
      <vt:lpstr>MOSES NEEDED GLASSES</vt:lpstr>
      <vt:lpstr>EXCUSE #1</vt:lpstr>
      <vt:lpstr>GOD HAS A PLAN</vt:lpstr>
      <vt:lpstr>GOD HAS A PLAN</vt:lpstr>
      <vt:lpstr>EXCUSE # 2</vt:lpstr>
      <vt:lpstr>EXCUSE # 3</vt:lpstr>
      <vt:lpstr>EXCUSE # 4</vt:lpstr>
      <vt:lpstr>MOSES NEEDED GLASSES</vt:lpstr>
      <vt:lpstr>GOD-SIGHTED</vt:lpstr>
      <vt:lpstr>DO YOU NEED SPIRITUAL GLASSES?</vt:lpstr>
      <vt:lpstr>HOW IS YOUR VISION?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NEARSIGHTED</dc:title>
  <dc:creator>Manly Luscombe</dc:creator>
  <cp:lastModifiedBy>Manly Luscombe</cp:lastModifiedBy>
  <cp:revision>14</cp:revision>
  <dcterms:created xsi:type="dcterms:W3CDTF">2020-06-23T19:51:11Z</dcterms:created>
  <dcterms:modified xsi:type="dcterms:W3CDTF">2020-06-23T21:59:31Z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