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13003213" cy="9756775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2605"/>
    <a:srgbClr val="0A014F"/>
    <a:srgbClr val="130290"/>
    <a:srgbClr val="2003F3"/>
    <a:srgbClr val="ABA0FE"/>
    <a:srgbClr val="AFA5F9"/>
    <a:srgbClr val="B7AFEF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76" autoAdjust="0"/>
    <p:restoredTop sz="94683" autoAdjust="0"/>
  </p:normalViewPr>
  <p:slideViewPr>
    <p:cSldViewPr>
      <p:cViewPr varScale="1">
        <p:scale>
          <a:sx n="42" d="100"/>
          <a:sy n="42" d="100"/>
        </p:scale>
        <p:origin x="-845" y="-91"/>
      </p:cViewPr>
      <p:guideLst>
        <p:guide orient="horz" pos="3073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1053763" cy="20923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196" name="Rectangle 4" descr="citizens of Heaven-4"/>
          <p:cNvSpPr>
            <a:spLocks noGrp="1" noChangeArrowheads="1"/>
          </p:cNvSpPr>
          <p:nvPr>
            <p:ph type="subTitle" idx="1"/>
          </p:nvPr>
        </p:nvSpPr>
        <p:spPr>
          <a:xfrm>
            <a:off x="482600" y="1928813"/>
            <a:ext cx="9101138" cy="2492375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607EB5C-4FCA-4141-8780-5F721AE3D1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058BC1-DB59-4066-98EB-496F5C8D76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4175" cy="8324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4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7ABEBF-40F4-487F-9AC1-4414FF2BF4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FA184E-3FBA-4329-BF6D-58A8550A91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9038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5438"/>
            <a:ext cx="11052175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D6BAA8-D2A8-4520-87A2-BC7F2EEEFD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3738" cy="6438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7013" y="2276475"/>
            <a:ext cx="5775325" cy="6438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427AD8-1B94-4C8A-B307-7BF29A3BC9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4400"/>
            <a:ext cx="5745163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4038"/>
            <a:ext cx="5745163" cy="5621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4400"/>
            <a:ext cx="5746750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4038"/>
            <a:ext cx="5746750" cy="5621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62494E-42BA-4781-87FF-ED5A3E07F7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EA00E-7B26-4985-BA89-76A433719E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27E530-B088-4B1E-9AC8-28E2ACFF68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6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6725" cy="66738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14E850-B659-48EB-B95E-BB0D093F32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9425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47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5875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ADDA52-A69F-4466-91D8-7A56DB71E1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0875" y="390525"/>
            <a:ext cx="11701463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055" tIns="65028" rIns="130055" bIns="6502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 descr="citizens of Heaven-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76475"/>
            <a:ext cx="11701463" cy="643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055" tIns="65028" rIns="130055" bIns="650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0875" y="8885238"/>
            <a:ext cx="3033713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055" tIns="65028" rIns="130055" bIns="65028" numCol="1" anchor="t" anchorCtr="0" compatLnSpc="1">
            <a:prstTxWarp prst="textNoShape">
              <a:avLst/>
            </a:prstTxWarp>
          </a:bodyPr>
          <a:lstStyle>
            <a:lvl1pPr defTabSz="1300163">
              <a:defRPr sz="20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43413" y="8885238"/>
            <a:ext cx="4116387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055" tIns="65028" rIns="130055" bIns="65028" numCol="1" anchor="t" anchorCtr="0" compatLnSpc="1">
            <a:prstTxWarp prst="textNoShape">
              <a:avLst/>
            </a:prstTxWarp>
          </a:bodyPr>
          <a:lstStyle>
            <a:lvl1pPr algn="ctr" defTabSz="1300163">
              <a:defRPr sz="20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18625" y="8885238"/>
            <a:ext cx="3033713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055" tIns="65028" rIns="130055" bIns="65028" numCol="1" anchor="t" anchorCtr="0" compatLnSpc="1">
            <a:prstTxWarp prst="textNoShape">
              <a:avLst/>
            </a:prstTxWarp>
          </a:bodyPr>
          <a:lstStyle>
            <a:lvl1pPr algn="r" defTabSz="1300163">
              <a:defRPr sz="2000"/>
            </a:lvl1pPr>
          </a:lstStyle>
          <a:p>
            <a:fld id="{AD99492E-9D7B-4951-BB91-C616438EE76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newsflash/>
  </p:transition>
  <p:txStyles>
    <p:titleStyle>
      <a:lvl1pPr algn="ctr" defTabSz="1300163" rtl="0" eaLnBrk="1" fontAlgn="base" hangingPunct="1">
        <a:spcBef>
          <a:spcPct val="0"/>
        </a:spcBef>
        <a:spcAft>
          <a:spcPct val="0"/>
        </a:spcAft>
        <a:defRPr sz="6300">
          <a:solidFill>
            <a:schemeClr val="bg1"/>
          </a:solidFill>
          <a:latin typeface="+mj-lt"/>
          <a:ea typeface="+mj-ea"/>
          <a:cs typeface="+mj-cs"/>
        </a:defRPr>
      </a:lvl1pPr>
      <a:lvl2pPr algn="ctr" defTabSz="1300163" rtl="0" eaLnBrk="1" fontAlgn="base" hangingPunct="1">
        <a:spcBef>
          <a:spcPct val="0"/>
        </a:spcBef>
        <a:spcAft>
          <a:spcPct val="0"/>
        </a:spcAft>
        <a:defRPr sz="6300">
          <a:solidFill>
            <a:schemeClr val="bg1"/>
          </a:solidFill>
          <a:latin typeface="Impact" pitchFamily="34" charset="0"/>
        </a:defRPr>
      </a:lvl2pPr>
      <a:lvl3pPr algn="ctr" defTabSz="1300163" rtl="0" eaLnBrk="1" fontAlgn="base" hangingPunct="1">
        <a:spcBef>
          <a:spcPct val="0"/>
        </a:spcBef>
        <a:spcAft>
          <a:spcPct val="0"/>
        </a:spcAft>
        <a:defRPr sz="6300">
          <a:solidFill>
            <a:schemeClr val="bg1"/>
          </a:solidFill>
          <a:latin typeface="Impact" pitchFamily="34" charset="0"/>
        </a:defRPr>
      </a:lvl3pPr>
      <a:lvl4pPr algn="ctr" defTabSz="1300163" rtl="0" eaLnBrk="1" fontAlgn="base" hangingPunct="1">
        <a:spcBef>
          <a:spcPct val="0"/>
        </a:spcBef>
        <a:spcAft>
          <a:spcPct val="0"/>
        </a:spcAft>
        <a:defRPr sz="6300">
          <a:solidFill>
            <a:schemeClr val="bg1"/>
          </a:solidFill>
          <a:latin typeface="Impact" pitchFamily="34" charset="0"/>
        </a:defRPr>
      </a:lvl4pPr>
      <a:lvl5pPr algn="ctr" defTabSz="1300163" rtl="0" eaLnBrk="1" fontAlgn="base" hangingPunct="1">
        <a:spcBef>
          <a:spcPct val="0"/>
        </a:spcBef>
        <a:spcAft>
          <a:spcPct val="0"/>
        </a:spcAft>
        <a:defRPr sz="6300">
          <a:solidFill>
            <a:schemeClr val="bg1"/>
          </a:solidFill>
          <a:latin typeface="Impact" pitchFamily="34" charset="0"/>
        </a:defRPr>
      </a:lvl5pPr>
      <a:lvl6pPr marL="457200" algn="ctr" defTabSz="1300163" rtl="0" eaLnBrk="1" fontAlgn="base" hangingPunct="1">
        <a:spcBef>
          <a:spcPct val="0"/>
        </a:spcBef>
        <a:spcAft>
          <a:spcPct val="0"/>
        </a:spcAft>
        <a:defRPr sz="6300">
          <a:solidFill>
            <a:schemeClr val="bg1"/>
          </a:solidFill>
          <a:latin typeface="Impact" pitchFamily="34" charset="0"/>
        </a:defRPr>
      </a:lvl6pPr>
      <a:lvl7pPr marL="914400" algn="ctr" defTabSz="1300163" rtl="0" eaLnBrk="1" fontAlgn="base" hangingPunct="1">
        <a:spcBef>
          <a:spcPct val="0"/>
        </a:spcBef>
        <a:spcAft>
          <a:spcPct val="0"/>
        </a:spcAft>
        <a:defRPr sz="6300">
          <a:solidFill>
            <a:schemeClr val="bg1"/>
          </a:solidFill>
          <a:latin typeface="Impact" pitchFamily="34" charset="0"/>
        </a:defRPr>
      </a:lvl7pPr>
      <a:lvl8pPr marL="1371600" algn="ctr" defTabSz="1300163" rtl="0" eaLnBrk="1" fontAlgn="base" hangingPunct="1">
        <a:spcBef>
          <a:spcPct val="0"/>
        </a:spcBef>
        <a:spcAft>
          <a:spcPct val="0"/>
        </a:spcAft>
        <a:defRPr sz="6300">
          <a:solidFill>
            <a:schemeClr val="bg1"/>
          </a:solidFill>
          <a:latin typeface="Impact" pitchFamily="34" charset="0"/>
        </a:defRPr>
      </a:lvl8pPr>
      <a:lvl9pPr marL="1828800" algn="ctr" defTabSz="1300163" rtl="0" eaLnBrk="1" fontAlgn="base" hangingPunct="1">
        <a:spcBef>
          <a:spcPct val="0"/>
        </a:spcBef>
        <a:spcAft>
          <a:spcPct val="0"/>
        </a:spcAft>
        <a:defRPr sz="6300">
          <a:solidFill>
            <a:schemeClr val="bg1"/>
          </a:solidFill>
          <a:latin typeface="Impact" pitchFamily="34" charset="0"/>
        </a:defRPr>
      </a:lvl9pPr>
    </p:titleStyle>
    <p:bodyStyle>
      <a:lvl1pPr marL="487363" indent="-487363" algn="l" defTabSz="1300163" rtl="0" eaLnBrk="1" fontAlgn="base" hangingPunct="1">
        <a:spcBef>
          <a:spcPct val="20000"/>
        </a:spcBef>
        <a:spcAft>
          <a:spcPct val="0"/>
        </a:spcAft>
        <a:buChar char="•"/>
        <a:defRPr sz="4800">
          <a:solidFill>
            <a:schemeClr val="bg1"/>
          </a:solidFill>
          <a:latin typeface="+mn-lt"/>
          <a:ea typeface="+mn-ea"/>
          <a:cs typeface="+mn-cs"/>
        </a:defRPr>
      </a:lvl1pPr>
      <a:lvl2pPr marL="1057275" indent="-406400" algn="l" defTabSz="1300163" rtl="0" eaLnBrk="1" fontAlgn="base" hangingPunct="1">
        <a:spcBef>
          <a:spcPct val="20000"/>
        </a:spcBef>
        <a:spcAft>
          <a:spcPct val="0"/>
        </a:spcAft>
        <a:buChar char="–"/>
        <a:defRPr sz="4800">
          <a:solidFill>
            <a:schemeClr val="bg1"/>
          </a:solidFill>
          <a:latin typeface="+mn-lt"/>
        </a:defRPr>
      </a:lvl2pPr>
      <a:lvl3pPr marL="1625600" indent="-325438" algn="l" defTabSz="1300163" rtl="0" eaLnBrk="1" fontAlgn="base" hangingPunct="1">
        <a:spcBef>
          <a:spcPct val="20000"/>
        </a:spcBef>
        <a:spcAft>
          <a:spcPct val="0"/>
        </a:spcAft>
        <a:buChar char="•"/>
        <a:defRPr sz="4800">
          <a:solidFill>
            <a:schemeClr val="bg1"/>
          </a:solidFill>
          <a:latin typeface="+mn-lt"/>
        </a:defRPr>
      </a:lvl3pPr>
      <a:lvl4pPr marL="2276475" indent="-325438" algn="l" defTabSz="1300163" rtl="0" eaLnBrk="1" fontAlgn="base" hangingPunct="1">
        <a:spcBef>
          <a:spcPct val="20000"/>
        </a:spcBef>
        <a:spcAft>
          <a:spcPct val="0"/>
        </a:spcAft>
        <a:buChar char="–"/>
        <a:defRPr sz="4800">
          <a:solidFill>
            <a:schemeClr val="bg1"/>
          </a:solidFill>
          <a:latin typeface="+mn-lt"/>
        </a:defRPr>
      </a:lvl4pPr>
      <a:lvl5pPr marL="2925763" indent="-325438" algn="l" defTabSz="1300163" rtl="0" eaLnBrk="1" fontAlgn="base" hangingPunct="1">
        <a:spcBef>
          <a:spcPct val="20000"/>
        </a:spcBef>
        <a:spcAft>
          <a:spcPct val="0"/>
        </a:spcAft>
        <a:buChar char="»"/>
        <a:defRPr sz="4800">
          <a:solidFill>
            <a:schemeClr val="bg1"/>
          </a:solidFill>
          <a:latin typeface="+mn-lt"/>
        </a:defRPr>
      </a:lvl5pPr>
      <a:lvl6pPr marL="3382963" indent="-325438" algn="l" defTabSz="1300163" rtl="0" eaLnBrk="1" fontAlgn="base" hangingPunct="1">
        <a:spcBef>
          <a:spcPct val="20000"/>
        </a:spcBef>
        <a:spcAft>
          <a:spcPct val="0"/>
        </a:spcAft>
        <a:buChar char="»"/>
        <a:defRPr sz="4800">
          <a:solidFill>
            <a:schemeClr val="bg1"/>
          </a:solidFill>
          <a:latin typeface="+mn-lt"/>
        </a:defRPr>
      </a:lvl6pPr>
      <a:lvl7pPr marL="3840163" indent="-325438" algn="l" defTabSz="1300163" rtl="0" eaLnBrk="1" fontAlgn="base" hangingPunct="1">
        <a:spcBef>
          <a:spcPct val="20000"/>
        </a:spcBef>
        <a:spcAft>
          <a:spcPct val="0"/>
        </a:spcAft>
        <a:buChar char="»"/>
        <a:defRPr sz="4800">
          <a:solidFill>
            <a:schemeClr val="bg1"/>
          </a:solidFill>
          <a:latin typeface="+mn-lt"/>
        </a:defRPr>
      </a:lvl7pPr>
      <a:lvl8pPr marL="4297363" indent="-325438" algn="l" defTabSz="1300163" rtl="0" eaLnBrk="1" fontAlgn="base" hangingPunct="1">
        <a:spcBef>
          <a:spcPct val="20000"/>
        </a:spcBef>
        <a:spcAft>
          <a:spcPct val="0"/>
        </a:spcAft>
        <a:buChar char="»"/>
        <a:defRPr sz="4800">
          <a:solidFill>
            <a:schemeClr val="bg1"/>
          </a:solidFill>
          <a:latin typeface="+mn-lt"/>
        </a:defRPr>
      </a:lvl8pPr>
      <a:lvl9pPr marL="4754563" indent="-325438" algn="l" defTabSz="1300163" rtl="0" eaLnBrk="1" fontAlgn="base" hangingPunct="1">
        <a:spcBef>
          <a:spcPct val="20000"/>
        </a:spcBef>
        <a:spcAft>
          <a:spcPct val="0"/>
        </a:spcAft>
        <a:buChar char="»"/>
        <a:defRPr sz="48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382587"/>
            <a:ext cx="8864600" cy="4292601"/>
          </a:xfrm>
          <a:ln/>
        </p:spPr>
        <p:txBody>
          <a:bodyPr/>
          <a:lstStyle/>
          <a:p>
            <a:r>
              <a:rPr lang="en-US" sz="9600" dirty="0" smtClean="0"/>
              <a:t>You skirted </a:t>
            </a:r>
            <a:r>
              <a:rPr lang="en-US" sz="9600" dirty="0" smtClean="0"/>
              <a:t>this</a:t>
            </a:r>
            <a:br>
              <a:rPr lang="en-US" sz="9600" dirty="0" smtClean="0"/>
            </a:br>
            <a:r>
              <a:rPr lang="en-US" sz="9600" dirty="0" smtClean="0"/>
              <a:t>mountain </a:t>
            </a:r>
            <a:r>
              <a:rPr lang="en-US" sz="9600" dirty="0" smtClean="0"/>
              <a:t>long enough</a:t>
            </a:r>
            <a:endParaRPr lang="en-US" sz="9600" dirty="0"/>
          </a:p>
        </p:txBody>
      </p:sp>
      <p:sp>
        <p:nvSpPr>
          <p:cNvPr id="5128" name="Rectangle 8" descr="citizens of Heaven-4"/>
          <p:cNvSpPr>
            <a:spLocks noGrp="1" noChangeArrowheads="1"/>
          </p:cNvSpPr>
          <p:nvPr>
            <p:ph type="subTitle" idx="1"/>
          </p:nvPr>
        </p:nvSpPr>
        <p:spPr>
          <a:xfrm>
            <a:off x="558007" y="4878388"/>
            <a:ext cx="7848599" cy="1044575"/>
          </a:xfrm>
          <a:ln/>
        </p:spPr>
        <p:txBody>
          <a:bodyPr/>
          <a:lstStyle/>
          <a:p>
            <a:pPr algn="ctr">
              <a:buFontTx/>
              <a:buNone/>
            </a:pPr>
            <a:r>
              <a:rPr lang="en-US" sz="3800" dirty="0" smtClean="0"/>
              <a:t>DEUTERONOMY 2:1-3</a:t>
            </a:r>
            <a:endParaRPr lang="en-US" sz="38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9213" y="0"/>
            <a:ext cx="12954000" cy="2363788"/>
          </a:xfrm>
        </p:spPr>
        <p:txBody>
          <a:bodyPr/>
          <a:lstStyle/>
          <a:p>
            <a:pPr algn="l"/>
            <a:r>
              <a:rPr lang="en-US" sz="12500" dirty="0" smtClean="0">
                <a:solidFill>
                  <a:srgbClr val="CD2605"/>
                </a:solidFill>
              </a:rPr>
              <a:t>Selfishness</a:t>
            </a:r>
            <a:endParaRPr lang="en-US" sz="12500" dirty="0">
              <a:solidFill>
                <a:srgbClr val="CD2605"/>
              </a:solidFill>
            </a:endParaRPr>
          </a:p>
        </p:txBody>
      </p:sp>
      <p:sp>
        <p:nvSpPr>
          <p:cNvPr id="7171" name="Rectangle 3" descr="citizens of Heaven-4"/>
          <p:cNvSpPr>
            <a:spLocks noGrp="1" noChangeArrowheads="1"/>
          </p:cNvSpPr>
          <p:nvPr>
            <p:ph type="body" idx="1"/>
          </p:nvPr>
        </p:nvSpPr>
        <p:spPr>
          <a:xfrm>
            <a:off x="862806" y="2135186"/>
            <a:ext cx="10820400" cy="6858001"/>
          </a:xfrm>
        </p:spPr>
        <p:txBody>
          <a:bodyPr/>
          <a:lstStyle/>
          <a:p>
            <a:r>
              <a:rPr lang="en-US" sz="4400" b="1" dirty="0" smtClean="0">
                <a:solidFill>
                  <a:schemeClr val="tx1"/>
                </a:solidFill>
                <a:latin typeface="+mj-lt"/>
              </a:rPr>
              <a:t>Galatians 5:17 </a:t>
            </a:r>
            <a:r>
              <a:rPr lang="en-US" sz="4400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en-US" sz="4400" dirty="0" smtClean="0">
                <a:solidFill>
                  <a:schemeClr val="tx1"/>
                </a:solidFill>
                <a:latin typeface="+mj-lt"/>
              </a:rPr>
            </a:br>
            <a:r>
              <a:rPr lang="en-US" sz="4400" baseline="30000" dirty="0" smtClean="0">
                <a:solidFill>
                  <a:schemeClr val="tx1"/>
                </a:solidFill>
                <a:latin typeface="+mj-lt"/>
              </a:rPr>
              <a:t>17 </a:t>
            </a:r>
            <a:r>
              <a:rPr lang="en-US" sz="4400" dirty="0" smtClean="0">
                <a:solidFill>
                  <a:schemeClr val="tx1"/>
                </a:solidFill>
                <a:latin typeface="+mj-lt"/>
              </a:rPr>
              <a:t>For the flesh lusts against the Spirit, and the Spirit against the flesh; and these are contrary to one another, so that you do not do the things that you wish. </a:t>
            </a:r>
          </a:p>
          <a:p>
            <a:r>
              <a:rPr lang="en-US" sz="4400" dirty="0" smtClean="0">
                <a:solidFill>
                  <a:schemeClr val="tx1"/>
                </a:solidFill>
                <a:latin typeface="+mj-lt"/>
              </a:rPr>
              <a:t>Self-centered thinking</a:t>
            </a:r>
          </a:p>
          <a:p>
            <a:r>
              <a:rPr lang="en-US" sz="4400" dirty="0" smtClean="0">
                <a:solidFill>
                  <a:schemeClr val="tx1"/>
                </a:solidFill>
                <a:latin typeface="+mj-lt"/>
              </a:rPr>
              <a:t>Burger King – “Have it Your Way”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9213" y="0"/>
            <a:ext cx="12954000" cy="2363788"/>
          </a:xfrm>
        </p:spPr>
        <p:txBody>
          <a:bodyPr/>
          <a:lstStyle/>
          <a:p>
            <a:pPr algn="l"/>
            <a:r>
              <a:rPr lang="en-US" sz="12500" dirty="0" smtClean="0">
                <a:solidFill>
                  <a:srgbClr val="CD2605"/>
                </a:solidFill>
              </a:rPr>
              <a:t>Conclusion</a:t>
            </a:r>
            <a:endParaRPr lang="en-US" sz="12500" dirty="0">
              <a:solidFill>
                <a:srgbClr val="CD2605"/>
              </a:solidFill>
            </a:endParaRPr>
          </a:p>
        </p:txBody>
      </p:sp>
      <p:sp>
        <p:nvSpPr>
          <p:cNvPr id="7171" name="Rectangle 3" descr="citizens of Heaven-4"/>
          <p:cNvSpPr>
            <a:spLocks noGrp="1" noChangeArrowheads="1"/>
          </p:cNvSpPr>
          <p:nvPr>
            <p:ph type="body" idx="1"/>
          </p:nvPr>
        </p:nvSpPr>
        <p:spPr>
          <a:xfrm>
            <a:off x="862806" y="2135186"/>
            <a:ext cx="10820400" cy="6858001"/>
          </a:xfrm>
        </p:spPr>
        <p:txBody>
          <a:bodyPr/>
          <a:lstStyle/>
          <a:p>
            <a:r>
              <a:rPr lang="en-US" sz="4400" dirty="0" smtClean="0">
                <a:solidFill>
                  <a:schemeClr val="tx1"/>
                </a:solidFill>
                <a:latin typeface="+mj-lt"/>
              </a:rPr>
              <a:t>Remember the old westerns?</a:t>
            </a:r>
          </a:p>
          <a:p>
            <a:pPr lvl="1"/>
            <a:r>
              <a:rPr lang="en-US" sz="4000" dirty="0" smtClean="0">
                <a:solidFill>
                  <a:schemeClr val="tx1"/>
                </a:solidFill>
                <a:latin typeface="+mj-lt"/>
              </a:rPr>
              <a:t>Chase scene – pass under the same tree 3 times</a:t>
            </a:r>
          </a:p>
          <a:p>
            <a:pPr lvl="1"/>
            <a:r>
              <a:rPr lang="en-US" sz="4000" dirty="0" smtClean="0">
                <a:solidFill>
                  <a:schemeClr val="tx1"/>
                </a:solidFill>
                <a:latin typeface="+mj-lt"/>
              </a:rPr>
              <a:t>Israel was going around the same mountain</a:t>
            </a:r>
          </a:p>
          <a:p>
            <a:r>
              <a:rPr lang="en-US" sz="4400" dirty="0" smtClean="0">
                <a:solidFill>
                  <a:schemeClr val="tx1"/>
                </a:solidFill>
                <a:latin typeface="+mj-lt"/>
              </a:rPr>
              <a:t>Aren’t you tired of complaints, criticism, griping and grumbling?</a:t>
            </a:r>
          </a:p>
          <a:p>
            <a:r>
              <a:rPr lang="en-US" sz="4400" dirty="0" smtClean="0">
                <a:solidFill>
                  <a:schemeClr val="tx1"/>
                </a:solidFill>
                <a:latin typeface="+mj-lt"/>
              </a:rPr>
              <a:t>Are you ready to step out in faith?</a:t>
            </a:r>
          </a:p>
          <a:p>
            <a:r>
              <a:rPr lang="en-US" sz="4400" dirty="0" smtClean="0">
                <a:solidFill>
                  <a:schemeClr val="tx1"/>
                </a:solidFill>
                <a:latin typeface="+mj-lt"/>
              </a:rPr>
              <a:t>Are you ready to get out of the rut your life is in?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9213" y="0"/>
            <a:ext cx="12954000" cy="2363788"/>
          </a:xfrm>
        </p:spPr>
        <p:txBody>
          <a:bodyPr/>
          <a:lstStyle/>
          <a:p>
            <a:pPr algn="l"/>
            <a:r>
              <a:rPr lang="en-US" sz="12500" dirty="0" smtClean="0">
                <a:solidFill>
                  <a:srgbClr val="CD2605"/>
                </a:solidFill>
              </a:rPr>
              <a:t>The Text</a:t>
            </a:r>
            <a:endParaRPr lang="en-US" sz="12500" dirty="0">
              <a:solidFill>
                <a:srgbClr val="CD2605"/>
              </a:solidFill>
            </a:endParaRPr>
          </a:p>
        </p:txBody>
      </p:sp>
      <p:sp>
        <p:nvSpPr>
          <p:cNvPr id="7171" name="Rectangle 3" descr="citizens of Heaven-4"/>
          <p:cNvSpPr>
            <a:spLocks noGrp="1" noChangeArrowheads="1"/>
          </p:cNvSpPr>
          <p:nvPr>
            <p:ph type="body" idx="1"/>
          </p:nvPr>
        </p:nvSpPr>
        <p:spPr>
          <a:xfrm>
            <a:off x="862806" y="2135186"/>
            <a:ext cx="10820400" cy="6858001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+mj-lt"/>
              </a:rPr>
              <a:t>Deuteronomy 2:1-3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+mj-lt"/>
              </a:rPr>
            </a:br>
            <a:r>
              <a:rPr lang="en-US" baseline="30000" dirty="0" smtClean="0">
                <a:solidFill>
                  <a:schemeClr val="tx1"/>
                </a:solidFill>
                <a:latin typeface="+mj-lt"/>
              </a:rPr>
              <a:t>1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"Then we turned and journeyed into the wilderness of the Way of the Red Sea, as the Lord spoke to me, and we skirted Mount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Seir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for many days. </a:t>
            </a:r>
            <a:r>
              <a:rPr lang="en-US" baseline="30000" dirty="0" smtClean="0">
                <a:solidFill>
                  <a:schemeClr val="tx1"/>
                </a:solidFill>
                <a:latin typeface="+mj-lt"/>
              </a:rPr>
              <a:t>2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And the Lord spoke to me, saying: </a:t>
            </a:r>
            <a:r>
              <a:rPr lang="en-US" baseline="30000" dirty="0" smtClean="0">
                <a:solidFill>
                  <a:schemeClr val="tx1"/>
                </a:solidFill>
                <a:latin typeface="+mj-lt"/>
              </a:rPr>
              <a:t>3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'You have skirted this mountain long enough; turn northward. </a:t>
            </a:r>
            <a:br>
              <a:rPr lang="en-US" dirty="0" smtClean="0">
                <a:solidFill>
                  <a:schemeClr val="tx1"/>
                </a:solidFill>
                <a:latin typeface="+mj-lt"/>
              </a:rPr>
            </a:br>
            <a:endParaRPr lang="en-US" dirty="0" smtClean="0">
              <a:solidFill>
                <a:schemeClr val="tx1"/>
              </a:solidFill>
              <a:latin typeface="+mj-lt"/>
            </a:endParaRPr>
          </a:p>
          <a:p>
            <a:pPr algn="r"/>
            <a:endParaRPr lang="en-US" dirty="0">
              <a:solidFill>
                <a:srgbClr val="CD2605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9213" y="0"/>
            <a:ext cx="12954000" cy="2363788"/>
          </a:xfrm>
        </p:spPr>
        <p:txBody>
          <a:bodyPr/>
          <a:lstStyle/>
          <a:p>
            <a:pPr algn="l"/>
            <a:r>
              <a:rPr lang="en-US" sz="12500" dirty="0" smtClean="0">
                <a:solidFill>
                  <a:srgbClr val="CD2605"/>
                </a:solidFill>
              </a:rPr>
              <a:t>The Background</a:t>
            </a:r>
            <a:endParaRPr lang="en-US" sz="12500" dirty="0">
              <a:solidFill>
                <a:srgbClr val="CD2605"/>
              </a:solidFill>
            </a:endParaRPr>
          </a:p>
        </p:txBody>
      </p:sp>
      <p:sp>
        <p:nvSpPr>
          <p:cNvPr id="7171" name="Rectangle 3" descr="citizens of Heaven-4"/>
          <p:cNvSpPr>
            <a:spLocks noGrp="1" noChangeArrowheads="1"/>
          </p:cNvSpPr>
          <p:nvPr>
            <p:ph type="body" idx="1"/>
          </p:nvPr>
        </p:nvSpPr>
        <p:spPr>
          <a:xfrm>
            <a:off x="862806" y="2135186"/>
            <a:ext cx="10820400" cy="6858001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God did not want us to get “stuck” in a rut.</a:t>
            </a:r>
          </a:p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Rut = a grave with both ends kicked out</a:t>
            </a:r>
          </a:p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God does not want us to be side-tracked on the way to heaven.</a:t>
            </a:r>
          </a:p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Don’t get spiritually “stuck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”.</a:t>
            </a:r>
          </a:p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What can cause us to be stuck?</a:t>
            </a:r>
            <a:endParaRPr lang="en-US" dirty="0">
              <a:solidFill>
                <a:srgbClr val="CD2605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9213" y="0"/>
            <a:ext cx="12954000" cy="2363788"/>
          </a:xfrm>
        </p:spPr>
        <p:txBody>
          <a:bodyPr/>
          <a:lstStyle/>
          <a:p>
            <a:pPr algn="l"/>
            <a:r>
              <a:rPr lang="en-US" sz="12500" dirty="0" err="1" smtClean="0">
                <a:solidFill>
                  <a:srgbClr val="CD2605"/>
                </a:solidFill>
              </a:rPr>
              <a:t>Unforgiveness</a:t>
            </a:r>
            <a:endParaRPr lang="en-US" sz="12500" dirty="0">
              <a:solidFill>
                <a:srgbClr val="CD2605"/>
              </a:solidFill>
            </a:endParaRPr>
          </a:p>
        </p:txBody>
      </p:sp>
      <p:sp>
        <p:nvSpPr>
          <p:cNvPr id="7171" name="Rectangle 3" descr="citizens of Heaven-4"/>
          <p:cNvSpPr>
            <a:spLocks noGrp="1" noChangeArrowheads="1"/>
          </p:cNvSpPr>
          <p:nvPr>
            <p:ph type="body" idx="1"/>
          </p:nvPr>
        </p:nvSpPr>
        <p:spPr>
          <a:xfrm>
            <a:off x="862806" y="2135186"/>
            <a:ext cx="10820400" cy="6858001"/>
          </a:xfrm>
        </p:spPr>
        <p:txBody>
          <a:bodyPr/>
          <a:lstStyle/>
          <a:p>
            <a:r>
              <a:rPr lang="en-US" sz="4400" dirty="0" smtClean="0">
                <a:solidFill>
                  <a:schemeClr val="tx1"/>
                </a:solidFill>
                <a:latin typeface="+mj-lt"/>
              </a:rPr>
              <a:t>Matthew 6:14-15 </a:t>
            </a:r>
            <a:br>
              <a:rPr lang="en-US" sz="4400" dirty="0" smtClean="0">
                <a:solidFill>
                  <a:schemeClr val="tx1"/>
                </a:solidFill>
                <a:latin typeface="+mj-lt"/>
              </a:rPr>
            </a:br>
            <a:r>
              <a:rPr lang="en-US" sz="4400" baseline="30000" dirty="0" smtClean="0">
                <a:solidFill>
                  <a:schemeClr val="tx1"/>
                </a:solidFill>
                <a:latin typeface="+mj-lt"/>
              </a:rPr>
              <a:t>14 </a:t>
            </a:r>
            <a:r>
              <a:rPr lang="en-US" sz="4400" dirty="0" smtClean="0">
                <a:solidFill>
                  <a:schemeClr val="tx1"/>
                </a:solidFill>
                <a:latin typeface="+mj-lt"/>
              </a:rPr>
              <a:t>"For if you forgive men their trespasses, your heavenly Father will also forgive you. </a:t>
            </a:r>
            <a:r>
              <a:rPr lang="en-US" sz="4400" baseline="30000" dirty="0" smtClean="0">
                <a:solidFill>
                  <a:schemeClr val="tx1"/>
                </a:solidFill>
                <a:latin typeface="+mj-lt"/>
              </a:rPr>
              <a:t>15 </a:t>
            </a:r>
            <a:r>
              <a:rPr lang="en-US" sz="4400" dirty="0" smtClean="0">
                <a:solidFill>
                  <a:schemeClr val="tx1"/>
                </a:solidFill>
                <a:latin typeface="+mj-lt"/>
              </a:rPr>
              <a:t>But if you do not forgive men their trespasses, neither will your Father forgive your trespasses.</a:t>
            </a:r>
          </a:p>
          <a:p>
            <a:r>
              <a:rPr lang="en-US" sz="4400" dirty="0" smtClean="0">
                <a:solidFill>
                  <a:schemeClr val="tx1"/>
                </a:solidFill>
                <a:latin typeface="+mj-lt"/>
              </a:rPr>
              <a:t>Not saying:</a:t>
            </a:r>
          </a:p>
          <a:p>
            <a:pPr lvl="1"/>
            <a:r>
              <a:rPr lang="en-US" sz="4400" dirty="0" smtClean="0">
                <a:solidFill>
                  <a:schemeClr val="tx1"/>
                </a:solidFill>
                <a:latin typeface="+mj-lt"/>
              </a:rPr>
              <a:t>Ignore it, </a:t>
            </a:r>
          </a:p>
          <a:p>
            <a:pPr lvl="1"/>
            <a:r>
              <a:rPr lang="en-US" sz="4400" dirty="0" smtClean="0">
                <a:solidFill>
                  <a:schemeClr val="tx1"/>
                </a:solidFill>
                <a:latin typeface="+mj-lt"/>
              </a:rPr>
              <a:t>Pretend it never happened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9213" y="0"/>
            <a:ext cx="12954000" cy="2363788"/>
          </a:xfrm>
        </p:spPr>
        <p:txBody>
          <a:bodyPr/>
          <a:lstStyle/>
          <a:p>
            <a:pPr algn="l"/>
            <a:r>
              <a:rPr lang="en-US" sz="12500" dirty="0" err="1" smtClean="0">
                <a:solidFill>
                  <a:srgbClr val="CD2605"/>
                </a:solidFill>
              </a:rPr>
              <a:t>Unforgiveness</a:t>
            </a:r>
            <a:endParaRPr lang="en-US" sz="12500" dirty="0">
              <a:solidFill>
                <a:srgbClr val="CD2605"/>
              </a:solidFill>
            </a:endParaRPr>
          </a:p>
        </p:txBody>
      </p:sp>
      <p:sp>
        <p:nvSpPr>
          <p:cNvPr id="7171" name="Rectangle 3" descr="citizens of Heaven-4"/>
          <p:cNvSpPr>
            <a:spLocks noGrp="1" noChangeArrowheads="1"/>
          </p:cNvSpPr>
          <p:nvPr>
            <p:ph type="body" idx="1"/>
          </p:nvPr>
        </p:nvSpPr>
        <p:spPr>
          <a:xfrm>
            <a:off x="862806" y="2135186"/>
            <a:ext cx="10820400" cy="6858001"/>
          </a:xfrm>
        </p:spPr>
        <p:txBody>
          <a:bodyPr/>
          <a:lstStyle/>
          <a:p>
            <a:r>
              <a:rPr lang="en-US" u="sng" dirty="0" smtClean="0">
                <a:solidFill>
                  <a:schemeClr val="tx1"/>
                </a:solidFill>
                <a:latin typeface="+mj-lt"/>
              </a:rPr>
              <a:t>But </a:t>
            </a:r>
            <a:r>
              <a:rPr lang="en-US" u="sng" dirty="0" smtClean="0">
                <a:solidFill>
                  <a:schemeClr val="tx1"/>
                </a:solidFill>
                <a:latin typeface="+mj-lt"/>
              </a:rPr>
              <a:t>– we must learn to: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+mj-lt"/>
              </a:rPr>
              <a:t>Let the past be in the past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+mj-lt"/>
              </a:rPr>
              <a:t>Let go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+mj-lt"/>
              </a:rPr>
              <a:t>Focus ahead, go forward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+mj-lt"/>
              </a:rPr>
              <a:t>Bury the hatchet, don’t leave the handle sticking out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9213" y="0"/>
            <a:ext cx="12954000" cy="2363788"/>
          </a:xfrm>
        </p:spPr>
        <p:txBody>
          <a:bodyPr/>
          <a:lstStyle/>
          <a:p>
            <a:pPr algn="l"/>
            <a:r>
              <a:rPr lang="en-US" sz="12500" dirty="0" smtClean="0">
                <a:solidFill>
                  <a:srgbClr val="CD2605"/>
                </a:solidFill>
              </a:rPr>
              <a:t>Neglect </a:t>
            </a:r>
            <a:endParaRPr lang="en-US" sz="12500" dirty="0">
              <a:solidFill>
                <a:srgbClr val="CD2605"/>
              </a:solidFill>
            </a:endParaRPr>
          </a:p>
        </p:txBody>
      </p:sp>
      <p:sp>
        <p:nvSpPr>
          <p:cNvPr id="7171" name="Rectangle 3" descr="citizens of Heaven-4"/>
          <p:cNvSpPr>
            <a:spLocks noGrp="1" noChangeArrowheads="1"/>
          </p:cNvSpPr>
          <p:nvPr>
            <p:ph type="body" idx="1"/>
          </p:nvPr>
        </p:nvSpPr>
        <p:spPr>
          <a:xfrm>
            <a:off x="862806" y="2135186"/>
            <a:ext cx="10820400" cy="6858001"/>
          </a:xfrm>
        </p:spPr>
        <p:txBody>
          <a:bodyPr/>
          <a:lstStyle/>
          <a:p>
            <a:r>
              <a:rPr lang="en-US" sz="4400" b="1" dirty="0" smtClean="0">
                <a:solidFill>
                  <a:schemeClr val="tx1"/>
                </a:solidFill>
                <a:latin typeface="+mj-lt"/>
              </a:rPr>
              <a:t>James 4:17 </a:t>
            </a:r>
            <a:r>
              <a:rPr lang="en-US" sz="4400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en-US" sz="4400" dirty="0" smtClean="0">
                <a:solidFill>
                  <a:schemeClr val="tx1"/>
                </a:solidFill>
                <a:latin typeface="+mj-lt"/>
              </a:rPr>
            </a:br>
            <a:r>
              <a:rPr lang="en-US" sz="4400" baseline="30000" dirty="0" smtClean="0">
                <a:solidFill>
                  <a:schemeClr val="tx1"/>
                </a:solidFill>
                <a:latin typeface="+mj-lt"/>
              </a:rPr>
              <a:t>17 </a:t>
            </a:r>
            <a:r>
              <a:rPr lang="en-US" sz="4400" dirty="0" smtClean="0">
                <a:solidFill>
                  <a:schemeClr val="tx1"/>
                </a:solidFill>
                <a:latin typeface="+mj-lt"/>
              </a:rPr>
              <a:t>Therefore, to him who knows to do good and does not do </a:t>
            </a:r>
            <a:r>
              <a:rPr lang="en-US" sz="4400" i="1" dirty="0" smtClean="0">
                <a:solidFill>
                  <a:schemeClr val="tx1"/>
                </a:solidFill>
                <a:latin typeface="+mj-lt"/>
              </a:rPr>
              <a:t>it,</a:t>
            </a:r>
            <a:r>
              <a:rPr lang="en-US" sz="4400" dirty="0" smtClean="0">
                <a:solidFill>
                  <a:schemeClr val="tx1"/>
                </a:solidFill>
                <a:latin typeface="+mj-lt"/>
              </a:rPr>
              <a:t> to him it is sin. </a:t>
            </a:r>
          </a:p>
          <a:p>
            <a:r>
              <a:rPr lang="en-US" sz="4400" dirty="0" smtClean="0">
                <a:solidFill>
                  <a:schemeClr val="tx1"/>
                </a:solidFill>
                <a:latin typeface="+mj-lt"/>
              </a:rPr>
              <a:t>We must not neglect:</a:t>
            </a:r>
          </a:p>
          <a:p>
            <a:pPr lvl="1"/>
            <a:r>
              <a:rPr lang="en-US" sz="4400" dirty="0" smtClean="0">
                <a:solidFill>
                  <a:schemeClr val="tx1"/>
                </a:solidFill>
                <a:latin typeface="+mj-lt"/>
              </a:rPr>
              <a:t>Worship</a:t>
            </a:r>
          </a:p>
          <a:p>
            <a:pPr lvl="1"/>
            <a:r>
              <a:rPr lang="en-US" sz="4400" dirty="0" smtClean="0">
                <a:solidFill>
                  <a:schemeClr val="tx1"/>
                </a:solidFill>
                <a:latin typeface="+mj-lt"/>
              </a:rPr>
              <a:t>Work</a:t>
            </a:r>
          </a:p>
          <a:p>
            <a:pPr lvl="1"/>
            <a:r>
              <a:rPr lang="en-US" sz="4400" dirty="0" smtClean="0">
                <a:solidFill>
                  <a:schemeClr val="tx1"/>
                </a:solidFill>
                <a:latin typeface="+mj-lt"/>
              </a:rPr>
              <a:t>Family</a:t>
            </a:r>
          </a:p>
          <a:p>
            <a:pPr lvl="1"/>
            <a:r>
              <a:rPr lang="en-US" sz="4400" dirty="0" smtClean="0">
                <a:solidFill>
                  <a:schemeClr val="tx1"/>
                </a:solidFill>
                <a:latin typeface="+mj-lt"/>
              </a:rPr>
              <a:t>Giving</a:t>
            </a:r>
          </a:p>
          <a:p>
            <a:r>
              <a:rPr lang="en-US" sz="4400" dirty="0" smtClean="0">
                <a:solidFill>
                  <a:schemeClr val="tx1"/>
                </a:solidFill>
                <a:latin typeface="+mj-lt"/>
              </a:rPr>
              <a:t>Many are bound up with </a:t>
            </a:r>
            <a:r>
              <a:rPr lang="en-US" sz="4400" dirty="0" err="1" smtClean="0">
                <a:solidFill>
                  <a:schemeClr val="tx1"/>
                </a:solidFill>
                <a:latin typeface="+mj-lt"/>
              </a:rPr>
              <a:t>stinkin</a:t>
            </a:r>
            <a:r>
              <a:rPr lang="en-US" sz="4400" dirty="0" smtClean="0">
                <a:solidFill>
                  <a:schemeClr val="tx1"/>
                </a:solidFill>
                <a:latin typeface="+mj-lt"/>
              </a:rPr>
              <a:t>’ </a:t>
            </a:r>
            <a:r>
              <a:rPr lang="en-US" sz="4400" dirty="0" err="1" smtClean="0">
                <a:solidFill>
                  <a:schemeClr val="tx1"/>
                </a:solidFill>
                <a:latin typeface="+mj-lt"/>
              </a:rPr>
              <a:t>thinkin</a:t>
            </a:r>
            <a:r>
              <a:rPr lang="en-US" sz="4400" dirty="0" smtClean="0">
                <a:solidFill>
                  <a:schemeClr val="tx1"/>
                </a:solidFill>
                <a:latin typeface="+mj-lt"/>
              </a:rPr>
              <a:t>’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9213" y="0"/>
            <a:ext cx="12954000" cy="2363788"/>
          </a:xfrm>
        </p:spPr>
        <p:txBody>
          <a:bodyPr/>
          <a:lstStyle/>
          <a:p>
            <a:pPr algn="l"/>
            <a:r>
              <a:rPr lang="en-US" sz="12500" dirty="0" smtClean="0">
                <a:solidFill>
                  <a:srgbClr val="CD2605"/>
                </a:solidFill>
              </a:rPr>
              <a:t>Neglect </a:t>
            </a:r>
            <a:endParaRPr lang="en-US" sz="12500" dirty="0">
              <a:solidFill>
                <a:srgbClr val="CD2605"/>
              </a:solidFill>
            </a:endParaRPr>
          </a:p>
        </p:txBody>
      </p:sp>
      <p:sp>
        <p:nvSpPr>
          <p:cNvPr id="7171" name="Rectangle 3" descr="citizens of Heaven-4"/>
          <p:cNvSpPr>
            <a:spLocks noGrp="1" noChangeArrowheads="1"/>
          </p:cNvSpPr>
          <p:nvPr>
            <p:ph type="body" idx="1"/>
          </p:nvPr>
        </p:nvSpPr>
        <p:spPr>
          <a:xfrm>
            <a:off x="862806" y="2135186"/>
            <a:ext cx="10820400" cy="6858001"/>
          </a:xfrm>
        </p:spPr>
        <p:txBody>
          <a:bodyPr/>
          <a:lstStyle/>
          <a:p>
            <a:r>
              <a:rPr lang="en-US" sz="4400" dirty="0" smtClean="0">
                <a:solidFill>
                  <a:schemeClr val="tx1"/>
                </a:solidFill>
                <a:latin typeface="+mj-lt"/>
              </a:rPr>
              <a:t>We often neglect what is most </a:t>
            </a:r>
            <a:r>
              <a:rPr lang="en-US" sz="4400" u="sng" dirty="0" smtClean="0">
                <a:solidFill>
                  <a:schemeClr val="tx1"/>
                </a:solidFill>
                <a:latin typeface="+mj-lt"/>
              </a:rPr>
              <a:t>important</a:t>
            </a:r>
          </a:p>
          <a:p>
            <a:r>
              <a:rPr lang="en-US" sz="4400" dirty="0" smtClean="0">
                <a:solidFill>
                  <a:schemeClr val="tx1"/>
                </a:solidFill>
                <a:latin typeface="+mj-lt"/>
              </a:rPr>
              <a:t>The </a:t>
            </a:r>
            <a:r>
              <a:rPr lang="en-US" sz="4400" u="sng" dirty="0" smtClean="0">
                <a:solidFill>
                  <a:schemeClr val="tx1"/>
                </a:solidFill>
                <a:latin typeface="+mj-lt"/>
              </a:rPr>
              <a:t>urgent</a:t>
            </a:r>
            <a:r>
              <a:rPr lang="en-US" sz="4400" dirty="0" smtClean="0">
                <a:solidFill>
                  <a:schemeClr val="tx1"/>
                </a:solidFill>
                <a:latin typeface="+mj-lt"/>
              </a:rPr>
              <a:t> takes its place</a:t>
            </a:r>
          </a:p>
          <a:p>
            <a:pPr lvl="1"/>
            <a:r>
              <a:rPr lang="en-US" sz="4400" dirty="0" smtClean="0">
                <a:solidFill>
                  <a:schemeClr val="tx1"/>
                </a:solidFill>
                <a:latin typeface="+mj-lt"/>
              </a:rPr>
              <a:t>Urgent = The doorbell or phone</a:t>
            </a:r>
          </a:p>
          <a:p>
            <a:pPr lvl="1"/>
            <a:r>
              <a:rPr lang="en-US" sz="4400" dirty="0" smtClean="0">
                <a:solidFill>
                  <a:schemeClr val="tx1"/>
                </a:solidFill>
                <a:latin typeface="+mj-lt"/>
              </a:rPr>
              <a:t>Important = Prayer, Bible study, communicate with family, spiritual growth</a:t>
            </a:r>
          </a:p>
          <a:p>
            <a:r>
              <a:rPr lang="en-US" sz="4400" dirty="0" smtClean="0">
                <a:solidFill>
                  <a:schemeClr val="tx1"/>
                </a:solidFill>
                <a:latin typeface="+mj-lt"/>
              </a:rPr>
              <a:t>Neglect will cause us to be stuck</a:t>
            </a:r>
          </a:p>
          <a:p>
            <a:r>
              <a:rPr lang="en-US" sz="4400" dirty="0" smtClean="0">
                <a:solidFill>
                  <a:schemeClr val="tx1"/>
                </a:solidFill>
                <a:latin typeface="+mj-lt"/>
              </a:rPr>
              <a:t>We will not grow and develop as we should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9213" y="0"/>
            <a:ext cx="12954000" cy="2363788"/>
          </a:xfrm>
        </p:spPr>
        <p:txBody>
          <a:bodyPr/>
          <a:lstStyle/>
          <a:p>
            <a:pPr algn="l"/>
            <a:r>
              <a:rPr lang="en-US" sz="12500" dirty="0" smtClean="0">
                <a:solidFill>
                  <a:srgbClr val="CD2605"/>
                </a:solidFill>
              </a:rPr>
              <a:t>Hypocrisy </a:t>
            </a:r>
            <a:endParaRPr lang="en-US" sz="12500" dirty="0">
              <a:solidFill>
                <a:srgbClr val="CD2605"/>
              </a:solidFill>
            </a:endParaRPr>
          </a:p>
        </p:txBody>
      </p:sp>
      <p:sp>
        <p:nvSpPr>
          <p:cNvPr id="7171" name="Rectangle 3" descr="citizens of Heaven-4"/>
          <p:cNvSpPr>
            <a:spLocks noGrp="1" noChangeArrowheads="1"/>
          </p:cNvSpPr>
          <p:nvPr>
            <p:ph type="body" idx="1"/>
          </p:nvPr>
        </p:nvSpPr>
        <p:spPr>
          <a:xfrm>
            <a:off x="862806" y="2135186"/>
            <a:ext cx="10820400" cy="6858001"/>
          </a:xfrm>
        </p:spPr>
        <p:txBody>
          <a:bodyPr/>
          <a:lstStyle/>
          <a:p>
            <a:r>
              <a:rPr lang="en-US" sz="4400" b="1" dirty="0" smtClean="0">
                <a:solidFill>
                  <a:schemeClr val="tx1"/>
                </a:solidFill>
                <a:latin typeface="+mj-lt"/>
              </a:rPr>
              <a:t>Romans 2:1 </a:t>
            </a:r>
            <a:r>
              <a:rPr lang="en-US" sz="4400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en-US" sz="4400" dirty="0" smtClean="0">
                <a:solidFill>
                  <a:schemeClr val="tx1"/>
                </a:solidFill>
                <a:latin typeface="+mj-lt"/>
              </a:rPr>
            </a:br>
            <a:r>
              <a:rPr lang="en-US" sz="4400" baseline="30000" dirty="0" smtClean="0">
                <a:solidFill>
                  <a:schemeClr val="tx1"/>
                </a:solidFill>
                <a:latin typeface="+mj-lt"/>
              </a:rPr>
              <a:t>1 </a:t>
            </a:r>
            <a:r>
              <a:rPr lang="en-US" sz="4400" dirty="0" smtClean="0">
                <a:solidFill>
                  <a:schemeClr val="tx1"/>
                </a:solidFill>
                <a:latin typeface="+mj-lt"/>
              </a:rPr>
              <a:t>Therefore you are inexcusable, O man, whoever you are who judge, for in whatever you judge another you condemn yourself; for you who judge practice the same things. </a:t>
            </a:r>
          </a:p>
          <a:p>
            <a:r>
              <a:rPr lang="en-US" sz="4400" dirty="0" smtClean="0">
                <a:solidFill>
                  <a:schemeClr val="tx1"/>
                </a:solidFill>
                <a:latin typeface="+mj-lt"/>
              </a:rPr>
              <a:t>Don’t criticize others</a:t>
            </a:r>
          </a:p>
          <a:p>
            <a:r>
              <a:rPr lang="en-US" sz="4400" dirty="0" smtClean="0">
                <a:solidFill>
                  <a:schemeClr val="tx1"/>
                </a:solidFill>
                <a:latin typeface="+mj-lt"/>
              </a:rPr>
              <a:t>When you do the same things</a:t>
            </a:r>
          </a:p>
          <a:p>
            <a:r>
              <a:rPr lang="en-US" sz="4400" dirty="0" smtClean="0">
                <a:solidFill>
                  <a:schemeClr val="tx1"/>
                </a:solidFill>
                <a:latin typeface="+mj-lt"/>
              </a:rPr>
              <a:t>OR Fail to do the same things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9213" y="0"/>
            <a:ext cx="12954000" cy="2363788"/>
          </a:xfrm>
        </p:spPr>
        <p:txBody>
          <a:bodyPr/>
          <a:lstStyle/>
          <a:p>
            <a:pPr algn="l"/>
            <a:r>
              <a:rPr lang="en-US" sz="12500" dirty="0" smtClean="0">
                <a:solidFill>
                  <a:srgbClr val="CD2605"/>
                </a:solidFill>
              </a:rPr>
              <a:t>Hypocrisy </a:t>
            </a:r>
            <a:endParaRPr lang="en-US" sz="12500" dirty="0">
              <a:solidFill>
                <a:srgbClr val="CD2605"/>
              </a:solidFill>
            </a:endParaRPr>
          </a:p>
        </p:txBody>
      </p:sp>
      <p:sp>
        <p:nvSpPr>
          <p:cNvPr id="7171" name="Rectangle 3" descr="citizens of Heaven-4"/>
          <p:cNvSpPr>
            <a:spLocks noGrp="1" noChangeArrowheads="1"/>
          </p:cNvSpPr>
          <p:nvPr>
            <p:ph type="body" idx="1"/>
          </p:nvPr>
        </p:nvSpPr>
        <p:spPr>
          <a:xfrm>
            <a:off x="862806" y="2135186"/>
            <a:ext cx="10820400" cy="6858001"/>
          </a:xfrm>
        </p:spPr>
        <p:txBody>
          <a:bodyPr/>
          <a:lstStyle/>
          <a:p>
            <a:r>
              <a:rPr lang="en-US" sz="4400" dirty="0" smtClean="0">
                <a:solidFill>
                  <a:schemeClr val="tx1"/>
                </a:solidFill>
                <a:latin typeface="+mj-lt"/>
              </a:rPr>
              <a:t>Hypocrisy = a self-righteous attitude</a:t>
            </a:r>
          </a:p>
          <a:p>
            <a:pPr lvl="1"/>
            <a:r>
              <a:rPr lang="en-US" sz="4400" dirty="0" smtClean="0">
                <a:solidFill>
                  <a:schemeClr val="tx1"/>
                </a:solidFill>
                <a:latin typeface="+mj-lt"/>
              </a:rPr>
              <a:t>I am smarter than you. I know how it should be done.</a:t>
            </a:r>
          </a:p>
          <a:p>
            <a:pPr lvl="1"/>
            <a:r>
              <a:rPr lang="en-US" sz="4400" dirty="0" smtClean="0">
                <a:solidFill>
                  <a:schemeClr val="tx1"/>
                </a:solidFill>
                <a:latin typeface="+mj-lt"/>
              </a:rPr>
              <a:t>I will not do it. I will just watch and criticize.</a:t>
            </a:r>
          </a:p>
          <a:p>
            <a:r>
              <a:rPr lang="en-US" sz="4400" dirty="0" smtClean="0">
                <a:solidFill>
                  <a:schemeClr val="tx1"/>
                </a:solidFill>
                <a:latin typeface="+mj-lt"/>
              </a:rPr>
              <a:t>Hypocrites have caused more to be lost and not obey the Gospel – than any other thing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ang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Impact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13001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13001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Change</Template>
  <TotalTime>44</TotalTime>
  <Words>262</Words>
  <Application>Microsoft Office PowerPoint</Application>
  <PresentationFormat>Custom</PresentationFormat>
  <Paragraphs>57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Change</vt:lpstr>
      <vt:lpstr>You skirted this mountain long enough</vt:lpstr>
      <vt:lpstr>The Text</vt:lpstr>
      <vt:lpstr>The Background</vt:lpstr>
      <vt:lpstr>Unforgiveness</vt:lpstr>
      <vt:lpstr>Unforgiveness</vt:lpstr>
      <vt:lpstr>Neglect </vt:lpstr>
      <vt:lpstr>Neglect </vt:lpstr>
      <vt:lpstr>Hypocrisy </vt:lpstr>
      <vt:lpstr>Hypocrisy </vt:lpstr>
      <vt:lpstr>Selfishness</vt:lpstr>
      <vt:lpstr>Conclusion</vt:lpstr>
    </vt:vector>
  </TitlesOfParts>
  <Company>Home/School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Skirted this Mountain long enough</dc:title>
  <dc:creator>Manly Luscombe</dc:creator>
  <cp:lastModifiedBy>Manly Luscombe</cp:lastModifiedBy>
  <cp:revision>8</cp:revision>
  <dcterms:created xsi:type="dcterms:W3CDTF">2011-03-12T01:37:30Z</dcterms:created>
  <dcterms:modified xsi:type="dcterms:W3CDTF">2011-03-13T02:16:28Z</dcterms:modified>
</cp:coreProperties>
</file>