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4/11/2019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4/11/2019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dissolve/>
  </p:transition>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762EC-57C3-4D4A-A761-31810E52387A}"/>
              </a:ext>
            </a:extLst>
          </p:cNvPr>
          <p:cNvSpPr>
            <a:spLocks noGrp="1"/>
          </p:cNvSpPr>
          <p:nvPr>
            <p:ph type="ctrTitle"/>
          </p:nvPr>
        </p:nvSpPr>
        <p:spPr>
          <a:xfrm>
            <a:off x="410817" y="1298448"/>
            <a:ext cx="5208105" cy="2650700"/>
          </a:xfrm>
        </p:spPr>
        <p:txBody>
          <a:bodyPr/>
          <a:lstStyle/>
          <a:p>
            <a:r>
              <a:rPr lang="en-US" b="1" dirty="0"/>
              <a:t>Why do we support mission work?</a:t>
            </a:r>
          </a:p>
        </p:txBody>
      </p:sp>
      <p:sp>
        <p:nvSpPr>
          <p:cNvPr id="3" name="Subtitle 2">
            <a:extLst>
              <a:ext uri="{FF2B5EF4-FFF2-40B4-BE49-F238E27FC236}">
                <a16:creationId xmlns:a16="http://schemas.microsoft.com/office/drawing/2014/main" id="{F2113D04-5B46-4296-8005-C003AAAF5673}"/>
              </a:ext>
            </a:extLst>
          </p:cNvPr>
          <p:cNvSpPr>
            <a:spLocks noGrp="1"/>
          </p:cNvSpPr>
          <p:nvPr>
            <p:ph type="subTitle" idx="1"/>
          </p:nvPr>
        </p:nvSpPr>
        <p:spPr/>
        <p:txBody>
          <a:bodyPr>
            <a:normAutofit/>
          </a:bodyPr>
          <a:lstStyle/>
          <a:p>
            <a:r>
              <a:rPr lang="en-US" sz="2400" b="1" dirty="0"/>
              <a:t>10 reasons to support mission work</a:t>
            </a:r>
          </a:p>
        </p:txBody>
      </p:sp>
      <p:pic>
        <p:nvPicPr>
          <p:cNvPr id="1026" name="Picture 2" descr="Image result for mission work">
            <a:extLst>
              <a:ext uri="{FF2B5EF4-FFF2-40B4-BE49-F238E27FC236}">
                <a16:creationId xmlns:a16="http://schemas.microsoft.com/office/drawing/2014/main" id="{4298B44A-090A-4737-B98E-EA42A8CF60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298448"/>
            <a:ext cx="2926868" cy="2926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053064"/>
      </p:ext>
    </p:extLst>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A9274-3C85-48BB-925A-A1C107472AE2}"/>
              </a:ext>
            </a:extLst>
          </p:cNvPr>
          <p:cNvSpPr>
            <a:spLocks noGrp="1"/>
          </p:cNvSpPr>
          <p:nvPr>
            <p:ph type="title"/>
          </p:nvPr>
        </p:nvSpPr>
        <p:spPr/>
        <p:txBody>
          <a:bodyPr/>
          <a:lstStyle/>
          <a:p>
            <a:r>
              <a:rPr lang="en-US" b="1" dirty="0"/>
              <a:t>9. We can glorify God.</a:t>
            </a:r>
          </a:p>
        </p:txBody>
      </p:sp>
      <p:sp>
        <p:nvSpPr>
          <p:cNvPr id="3" name="Content Placeholder 2">
            <a:extLst>
              <a:ext uri="{FF2B5EF4-FFF2-40B4-BE49-F238E27FC236}">
                <a16:creationId xmlns:a16="http://schemas.microsoft.com/office/drawing/2014/main" id="{0681CFB0-E75D-4A9E-806B-5B4944E506D7}"/>
              </a:ext>
            </a:extLst>
          </p:cNvPr>
          <p:cNvSpPr>
            <a:spLocks noGrp="1"/>
          </p:cNvSpPr>
          <p:nvPr>
            <p:ph idx="1"/>
          </p:nvPr>
        </p:nvSpPr>
        <p:spPr/>
        <p:txBody>
          <a:bodyPr>
            <a:normAutofit/>
          </a:bodyPr>
          <a:lstStyle/>
          <a:p>
            <a:r>
              <a:rPr lang="en-US" sz="3600" b="1" dirty="0"/>
              <a:t>We glorify God in our worship.</a:t>
            </a:r>
          </a:p>
          <a:p>
            <a:r>
              <a:rPr lang="en-US" sz="3600" b="1" dirty="0"/>
              <a:t>We glorify God in our obedience.</a:t>
            </a:r>
          </a:p>
          <a:p>
            <a:r>
              <a:rPr lang="en-US" sz="3600" b="1" dirty="0"/>
              <a:t>We glorify God in our bringing others to God.</a:t>
            </a:r>
          </a:p>
          <a:p>
            <a:r>
              <a:rPr lang="en-US" sz="3600" b="1" dirty="0"/>
              <a:t>Psalm 126:6 He who continually goes forth weeping, Bearing seed for sowing, Shall doubtless come again with rejoicing, Bringing his sheaves </a:t>
            </a:r>
            <a:r>
              <a:rPr lang="en-US" sz="3600" b="1" i="1" dirty="0"/>
              <a:t>with him.</a:t>
            </a:r>
            <a:r>
              <a:rPr lang="en-US" sz="3600" b="1" dirty="0"/>
              <a:t> </a:t>
            </a:r>
          </a:p>
        </p:txBody>
      </p:sp>
    </p:spTree>
    <p:extLst>
      <p:ext uri="{BB962C8B-B14F-4D97-AF65-F5344CB8AC3E}">
        <p14:creationId xmlns:p14="http://schemas.microsoft.com/office/powerpoint/2010/main" val="1262678945"/>
      </p:ext>
    </p:extLst>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0BF92-8129-4A22-8AEA-F3E6EA565F5E}"/>
              </a:ext>
            </a:extLst>
          </p:cNvPr>
          <p:cNvSpPr>
            <a:spLocks noGrp="1"/>
          </p:cNvSpPr>
          <p:nvPr>
            <p:ph type="title"/>
          </p:nvPr>
        </p:nvSpPr>
        <p:spPr/>
        <p:txBody>
          <a:bodyPr/>
          <a:lstStyle/>
          <a:p>
            <a:r>
              <a:rPr lang="en-US" dirty="0"/>
              <a:t>10. Spread the Kingdom</a:t>
            </a:r>
          </a:p>
        </p:txBody>
      </p:sp>
      <p:sp>
        <p:nvSpPr>
          <p:cNvPr id="3" name="Content Placeholder 2">
            <a:extLst>
              <a:ext uri="{FF2B5EF4-FFF2-40B4-BE49-F238E27FC236}">
                <a16:creationId xmlns:a16="http://schemas.microsoft.com/office/drawing/2014/main" id="{0B585E53-1402-4E6D-B318-2EAE0F44D00C}"/>
              </a:ext>
            </a:extLst>
          </p:cNvPr>
          <p:cNvSpPr>
            <a:spLocks noGrp="1"/>
          </p:cNvSpPr>
          <p:nvPr>
            <p:ph idx="1"/>
          </p:nvPr>
        </p:nvSpPr>
        <p:spPr/>
        <p:txBody>
          <a:bodyPr>
            <a:normAutofit/>
          </a:bodyPr>
          <a:lstStyle/>
          <a:p>
            <a:r>
              <a:rPr lang="en-US" sz="3600" b="1" dirty="0"/>
              <a:t>Acts 1:8 But you shall receive power when the Holy Spirit has come upon you; and you shall be witnesses to Me in Jerusalem, and in all Judea and Samaria, and to the end of the earth." </a:t>
            </a:r>
          </a:p>
          <a:p>
            <a:r>
              <a:rPr lang="en-US" sz="3600" b="1" dirty="0"/>
              <a:t>Acts 8:4 Therefore those who were scattered went everywhere preaching the word. </a:t>
            </a:r>
          </a:p>
        </p:txBody>
      </p:sp>
    </p:spTree>
    <p:extLst>
      <p:ext uri="{BB962C8B-B14F-4D97-AF65-F5344CB8AC3E}">
        <p14:creationId xmlns:p14="http://schemas.microsoft.com/office/powerpoint/2010/main" val="3064884973"/>
      </p:ext>
    </p:extLst>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D6F1-1691-4AA8-BB22-6B36C754BF26}"/>
              </a:ext>
            </a:extLst>
          </p:cNvPr>
          <p:cNvSpPr>
            <a:spLocks noGrp="1"/>
          </p:cNvSpPr>
          <p:nvPr>
            <p:ph type="title"/>
          </p:nvPr>
        </p:nvSpPr>
        <p:spPr/>
        <p:txBody>
          <a:bodyPr/>
          <a:lstStyle/>
          <a:p>
            <a:r>
              <a:rPr lang="en-US" b="1" dirty="0"/>
              <a:t>1. We are commanded.</a:t>
            </a:r>
          </a:p>
        </p:txBody>
      </p:sp>
      <p:sp>
        <p:nvSpPr>
          <p:cNvPr id="3" name="Content Placeholder 2">
            <a:extLst>
              <a:ext uri="{FF2B5EF4-FFF2-40B4-BE49-F238E27FC236}">
                <a16:creationId xmlns:a16="http://schemas.microsoft.com/office/drawing/2014/main" id="{AC4B9232-69D9-4791-8DD1-A83A75631238}"/>
              </a:ext>
            </a:extLst>
          </p:cNvPr>
          <p:cNvSpPr>
            <a:spLocks noGrp="1"/>
          </p:cNvSpPr>
          <p:nvPr>
            <p:ph idx="1"/>
          </p:nvPr>
        </p:nvSpPr>
        <p:spPr/>
        <p:txBody>
          <a:bodyPr/>
          <a:lstStyle/>
          <a:p>
            <a:r>
              <a:rPr lang="en-US" sz="4000" b="1" dirty="0"/>
              <a:t>Matthew 28:19 Go therefore and make disciples of all the nations, baptizing them in the name of the Father and of the Son and of the Holy Spirit</a:t>
            </a:r>
          </a:p>
          <a:p>
            <a:endParaRPr lang="en-US" dirty="0"/>
          </a:p>
          <a:p>
            <a:endParaRPr lang="en-US" dirty="0"/>
          </a:p>
        </p:txBody>
      </p:sp>
    </p:spTree>
    <p:extLst>
      <p:ext uri="{BB962C8B-B14F-4D97-AF65-F5344CB8AC3E}">
        <p14:creationId xmlns:p14="http://schemas.microsoft.com/office/powerpoint/2010/main" val="2855437175"/>
      </p:ext>
    </p:extLst>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A48D7-543F-423B-92E3-A8D528A50B94}"/>
              </a:ext>
            </a:extLst>
          </p:cNvPr>
          <p:cNvSpPr>
            <a:spLocks noGrp="1"/>
          </p:cNvSpPr>
          <p:nvPr>
            <p:ph type="title"/>
          </p:nvPr>
        </p:nvSpPr>
        <p:spPr/>
        <p:txBody>
          <a:bodyPr/>
          <a:lstStyle/>
          <a:p>
            <a:r>
              <a:rPr lang="en-US" b="1" dirty="0"/>
              <a:t>2. How else will they hear?</a:t>
            </a:r>
          </a:p>
        </p:txBody>
      </p:sp>
      <p:sp>
        <p:nvSpPr>
          <p:cNvPr id="3" name="Content Placeholder 2">
            <a:extLst>
              <a:ext uri="{FF2B5EF4-FFF2-40B4-BE49-F238E27FC236}">
                <a16:creationId xmlns:a16="http://schemas.microsoft.com/office/drawing/2014/main" id="{6F3849F1-6668-4CD9-8388-9E20CD193859}"/>
              </a:ext>
            </a:extLst>
          </p:cNvPr>
          <p:cNvSpPr>
            <a:spLocks noGrp="1"/>
          </p:cNvSpPr>
          <p:nvPr>
            <p:ph idx="1"/>
          </p:nvPr>
        </p:nvSpPr>
        <p:spPr/>
        <p:txBody>
          <a:bodyPr>
            <a:normAutofit/>
          </a:bodyPr>
          <a:lstStyle/>
          <a:p>
            <a:r>
              <a:rPr lang="en-US" sz="3600" b="1" dirty="0"/>
              <a:t>Romans 10:13-14 For "WHOEVER CALLS ON THE NAME OF THE LORD SHALL BE SAVED."  14 How then shall they call on Him in whom they have not believed? And how shall they believe in Him of whom they have not heard? And how shall they hear without a preacher? </a:t>
            </a:r>
          </a:p>
        </p:txBody>
      </p:sp>
    </p:spTree>
    <p:extLst>
      <p:ext uri="{BB962C8B-B14F-4D97-AF65-F5344CB8AC3E}">
        <p14:creationId xmlns:p14="http://schemas.microsoft.com/office/powerpoint/2010/main" val="2149300308"/>
      </p:ext>
    </p:extLst>
  </p:cSld>
  <p:clrMapOvr>
    <a:masterClrMapping/>
  </p:clrMapOvr>
  <p:transition spd="slow">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89EDA-774C-4305-BF4A-2992FCDAD648}"/>
              </a:ext>
            </a:extLst>
          </p:cNvPr>
          <p:cNvSpPr>
            <a:spLocks noGrp="1"/>
          </p:cNvSpPr>
          <p:nvPr>
            <p:ph type="title"/>
          </p:nvPr>
        </p:nvSpPr>
        <p:spPr/>
        <p:txBody>
          <a:bodyPr/>
          <a:lstStyle/>
          <a:p>
            <a:r>
              <a:rPr lang="en-US" b="1" dirty="0"/>
              <a:t>3. Workers are few.</a:t>
            </a:r>
          </a:p>
        </p:txBody>
      </p:sp>
      <p:sp>
        <p:nvSpPr>
          <p:cNvPr id="3" name="Content Placeholder 2">
            <a:extLst>
              <a:ext uri="{FF2B5EF4-FFF2-40B4-BE49-F238E27FC236}">
                <a16:creationId xmlns:a16="http://schemas.microsoft.com/office/drawing/2014/main" id="{18299450-DF36-404B-828E-BA48FC7CBAC0}"/>
              </a:ext>
            </a:extLst>
          </p:cNvPr>
          <p:cNvSpPr>
            <a:spLocks noGrp="1"/>
          </p:cNvSpPr>
          <p:nvPr>
            <p:ph idx="1"/>
          </p:nvPr>
        </p:nvSpPr>
        <p:spPr/>
        <p:txBody>
          <a:bodyPr>
            <a:normAutofit/>
          </a:bodyPr>
          <a:lstStyle/>
          <a:p>
            <a:r>
              <a:rPr lang="en-US" sz="4000" b="1" dirty="0"/>
              <a:t>Matthew 9:37-38 Then He said to His disciples, "The harvest truly </a:t>
            </a:r>
            <a:r>
              <a:rPr lang="en-US" sz="4000" b="1" i="1" dirty="0"/>
              <a:t>is</a:t>
            </a:r>
            <a:r>
              <a:rPr lang="en-US" sz="4000" b="1" dirty="0"/>
              <a:t> plentiful, but the laborers </a:t>
            </a:r>
            <a:r>
              <a:rPr lang="en-US" sz="4000" b="1" i="1" dirty="0"/>
              <a:t>are</a:t>
            </a:r>
            <a:r>
              <a:rPr lang="en-US" sz="4000" b="1" dirty="0"/>
              <a:t> few.  38 Therefore pray the Lord of the harvest to send out laborers into His harvest." </a:t>
            </a:r>
          </a:p>
        </p:txBody>
      </p:sp>
    </p:spTree>
    <p:extLst>
      <p:ext uri="{BB962C8B-B14F-4D97-AF65-F5344CB8AC3E}">
        <p14:creationId xmlns:p14="http://schemas.microsoft.com/office/powerpoint/2010/main" val="1552965536"/>
      </p:ext>
    </p:extLst>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C22EE-A4CE-4CB2-9A2B-ABC0E8605D1B}"/>
              </a:ext>
            </a:extLst>
          </p:cNvPr>
          <p:cNvSpPr>
            <a:spLocks noGrp="1"/>
          </p:cNvSpPr>
          <p:nvPr>
            <p:ph type="title"/>
          </p:nvPr>
        </p:nvSpPr>
        <p:spPr/>
        <p:txBody>
          <a:bodyPr/>
          <a:lstStyle/>
          <a:p>
            <a:r>
              <a:rPr lang="en-US" b="1" dirty="0"/>
              <a:t>4. Mission work depends on churches.</a:t>
            </a:r>
          </a:p>
        </p:txBody>
      </p:sp>
      <p:sp>
        <p:nvSpPr>
          <p:cNvPr id="3" name="Content Placeholder 2">
            <a:extLst>
              <a:ext uri="{FF2B5EF4-FFF2-40B4-BE49-F238E27FC236}">
                <a16:creationId xmlns:a16="http://schemas.microsoft.com/office/drawing/2014/main" id="{1E2936B7-C610-4639-8C40-5435A2D94F7D}"/>
              </a:ext>
            </a:extLst>
          </p:cNvPr>
          <p:cNvSpPr>
            <a:spLocks noGrp="1"/>
          </p:cNvSpPr>
          <p:nvPr>
            <p:ph idx="1"/>
          </p:nvPr>
        </p:nvSpPr>
        <p:spPr/>
        <p:txBody>
          <a:bodyPr>
            <a:normAutofit/>
          </a:bodyPr>
          <a:lstStyle/>
          <a:p>
            <a:r>
              <a:rPr lang="en-US" sz="3200" b="1" dirty="0"/>
              <a:t>Philippians 4:10 But I rejoiced in the Lord greatly that now at last your care for me has flourished again; though you surely did care, but you lacked opportunity. </a:t>
            </a:r>
          </a:p>
          <a:p>
            <a:r>
              <a:rPr lang="en-US" sz="3200" b="1" dirty="0"/>
              <a:t>V. 15 Now you Philippians know also that in the beginning of the gospel, when I departed from Macedonia, no church shared with me concerning giving and receiving but you only. </a:t>
            </a:r>
          </a:p>
        </p:txBody>
      </p:sp>
    </p:spTree>
    <p:extLst>
      <p:ext uri="{BB962C8B-B14F-4D97-AF65-F5344CB8AC3E}">
        <p14:creationId xmlns:p14="http://schemas.microsoft.com/office/powerpoint/2010/main" val="3273463841"/>
      </p:ext>
    </p:extLst>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6FDC5-151A-4FC7-B99E-0605B2F179CA}"/>
              </a:ext>
            </a:extLst>
          </p:cNvPr>
          <p:cNvSpPr>
            <a:spLocks noGrp="1"/>
          </p:cNvSpPr>
          <p:nvPr>
            <p:ph type="title"/>
          </p:nvPr>
        </p:nvSpPr>
        <p:spPr/>
        <p:txBody>
          <a:bodyPr/>
          <a:lstStyle/>
          <a:p>
            <a:r>
              <a:rPr lang="en-US" b="1" dirty="0"/>
              <a:t>5. We have been blessed for a reason. </a:t>
            </a:r>
          </a:p>
        </p:txBody>
      </p:sp>
      <p:sp>
        <p:nvSpPr>
          <p:cNvPr id="3" name="Content Placeholder 2">
            <a:extLst>
              <a:ext uri="{FF2B5EF4-FFF2-40B4-BE49-F238E27FC236}">
                <a16:creationId xmlns:a16="http://schemas.microsoft.com/office/drawing/2014/main" id="{51A2CF07-232E-4083-9993-25E4F24A95EA}"/>
              </a:ext>
            </a:extLst>
          </p:cNvPr>
          <p:cNvSpPr>
            <a:spLocks noGrp="1"/>
          </p:cNvSpPr>
          <p:nvPr>
            <p:ph idx="1"/>
          </p:nvPr>
        </p:nvSpPr>
        <p:spPr/>
        <p:txBody>
          <a:bodyPr>
            <a:normAutofit/>
          </a:bodyPr>
          <a:lstStyle/>
          <a:p>
            <a:r>
              <a:rPr lang="en-US" sz="4000" b="1" dirty="0"/>
              <a:t>Luke 12:48b For everyone to whom much is given, from him much will be required; and to whom much has been committed, of him they will ask the more.</a:t>
            </a:r>
          </a:p>
        </p:txBody>
      </p:sp>
    </p:spTree>
    <p:extLst>
      <p:ext uri="{BB962C8B-B14F-4D97-AF65-F5344CB8AC3E}">
        <p14:creationId xmlns:p14="http://schemas.microsoft.com/office/powerpoint/2010/main" val="2313577874"/>
      </p:ext>
    </p:extLst>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4A61D-1235-4F2E-8B51-19177A9926E3}"/>
              </a:ext>
            </a:extLst>
          </p:cNvPr>
          <p:cNvSpPr>
            <a:spLocks noGrp="1"/>
          </p:cNvSpPr>
          <p:nvPr>
            <p:ph type="title"/>
          </p:nvPr>
        </p:nvSpPr>
        <p:spPr/>
        <p:txBody>
          <a:bodyPr/>
          <a:lstStyle/>
          <a:p>
            <a:r>
              <a:rPr lang="en-US" b="1" dirty="0"/>
              <a:t>6. It is a safe investment. </a:t>
            </a:r>
          </a:p>
        </p:txBody>
      </p:sp>
      <p:sp>
        <p:nvSpPr>
          <p:cNvPr id="3" name="Content Placeholder 2">
            <a:extLst>
              <a:ext uri="{FF2B5EF4-FFF2-40B4-BE49-F238E27FC236}">
                <a16:creationId xmlns:a16="http://schemas.microsoft.com/office/drawing/2014/main" id="{8AC78960-8021-4803-B1E9-B62F4E2E0900}"/>
              </a:ext>
            </a:extLst>
          </p:cNvPr>
          <p:cNvSpPr>
            <a:spLocks noGrp="1"/>
          </p:cNvSpPr>
          <p:nvPr>
            <p:ph idx="1"/>
          </p:nvPr>
        </p:nvSpPr>
        <p:spPr/>
        <p:txBody>
          <a:bodyPr>
            <a:normAutofit/>
          </a:bodyPr>
          <a:lstStyle/>
          <a:p>
            <a:r>
              <a:rPr lang="en-US" sz="4000" b="1" dirty="0"/>
              <a:t>Matthew 6:20-21 but lay up for yourselves treasures in heaven, where neither moth nor rust destroys and where thieves do not break in and steal.  21 For where your treasure is, there your heart will be also. </a:t>
            </a:r>
          </a:p>
        </p:txBody>
      </p:sp>
    </p:spTree>
    <p:extLst>
      <p:ext uri="{BB962C8B-B14F-4D97-AF65-F5344CB8AC3E}">
        <p14:creationId xmlns:p14="http://schemas.microsoft.com/office/powerpoint/2010/main" val="2231779935"/>
      </p:ext>
    </p:extLst>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72749-3766-41AF-B364-914A4BFAFC59}"/>
              </a:ext>
            </a:extLst>
          </p:cNvPr>
          <p:cNvSpPr>
            <a:spLocks noGrp="1"/>
          </p:cNvSpPr>
          <p:nvPr>
            <p:ph type="title"/>
          </p:nvPr>
        </p:nvSpPr>
        <p:spPr/>
        <p:txBody>
          <a:bodyPr/>
          <a:lstStyle/>
          <a:p>
            <a:r>
              <a:rPr lang="en-US" b="1" dirty="0"/>
              <a:t>7. There is a great reward.</a:t>
            </a:r>
          </a:p>
        </p:txBody>
      </p:sp>
      <p:sp>
        <p:nvSpPr>
          <p:cNvPr id="3" name="Content Placeholder 2">
            <a:extLst>
              <a:ext uri="{FF2B5EF4-FFF2-40B4-BE49-F238E27FC236}">
                <a16:creationId xmlns:a16="http://schemas.microsoft.com/office/drawing/2014/main" id="{93027F91-0D1F-4D80-AB5F-B419A4287AEF}"/>
              </a:ext>
            </a:extLst>
          </p:cNvPr>
          <p:cNvSpPr>
            <a:spLocks noGrp="1"/>
          </p:cNvSpPr>
          <p:nvPr>
            <p:ph idx="1"/>
          </p:nvPr>
        </p:nvSpPr>
        <p:spPr/>
        <p:txBody>
          <a:bodyPr>
            <a:normAutofit/>
          </a:bodyPr>
          <a:lstStyle/>
          <a:p>
            <a:r>
              <a:rPr lang="en-US" sz="4000" b="1" dirty="0"/>
              <a:t>Hebrews 6:10 For God </a:t>
            </a:r>
            <a:r>
              <a:rPr lang="en-US" sz="4000" b="1" i="1" dirty="0"/>
              <a:t>is</a:t>
            </a:r>
            <a:r>
              <a:rPr lang="en-US" sz="4000" b="1" dirty="0"/>
              <a:t> not unjust to forget your work and labor of love which you have shown toward His name, </a:t>
            </a:r>
            <a:r>
              <a:rPr lang="en-US" sz="4000" b="1" i="1" dirty="0"/>
              <a:t>in that</a:t>
            </a:r>
            <a:r>
              <a:rPr lang="en-US" sz="4000" b="1" dirty="0"/>
              <a:t> you have ministered to the saints, and do minister. </a:t>
            </a:r>
          </a:p>
        </p:txBody>
      </p:sp>
    </p:spTree>
    <p:extLst>
      <p:ext uri="{BB962C8B-B14F-4D97-AF65-F5344CB8AC3E}">
        <p14:creationId xmlns:p14="http://schemas.microsoft.com/office/powerpoint/2010/main" val="1368446278"/>
      </p:ext>
    </p:extLst>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930B8-057E-4981-9334-DF20EBD4D2FC}"/>
              </a:ext>
            </a:extLst>
          </p:cNvPr>
          <p:cNvSpPr>
            <a:spLocks noGrp="1"/>
          </p:cNvSpPr>
          <p:nvPr>
            <p:ph type="title"/>
          </p:nvPr>
        </p:nvSpPr>
        <p:spPr/>
        <p:txBody>
          <a:bodyPr/>
          <a:lstStyle/>
          <a:p>
            <a:r>
              <a:rPr lang="en-US" b="1" dirty="0"/>
              <a:t>8. We must love our neighbor.</a:t>
            </a:r>
          </a:p>
        </p:txBody>
      </p:sp>
      <p:sp>
        <p:nvSpPr>
          <p:cNvPr id="3" name="Content Placeholder 2">
            <a:extLst>
              <a:ext uri="{FF2B5EF4-FFF2-40B4-BE49-F238E27FC236}">
                <a16:creationId xmlns:a16="http://schemas.microsoft.com/office/drawing/2014/main" id="{6850AE54-9E28-452A-A151-EF4A6EABF567}"/>
              </a:ext>
            </a:extLst>
          </p:cNvPr>
          <p:cNvSpPr>
            <a:spLocks noGrp="1"/>
          </p:cNvSpPr>
          <p:nvPr>
            <p:ph idx="1"/>
          </p:nvPr>
        </p:nvSpPr>
        <p:spPr/>
        <p:txBody>
          <a:bodyPr>
            <a:noAutofit/>
          </a:bodyPr>
          <a:lstStyle/>
          <a:p>
            <a:r>
              <a:rPr lang="en-US" sz="3200" b="1" dirty="0"/>
              <a:t>Matthew 22:36-40 "Teacher, which </a:t>
            </a:r>
            <a:r>
              <a:rPr lang="en-US" sz="3200" b="1" i="1" dirty="0"/>
              <a:t>is</a:t>
            </a:r>
            <a:r>
              <a:rPr lang="en-US" sz="3200" b="1" dirty="0"/>
              <a:t> the great commandment in the law?"  37 Jesus said to him, 'YOU SHALL LOVE THE LORD YOUR GOD WITH ALL YOUR HEART, WITH ALL YOUR SOUL, AND WITH ALL YOUR MIND.’  38 This is </a:t>
            </a:r>
            <a:r>
              <a:rPr lang="en-US" sz="3200" b="1" i="1" dirty="0"/>
              <a:t>the</a:t>
            </a:r>
            <a:r>
              <a:rPr lang="en-US" sz="3200" b="1" dirty="0"/>
              <a:t> first and great commandment.  39 And </a:t>
            </a:r>
            <a:r>
              <a:rPr lang="en-US" sz="3200" b="1" i="1" dirty="0"/>
              <a:t>the</a:t>
            </a:r>
            <a:r>
              <a:rPr lang="en-US" sz="3200" b="1" dirty="0"/>
              <a:t> second </a:t>
            </a:r>
            <a:r>
              <a:rPr lang="en-US" sz="3200" b="1" i="1" dirty="0"/>
              <a:t>is</a:t>
            </a:r>
            <a:r>
              <a:rPr lang="en-US" sz="3200" b="1" dirty="0"/>
              <a:t> like it: 'YOU SHALL LOVE YOUR NEIGHBOR AS YOURSELF.’  40 On these two commandments hang all the Law and the Prophets." </a:t>
            </a:r>
          </a:p>
        </p:txBody>
      </p:sp>
    </p:spTree>
    <p:extLst>
      <p:ext uri="{BB962C8B-B14F-4D97-AF65-F5344CB8AC3E}">
        <p14:creationId xmlns:p14="http://schemas.microsoft.com/office/powerpoint/2010/main" val="3470100378"/>
      </p:ext>
    </p:extLst>
  </p:cSld>
  <p:clrMapOvr>
    <a:masterClrMapping/>
  </p:clrMapOvr>
  <p:transition spd="slow">
    <p:dissolve/>
  </p:transition>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TM03457475[[fn=Frame]]</Template>
  <TotalTime>36</TotalTime>
  <Words>436</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Corbel</vt:lpstr>
      <vt:lpstr>Wingdings 2</vt:lpstr>
      <vt:lpstr>Frame</vt:lpstr>
      <vt:lpstr>Why do we support mission work?</vt:lpstr>
      <vt:lpstr>1. We are commanded.</vt:lpstr>
      <vt:lpstr>2. How else will they hear?</vt:lpstr>
      <vt:lpstr>3. Workers are few.</vt:lpstr>
      <vt:lpstr>4. Mission work depends on churches.</vt:lpstr>
      <vt:lpstr>5. We have been blessed for a reason. </vt:lpstr>
      <vt:lpstr>6. It is a safe investment. </vt:lpstr>
      <vt:lpstr>7. There is a great reward.</vt:lpstr>
      <vt:lpstr>8. We must love our neighbor.</vt:lpstr>
      <vt:lpstr>9. We can glorify God.</vt:lpstr>
      <vt:lpstr>10. Spread the Kingdom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support mission work?</dc:title>
  <dc:creator>Manly Luscommbe</dc:creator>
  <cp:lastModifiedBy>Manly Luscommbe</cp:lastModifiedBy>
  <cp:revision>5</cp:revision>
  <dcterms:created xsi:type="dcterms:W3CDTF">2019-04-11T23:48:21Z</dcterms:created>
  <dcterms:modified xsi:type="dcterms:W3CDTF">2019-04-12T00:25:15Z</dcterms:modified>
</cp:coreProperties>
</file>