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64" r:id="rId5"/>
    <p:sldId id="313" r:id="rId6"/>
    <p:sldId id="314" r:id="rId7"/>
    <p:sldId id="315" r:id="rId8"/>
    <p:sldId id="316" r:id="rId9"/>
    <p:sldId id="317" r:id="rId10"/>
    <p:sldId id="318" r:id="rId11"/>
    <p:sldId id="319" r:id="rId12"/>
    <p:sldId id="321" r:id="rId13"/>
    <p:sldId id="320" r:id="rId14"/>
    <p:sldId id="322" r:id="rId15"/>
    <p:sldId id="3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29439E28-A38D-45C2-A1AE-DAD2C84A29B3}"/>
    <pc:docChg chg="modSld">
      <pc:chgData name="Manly Luscombe" userId="d66a401e1e7a39bf" providerId="LiveId" clId="{29439E28-A38D-45C2-A1AE-DAD2C84A29B3}" dt="2021-12-15T16:20:52.993" v="58" actId="20577"/>
      <pc:docMkLst>
        <pc:docMk/>
      </pc:docMkLst>
      <pc:sldChg chg="modSp mod">
        <pc:chgData name="Manly Luscombe" userId="d66a401e1e7a39bf" providerId="LiveId" clId="{29439E28-A38D-45C2-A1AE-DAD2C84A29B3}" dt="2021-12-15T16:16:06.644" v="2" actId="255"/>
        <pc:sldMkLst>
          <pc:docMk/>
          <pc:sldMk cId="92233081" sldId="313"/>
        </pc:sldMkLst>
        <pc:spChg chg="mod">
          <ac:chgData name="Manly Luscombe" userId="d66a401e1e7a39bf" providerId="LiveId" clId="{29439E28-A38D-45C2-A1AE-DAD2C84A29B3}" dt="2021-12-15T16:16:06.644" v="2" actId="255"/>
          <ac:spMkLst>
            <pc:docMk/>
            <pc:sldMk cId="92233081" sldId="313"/>
            <ac:spMk id="3" creationId="{DF4F8B3B-CC22-482F-B49A-04BD4811008F}"/>
          </ac:spMkLst>
        </pc:spChg>
      </pc:sldChg>
      <pc:sldChg chg="modSp mod">
        <pc:chgData name="Manly Luscombe" userId="d66a401e1e7a39bf" providerId="LiveId" clId="{29439E28-A38D-45C2-A1AE-DAD2C84A29B3}" dt="2021-12-15T16:17:02.117" v="4" actId="20577"/>
        <pc:sldMkLst>
          <pc:docMk/>
          <pc:sldMk cId="25359799" sldId="314"/>
        </pc:sldMkLst>
        <pc:spChg chg="mod">
          <ac:chgData name="Manly Luscombe" userId="d66a401e1e7a39bf" providerId="LiveId" clId="{29439E28-A38D-45C2-A1AE-DAD2C84A29B3}" dt="2021-12-15T16:17:02.117" v="4" actId="20577"/>
          <ac:spMkLst>
            <pc:docMk/>
            <pc:sldMk cId="25359799" sldId="314"/>
            <ac:spMk id="3" creationId="{DF4F8B3B-CC22-482F-B49A-04BD4811008F}"/>
          </ac:spMkLst>
        </pc:spChg>
      </pc:sldChg>
      <pc:sldChg chg="modSp mod">
        <pc:chgData name="Manly Luscombe" userId="d66a401e1e7a39bf" providerId="LiveId" clId="{29439E28-A38D-45C2-A1AE-DAD2C84A29B3}" dt="2021-12-15T16:20:52.993" v="58" actId="20577"/>
        <pc:sldMkLst>
          <pc:docMk/>
          <pc:sldMk cId="461063269" sldId="320"/>
        </pc:sldMkLst>
        <pc:spChg chg="mod">
          <ac:chgData name="Manly Luscombe" userId="d66a401e1e7a39bf" providerId="LiveId" clId="{29439E28-A38D-45C2-A1AE-DAD2C84A29B3}" dt="2021-12-15T16:19:21.432" v="19" actId="20577"/>
          <ac:spMkLst>
            <pc:docMk/>
            <pc:sldMk cId="461063269" sldId="320"/>
            <ac:spMk id="2" creationId="{D00C9F92-BB04-45A0-B7A1-F696F05A0F28}"/>
          </ac:spMkLst>
        </pc:spChg>
        <pc:spChg chg="mod">
          <ac:chgData name="Manly Luscombe" userId="d66a401e1e7a39bf" providerId="LiveId" clId="{29439E28-A38D-45C2-A1AE-DAD2C84A29B3}" dt="2021-12-15T16:20:52.993" v="58" actId="20577"/>
          <ac:spMkLst>
            <pc:docMk/>
            <pc:sldMk cId="461063269" sldId="320"/>
            <ac:spMk id="3" creationId="{DF4F8B3B-CC22-482F-B49A-04BD481100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12/15/2021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transitio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transitio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12/15/2021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12/15/2021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slow">
    <p:randomBar/>
  </p:transition>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latin typeface="Algerian" panose="04020705040A02060702" pitchFamily="82" charset="0"/>
              </a:rPr>
              <a:t>The minister</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Autofit/>
          </a:bodyPr>
          <a:lstStyle/>
          <a:p>
            <a:pPr>
              <a:spcAft>
                <a:spcPts val="600"/>
              </a:spcAft>
            </a:pPr>
            <a:r>
              <a:rPr lang="en-US" sz="2800" b="1" dirty="0">
                <a:latin typeface="Algerian" panose="04020705040A02060702" pitchFamily="82" charset="0"/>
              </a:rPr>
              <a:t>APPLIES TO MORE THAN THE PREACHER</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spiritual exercise</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Autofit/>
          </a:bodyPr>
          <a:lstStyle/>
          <a:p>
            <a:pPr marR="0" algn="l" rtl="0"/>
            <a:r>
              <a:rPr lang="en-US" sz="2800" b="1" i="0" u="none" strike="noStrike" baseline="0" dirty="0">
                <a:latin typeface="Verdana" panose="020B0604030504040204" pitchFamily="34" charset="0"/>
              </a:rPr>
              <a:t>(8)  For bodily exercise profits a little, but godliness is profitable for all things, having promise of the life that now is and of that which is to come.</a:t>
            </a:r>
          </a:p>
          <a:p>
            <a:pPr marR="0" algn="l" rtl="0"/>
            <a:r>
              <a:rPr lang="en-US" sz="2800" b="1" i="0" u="none" strike="noStrike" baseline="0" dirty="0">
                <a:latin typeface="Verdana" panose="020B0604030504040204" pitchFamily="34" charset="0"/>
              </a:rPr>
              <a:t>MORE IMPORTANT – Keep in shape spiritually</a:t>
            </a:r>
          </a:p>
          <a:p>
            <a:pPr lvl="1"/>
            <a:r>
              <a:rPr lang="en-US" sz="2600" b="1" dirty="0">
                <a:latin typeface="Verdana" panose="020B0604030504040204" pitchFamily="34" charset="0"/>
              </a:rPr>
              <a:t>Prayer, personal study</a:t>
            </a:r>
          </a:p>
          <a:p>
            <a:pPr lvl="1"/>
            <a:r>
              <a:rPr lang="en-US" sz="2600" b="1" dirty="0">
                <a:latin typeface="Verdana" panose="020B0604030504040204" pitchFamily="34" charset="0"/>
              </a:rPr>
              <a:t>Self-examination, grow </a:t>
            </a:r>
            <a:r>
              <a:rPr lang="en-US" sz="2600" b="1">
                <a:latin typeface="Verdana" panose="020B0604030504040204" pitchFamily="34" charset="0"/>
              </a:rPr>
              <a:t>in faith</a:t>
            </a:r>
            <a:endParaRPr lang="en-US" sz="2600" b="1" i="0" u="none" strike="noStrike" baseline="0" dirty="0">
              <a:latin typeface="Verdana" panose="020B0604030504040204" pitchFamily="34" charset="0"/>
            </a:endParaRPr>
          </a:p>
        </p:txBody>
      </p:sp>
    </p:spTree>
    <p:extLst>
      <p:ext uri="{BB962C8B-B14F-4D97-AF65-F5344CB8AC3E}">
        <p14:creationId xmlns:p14="http://schemas.microsoft.com/office/powerpoint/2010/main" val="461063269"/>
      </p:ext>
    </p:extLst>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contentment</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Autofit/>
          </a:bodyPr>
          <a:lstStyle/>
          <a:p>
            <a:r>
              <a:rPr lang="en-US" sz="2800" b="1" i="0" u="none" strike="noStrike" baseline="0" dirty="0">
                <a:latin typeface="Verdana" panose="020B0604030504040204" pitchFamily="34" charset="0"/>
              </a:rPr>
              <a:t>(1 Timothy 6:6)  Now godliness with contentment is great gain. (7)  For we brought nothing into </a:t>
            </a:r>
            <a:r>
              <a:rPr lang="en-US" sz="2800" b="1" i="1" u="none" strike="noStrike" baseline="0" dirty="0">
                <a:latin typeface="Verdana" panose="020B0604030504040204" pitchFamily="34" charset="0"/>
              </a:rPr>
              <a:t>this</a:t>
            </a:r>
            <a:r>
              <a:rPr lang="en-US" sz="2800" b="1" i="0" u="none" strike="noStrike" baseline="0" dirty="0">
                <a:latin typeface="Verdana" panose="020B0604030504040204" pitchFamily="34" charset="0"/>
              </a:rPr>
              <a:t> world, </a:t>
            </a:r>
            <a:r>
              <a:rPr lang="en-US" sz="2800" b="1" i="1" u="none" strike="noStrike" baseline="0" dirty="0">
                <a:latin typeface="Verdana" panose="020B0604030504040204" pitchFamily="34" charset="0"/>
              </a:rPr>
              <a:t>and it is</a:t>
            </a:r>
            <a:r>
              <a:rPr lang="en-US" sz="2800" b="1" i="0" u="none" strike="noStrike" baseline="0" dirty="0">
                <a:latin typeface="Verdana" panose="020B0604030504040204" pitchFamily="34" charset="0"/>
              </a:rPr>
              <a:t> certain we can carry nothing out.</a:t>
            </a:r>
          </a:p>
          <a:p>
            <a:pPr marR="0" algn="l" rtl="0"/>
            <a:r>
              <a:rPr lang="en-US" sz="2800" b="1" dirty="0">
                <a:latin typeface="Verdana" panose="020B0604030504040204" pitchFamily="34" charset="0"/>
              </a:rPr>
              <a:t>Godliness = strive to be like God</a:t>
            </a:r>
          </a:p>
          <a:p>
            <a:pPr marR="0" algn="l" rtl="0"/>
            <a:r>
              <a:rPr lang="en-US" sz="2800" b="1" i="0" u="none" strike="noStrike" baseline="0" dirty="0">
                <a:latin typeface="Verdana" panose="020B0604030504040204" pitchFamily="34" charset="0"/>
              </a:rPr>
              <a:t>Contentment = accept what we are, where we are in life, what we have</a:t>
            </a:r>
          </a:p>
        </p:txBody>
      </p:sp>
    </p:spTree>
    <p:extLst>
      <p:ext uri="{BB962C8B-B14F-4D97-AF65-F5344CB8AC3E}">
        <p14:creationId xmlns:p14="http://schemas.microsoft.com/office/powerpoint/2010/main" val="2741828774"/>
      </p:ext>
    </p:extLst>
  </p:cSld>
  <p:clrMapOvr>
    <a:masterClrMapping/>
  </p:clrMapOvr>
  <p:transition spd="slow">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conclusion</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Autofit/>
          </a:bodyPr>
          <a:lstStyle/>
          <a:p>
            <a:r>
              <a:rPr lang="en-US" sz="2800" b="1" i="0" u="none" strike="noStrike" baseline="0" dirty="0">
                <a:latin typeface="Verdana" panose="020B0604030504040204" pitchFamily="34" charset="0"/>
              </a:rPr>
              <a:t>All that we have talked about – applies to the preacher, elders, deacons – AND to every Christian.</a:t>
            </a:r>
          </a:p>
          <a:p>
            <a:r>
              <a:rPr lang="en-US" sz="2800" b="1" dirty="0">
                <a:latin typeface="Verdana" panose="020B0604030504040204" pitchFamily="34" charset="0"/>
              </a:rPr>
              <a:t>We are ALL “ministering servants”</a:t>
            </a:r>
          </a:p>
          <a:p>
            <a:r>
              <a:rPr lang="en-US" sz="2800" b="1" i="0" u="none" strike="noStrike" baseline="0" dirty="0">
                <a:latin typeface="Verdana" panose="020B0604030504040204" pitchFamily="34" charset="0"/>
              </a:rPr>
              <a:t>We are ALL to work, serve others, teach and live as God commands.</a:t>
            </a:r>
          </a:p>
        </p:txBody>
      </p:sp>
    </p:spTree>
    <p:extLst>
      <p:ext uri="{BB962C8B-B14F-4D97-AF65-F5344CB8AC3E}">
        <p14:creationId xmlns:p14="http://schemas.microsoft.com/office/powerpoint/2010/main" val="138895354"/>
      </p:ext>
    </p:extLst>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MATTHEW 23:11-12</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rmAutofit/>
          </a:bodyPr>
          <a:lstStyle/>
          <a:p>
            <a:pPr marR="0" algn="l" rtl="0"/>
            <a:r>
              <a:rPr lang="en-US" sz="3600" b="1" i="0" u="none" strike="noStrike" baseline="0" dirty="0">
                <a:latin typeface="Verdana" panose="020B0604030504040204" pitchFamily="34" charset="0"/>
              </a:rPr>
              <a:t>(11)  But he who is greatest among you shall be your </a:t>
            </a:r>
            <a:r>
              <a:rPr lang="en-US" sz="3600" b="1" i="0" u="sng" strike="noStrike" baseline="0" dirty="0">
                <a:latin typeface="Verdana" panose="020B0604030504040204" pitchFamily="34" charset="0"/>
              </a:rPr>
              <a:t>servant</a:t>
            </a:r>
            <a:r>
              <a:rPr lang="en-US" sz="3600" b="1" i="0" u="none" strike="noStrike" baseline="0" dirty="0">
                <a:latin typeface="Verdana" panose="020B0604030504040204" pitchFamily="34" charset="0"/>
              </a:rPr>
              <a:t>.</a:t>
            </a:r>
          </a:p>
          <a:p>
            <a:pPr marR="0" algn="l" rtl="0"/>
            <a:r>
              <a:rPr lang="en-US" sz="3600" b="1" i="0" u="none" strike="noStrike" baseline="0" dirty="0">
                <a:latin typeface="Verdana" panose="020B0604030504040204" pitchFamily="34" charset="0"/>
              </a:rPr>
              <a:t>(12)  And whoever exalts himself will be humbled, and he who humbles himself will be exalted.</a:t>
            </a:r>
          </a:p>
        </p:txBody>
      </p:sp>
    </p:spTree>
    <p:extLst>
      <p:ext uri="{BB962C8B-B14F-4D97-AF65-F5344CB8AC3E}">
        <p14:creationId xmlns:p14="http://schemas.microsoft.com/office/powerpoint/2010/main" val="92233081"/>
      </p:ext>
    </p:extLst>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introduction</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rmAutofit/>
          </a:bodyPr>
          <a:lstStyle/>
          <a:p>
            <a:r>
              <a:rPr lang="en-US" sz="3200" b="1" dirty="0">
                <a:latin typeface="Verdana" panose="020B0604030504040204" pitchFamily="34" charset="0"/>
                <a:ea typeface="Verdana" panose="020B0604030504040204" pitchFamily="34" charset="0"/>
              </a:rPr>
              <a:t>The same Greek word (</a:t>
            </a:r>
            <a:r>
              <a:rPr lang="en-US" sz="3200" b="1" dirty="0" err="1">
                <a:latin typeface="Verdana" panose="020B0604030504040204" pitchFamily="34" charset="0"/>
                <a:ea typeface="Verdana" panose="020B0604030504040204" pitchFamily="34" charset="0"/>
              </a:rPr>
              <a:t>diaconos</a:t>
            </a:r>
            <a:r>
              <a:rPr lang="en-US" sz="3200" b="1" dirty="0">
                <a:latin typeface="Verdana" panose="020B0604030504040204" pitchFamily="34" charset="0"/>
                <a:ea typeface="Verdana" panose="020B0604030504040204" pitchFamily="34" charset="0"/>
              </a:rPr>
              <a:t>) is translated – minister, deacon, and servant</a:t>
            </a:r>
          </a:p>
          <a:p>
            <a:endParaRPr lang="en-US" sz="3200" b="1" dirty="0">
              <a:latin typeface="Verdana" panose="020B0604030504040204" pitchFamily="34" charset="0"/>
              <a:ea typeface="Verdana" panose="020B0604030504040204" pitchFamily="34" charset="0"/>
            </a:endParaRPr>
          </a:p>
          <a:p>
            <a:r>
              <a:rPr lang="en-US" sz="3200" b="1" dirty="0">
                <a:latin typeface="Verdana" panose="020B0604030504040204" pitchFamily="34" charset="0"/>
                <a:ea typeface="Verdana" panose="020B0604030504040204" pitchFamily="34" charset="0"/>
              </a:rPr>
              <a:t>There are men, women and even sinners that are serving the will and plan of God.</a:t>
            </a:r>
          </a:p>
        </p:txBody>
      </p:sp>
    </p:spTree>
    <p:extLst>
      <p:ext uri="{BB962C8B-B14F-4D97-AF65-F5344CB8AC3E}">
        <p14:creationId xmlns:p14="http://schemas.microsoft.com/office/powerpoint/2010/main" val="25359799"/>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introduction</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rmAutofit/>
          </a:bodyPr>
          <a:lstStyle/>
          <a:p>
            <a:r>
              <a:rPr lang="en-US" sz="3200" b="1" dirty="0">
                <a:latin typeface="Verdana" panose="020B0604030504040204" pitchFamily="34" charset="0"/>
                <a:ea typeface="Verdana" panose="020B0604030504040204" pitchFamily="34" charset="0"/>
              </a:rPr>
              <a:t>We often use the word “minister” in reference to the preacher.</a:t>
            </a:r>
          </a:p>
          <a:p>
            <a:r>
              <a:rPr lang="en-US" sz="3200" b="1" dirty="0">
                <a:latin typeface="Verdana" panose="020B0604030504040204" pitchFamily="34" charset="0"/>
                <a:ea typeface="Verdana" panose="020B0604030504040204" pitchFamily="34" charset="0"/>
              </a:rPr>
              <a:t>This sermon is not just about preaching ministers.</a:t>
            </a:r>
          </a:p>
          <a:p>
            <a:r>
              <a:rPr lang="en-US" sz="3200" b="1" dirty="0">
                <a:latin typeface="Verdana" panose="020B0604030504040204" pitchFamily="34" charset="0"/>
                <a:ea typeface="Verdana" panose="020B0604030504040204" pitchFamily="34" charset="0"/>
              </a:rPr>
              <a:t>The Greek word is also used about all Christians and our role as servants.</a:t>
            </a:r>
          </a:p>
        </p:txBody>
      </p:sp>
    </p:spTree>
    <p:extLst>
      <p:ext uri="{BB962C8B-B14F-4D97-AF65-F5344CB8AC3E}">
        <p14:creationId xmlns:p14="http://schemas.microsoft.com/office/powerpoint/2010/main" val="405083812"/>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1 timothy 4:6-8</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a:xfrm>
            <a:off x="755374" y="2014194"/>
            <a:ext cx="10654748" cy="4201212"/>
          </a:xfrm>
        </p:spPr>
        <p:txBody>
          <a:bodyPr>
            <a:noAutofit/>
          </a:bodyPr>
          <a:lstStyle/>
          <a:p>
            <a:pPr marR="0" algn="l" rtl="0"/>
            <a:r>
              <a:rPr lang="en-US" sz="2800" b="1" i="0" u="none" strike="noStrike" baseline="0" dirty="0">
                <a:latin typeface="Verdana" panose="020B0604030504040204" pitchFamily="34" charset="0"/>
              </a:rPr>
              <a:t>(1 Timothy 4:6)  If you instruct the brethren in these things, you will be a good minister of Jesus Christ, nourished in the words of faith and of the good doctrine which you have carefully followed. (7)  But reject profane and old wives' fables, and exercise yourself toward godliness. (8)  For bodily exercise profits a little, but godliness is profitable for all things, having promise of the life that now is and of that which is to come.</a:t>
            </a:r>
          </a:p>
        </p:txBody>
      </p:sp>
    </p:spTree>
    <p:extLst>
      <p:ext uri="{BB962C8B-B14F-4D97-AF65-F5344CB8AC3E}">
        <p14:creationId xmlns:p14="http://schemas.microsoft.com/office/powerpoint/2010/main" val="2663864468"/>
      </p:ext>
    </p:extLst>
  </p:cSld>
  <p:clrMapOvr>
    <a:masterClrMapping/>
  </p:clrMapOvr>
  <p:transitio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Know the book</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Autofit/>
          </a:bodyPr>
          <a:lstStyle/>
          <a:p>
            <a:pPr marR="0" algn="l" rtl="0"/>
            <a:r>
              <a:rPr lang="en-US" sz="2800" b="1" i="0" u="none" strike="noStrike" baseline="0" dirty="0">
                <a:latin typeface="Verdana" panose="020B0604030504040204" pitchFamily="34" charset="0"/>
              </a:rPr>
              <a:t>V. 6 – nourished in the words of faith and doctrine</a:t>
            </a:r>
          </a:p>
          <a:p>
            <a:pPr marR="0" algn="l" rtl="0"/>
            <a:r>
              <a:rPr lang="en-US" sz="2800" b="1" dirty="0">
                <a:latin typeface="Verdana" panose="020B0604030504040204" pitchFamily="34" charset="0"/>
              </a:rPr>
              <a:t>Know the Bible – history, OT and NT</a:t>
            </a:r>
          </a:p>
          <a:p>
            <a:pPr marR="0" algn="l" rtl="0"/>
            <a:r>
              <a:rPr lang="en-US" sz="2800" b="1" dirty="0">
                <a:latin typeface="Verdana" panose="020B0604030504040204" pitchFamily="34" charset="0"/>
              </a:rPr>
              <a:t>Teach others to produce faith and obedience </a:t>
            </a:r>
          </a:p>
          <a:p>
            <a:pPr marR="0" algn="l" rtl="0"/>
            <a:r>
              <a:rPr lang="en-US" sz="2800" b="1" dirty="0">
                <a:latin typeface="Verdana" panose="020B0604030504040204" pitchFamily="34" charset="0"/>
              </a:rPr>
              <a:t>Know the books of the Bible – how to find a passage (like knowing the alphabet to use a dictionary)</a:t>
            </a:r>
          </a:p>
        </p:txBody>
      </p:sp>
    </p:spTree>
    <p:extLst>
      <p:ext uri="{BB962C8B-B14F-4D97-AF65-F5344CB8AC3E}">
        <p14:creationId xmlns:p14="http://schemas.microsoft.com/office/powerpoint/2010/main" val="2874973275"/>
      </p:ext>
    </p:extLst>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Teach good doctrine</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Autofit/>
          </a:bodyPr>
          <a:lstStyle/>
          <a:p>
            <a:pPr marR="0" algn="l" rtl="0"/>
            <a:r>
              <a:rPr lang="en-US" sz="2800" b="1" i="0" u="none" strike="noStrike" baseline="0" dirty="0">
                <a:latin typeface="Verdana" panose="020B0604030504040204" pitchFamily="34" charset="0"/>
              </a:rPr>
              <a:t>V. 6 – nourished in the words of faith and doctrine</a:t>
            </a:r>
          </a:p>
          <a:p>
            <a:pPr marR="0" algn="l" rtl="0"/>
            <a:r>
              <a:rPr lang="en-US" sz="2800" b="1" i="0" u="none" strike="noStrike" baseline="0" dirty="0">
                <a:latin typeface="Verdana" panose="020B0604030504040204" pitchFamily="34" charset="0"/>
              </a:rPr>
              <a:t>Know the doctrine – </a:t>
            </a:r>
          </a:p>
          <a:p>
            <a:pPr marR="0" algn="l" rtl="0"/>
            <a:r>
              <a:rPr lang="en-US" sz="2800" b="1" i="0" u="none" strike="noStrike" baseline="0" dirty="0">
                <a:latin typeface="Verdana" panose="020B0604030504040204" pitchFamily="34" charset="0"/>
              </a:rPr>
              <a:t>G</a:t>
            </a:r>
            <a:r>
              <a:rPr lang="en-US" sz="2800" b="1" dirty="0">
                <a:latin typeface="Verdana" panose="020B0604030504040204" pitchFamily="34" charset="0"/>
              </a:rPr>
              <a:t>od, Jesus, church</a:t>
            </a:r>
          </a:p>
          <a:p>
            <a:pPr marR="0" algn="l" rtl="0"/>
            <a:r>
              <a:rPr lang="en-US" sz="2800" b="1" dirty="0">
                <a:latin typeface="Verdana" panose="020B0604030504040204" pitchFamily="34" charset="0"/>
              </a:rPr>
              <a:t>Plan of salvation</a:t>
            </a:r>
          </a:p>
          <a:p>
            <a:pPr marR="0" algn="l" rtl="0"/>
            <a:r>
              <a:rPr lang="en-US" sz="2800" b="1" dirty="0">
                <a:latin typeface="Verdana" panose="020B0604030504040204" pitchFamily="34" charset="0"/>
              </a:rPr>
              <a:t>Worship and work of the church</a:t>
            </a:r>
          </a:p>
          <a:p>
            <a:pPr marR="0" algn="l" rtl="0"/>
            <a:r>
              <a:rPr lang="en-US" sz="2800" b="1" i="0" u="none" strike="noStrike" baseline="0" dirty="0">
                <a:latin typeface="Verdana" panose="020B0604030504040204" pitchFamily="34" charset="0"/>
              </a:rPr>
              <a:t>Tell difference in truth and false doctrine</a:t>
            </a:r>
          </a:p>
        </p:txBody>
      </p:sp>
    </p:spTree>
    <p:extLst>
      <p:ext uri="{BB962C8B-B14F-4D97-AF65-F5344CB8AC3E}">
        <p14:creationId xmlns:p14="http://schemas.microsoft.com/office/powerpoint/2010/main" val="3538352130"/>
      </p:ext>
    </p:extLst>
  </p:cSld>
  <p:clrMapOvr>
    <a:masterClrMapping/>
  </p:clrMapOvr>
  <p:transitio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Refuse gossip</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Autofit/>
          </a:bodyPr>
          <a:lstStyle/>
          <a:p>
            <a:pPr marR="0" algn="l" rtl="0"/>
            <a:r>
              <a:rPr lang="en-US" sz="2800" b="1" i="0" u="none" strike="noStrike" baseline="0" dirty="0">
                <a:latin typeface="Verdana" panose="020B0604030504040204" pitchFamily="34" charset="0"/>
              </a:rPr>
              <a:t>(7)  But reject profane and old wives' fables, and exercise yourself toward godliness. </a:t>
            </a:r>
          </a:p>
          <a:p>
            <a:pPr marR="0" algn="l" rtl="0"/>
            <a:r>
              <a:rPr lang="en-US" sz="2800" b="1" dirty="0">
                <a:latin typeface="Verdana" panose="020B0604030504040204" pitchFamily="34" charset="0"/>
              </a:rPr>
              <a:t>We often hear bits of gossip.</a:t>
            </a:r>
          </a:p>
          <a:p>
            <a:pPr marR="0" algn="l" rtl="0"/>
            <a:r>
              <a:rPr lang="en-US" sz="2800" b="1" i="0" u="none" strike="noStrike" baseline="0" dirty="0">
                <a:latin typeface="Verdana" panose="020B0604030504040204" pitchFamily="34" charset="0"/>
              </a:rPr>
              <a:t>What do we do with it? </a:t>
            </a:r>
          </a:p>
          <a:p>
            <a:pPr marR="0" algn="l" rtl="0"/>
            <a:r>
              <a:rPr lang="en-US" sz="2800" b="1" i="0" u="none" strike="noStrike" baseline="0" dirty="0">
                <a:latin typeface="Verdana" panose="020B0604030504040204" pitchFamily="34" charset="0"/>
              </a:rPr>
              <a:t>Spread it to others or check it out.</a:t>
            </a:r>
          </a:p>
          <a:p>
            <a:pPr marR="0" algn="l" rtl="0"/>
            <a:r>
              <a:rPr lang="en-US" sz="2800" b="1" i="0" u="none" strike="noStrike" baseline="0" dirty="0">
                <a:latin typeface="Verdana" panose="020B0604030504040204" pitchFamily="34" charset="0"/>
              </a:rPr>
              <a:t>If we believe half of what we are told, we will be unable to function.</a:t>
            </a:r>
          </a:p>
        </p:txBody>
      </p:sp>
    </p:spTree>
    <p:extLst>
      <p:ext uri="{BB962C8B-B14F-4D97-AF65-F5344CB8AC3E}">
        <p14:creationId xmlns:p14="http://schemas.microsoft.com/office/powerpoint/2010/main" val="2447754108"/>
      </p:ext>
    </p:extLst>
  </p:cSld>
  <p:clrMapOvr>
    <a:masterClrMapping/>
  </p:clrMapOvr>
  <p:transitio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F92-BB04-45A0-B7A1-F696F05A0F28}"/>
              </a:ext>
            </a:extLst>
          </p:cNvPr>
          <p:cNvSpPr>
            <a:spLocks noGrp="1"/>
          </p:cNvSpPr>
          <p:nvPr>
            <p:ph type="title"/>
          </p:nvPr>
        </p:nvSpPr>
        <p:spPr/>
        <p:txBody>
          <a:bodyPr>
            <a:normAutofit/>
          </a:bodyPr>
          <a:lstStyle/>
          <a:p>
            <a:r>
              <a:rPr lang="en-US" sz="4400" b="1" dirty="0">
                <a:latin typeface="Stencil" panose="040409050D0802020404" pitchFamily="82" charset="0"/>
              </a:rPr>
              <a:t>Personal godliness</a:t>
            </a:r>
          </a:p>
        </p:txBody>
      </p:sp>
      <p:sp>
        <p:nvSpPr>
          <p:cNvPr id="3" name="Content Placeholder 2">
            <a:extLst>
              <a:ext uri="{FF2B5EF4-FFF2-40B4-BE49-F238E27FC236}">
                <a16:creationId xmlns:a16="http://schemas.microsoft.com/office/drawing/2014/main" id="{DF4F8B3B-CC22-482F-B49A-04BD4811008F}"/>
              </a:ext>
            </a:extLst>
          </p:cNvPr>
          <p:cNvSpPr>
            <a:spLocks noGrp="1"/>
          </p:cNvSpPr>
          <p:nvPr>
            <p:ph idx="1"/>
          </p:nvPr>
        </p:nvSpPr>
        <p:spPr/>
        <p:txBody>
          <a:bodyPr>
            <a:noAutofit/>
          </a:bodyPr>
          <a:lstStyle/>
          <a:p>
            <a:pPr marR="0" algn="l" rtl="0"/>
            <a:r>
              <a:rPr lang="en-US" sz="2800" b="1" i="0" u="none" strike="noStrike" baseline="0" dirty="0">
                <a:latin typeface="Verdana" panose="020B0604030504040204" pitchFamily="34" charset="0"/>
              </a:rPr>
              <a:t>(8 a)  For bodily exercise profits a little</a:t>
            </a:r>
            <a:endParaRPr lang="en-US" sz="2800" b="1" dirty="0">
              <a:latin typeface="Verdana" panose="020B0604030504040204" pitchFamily="34" charset="0"/>
            </a:endParaRPr>
          </a:p>
          <a:p>
            <a:pPr marR="0" algn="l" rtl="0"/>
            <a:r>
              <a:rPr lang="en-US" sz="2800" b="1" i="0" u="none" strike="noStrike" baseline="0" dirty="0">
                <a:latin typeface="Verdana" panose="020B0604030504040204" pitchFamily="34" charset="0"/>
              </a:rPr>
              <a:t>Keep your body – diet, exercise, rest</a:t>
            </a:r>
          </a:p>
          <a:p>
            <a:pPr lvl="1"/>
            <a:r>
              <a:rPr lang="en-US" sz="2600" b="1" u="sng" dirty="0">
                <a:latin typeface="Verdana" panose="020B0604030504040204" pitchFamily="34" charset="0"/>
              </a:rPr>
              <a:t>Exercise</a:t>
            </a:r>
            <a:r>
              <a:rPr lang="en-US" sz="2600" b="1" dirty="0">
                <a:latin typeface="Verdana" panose="020B0604030504040204" pitchFamily="34" charset="0"/>
              </a:rPr>
              <a:t> – walk, ride a bike, move</a:t>
            </a:r>
          </a:p>
          <a:p>
            <a:pPr lvl="1"/>
            <a:r>
              <a:rPr lang="en-US" sz="2600" b="1" i="0" u="sng" strike="noStrike" baseline="0" dirty="0">
                <a:latin typeface="Verdana" panose="020B0604030504040204" pitchFamily="34" charset="0"/>
              </a:rPr>
              <a:t>Eat</a:t>
            </a:r>
            <a:r>
              <a:rPr lang="en-US" sz="2600" b="1" i="0" u="none" strike="noStrike" baseline="0" dirty="0">
                <a:latin typeface="Verdana" panose="020B0604030504040204" pitchFamily="34" charset="0"/>
              </a:rPr>
              <a:t> – proper die</a:t>
            </a:r>
            <a:r>
              <a:rPr lang="en-US" sz="2600" b="1" dirty="0">
                <a:latin typeface="Verdana" panose="020B0604030504040204" pitchFamily="34" charset="0"/>
              </a:rPr>
              <a:t>t, eat healthy</a:t>
            </a:r>
          </a:p>
          <a:p>
            <a:pPr lvl="1"/>
            <a:r>
              <a:rPr lang="en-US" sz="2600" b="1" i="0" u="sng" strike="noStrike" baseline="0" dirty="0">
                <a:latin typeface="Verdana" panose="020B0604030504040204" pitchFamily="34" charset="0"/>
              </a:rPr>
              <a:t>Rest</a:t>
            </a:r>
            <a:r>
              <a:rPr lang="en-US" sz="2600" b="1" i="0" u="none" strike="noStrike" baseline="0" dirty="0">
                <a:latin typeface="Verdana" panose="020B0604030504040204" pitchFamily="34" charset="0"/>
              </a:rPr>
              <a:t> – Enough to have energy to serve God</a:t>
            </a:r>
          </a:p>
          <a:p>
            <a:pPr lvl="1"/>
            <a:r>
              <a:rPr lang="en-US" sz="2600" b="1" u="sng" dirty="0">
                <a:latin typeface="Verdana" panose="020B0604030504040204" pitchFamily="34" charset="0"/>
              </a:rPr>
              <a:t>Protect</a:t>
            </a:r>
            <a:r>
              <a:rPr lang="en-US" sz="2600" b="1" dirty="0">
                <a:latin typeface="Verdana" panose="020B0604030504040204" pitchFamily="34" charset="0"/>
              </a:rPr>
              <a:t> – Use caution (Covid, colds, flu)</a:t>
            </a:r>
            <a:endParaRPr lang="en-US" sz="2400" b="1" i="0" u="none" strike="noStrike" baseline="0" dirty="0">
              <a:latin typeface="Verdana" panose="020B0604030504040204" pitchFamily="34" charset="0"/>
            </a:endParaRPr>
          </a:p>
        </p:txBody>
      </p:sp>
    </p:spTree>
    <p:extLst>
      <p:ext uri="{BB962C8B-B14F-4D97-AF65-F5344CB8AC3E}">
        <p14:creationId xmlns:p14="http://schemas.microsoft.com/office/powerpoint/2010/main" val="3348363703"/>
      </p:ext>
    </p:extLst>
  </p:cSld>
  <p:clrMapOvr>
    <a:masterClrMapping/>
  </p:clrMapOvr>
  <p:transition spd="slow">
    <p:randomBa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{592B1340-AA93-4B41-BD78-C93DBE74723E}tf11531919_win32</Template>
  <TotalTime>48</TotalTime>
  <Words>581</Words>
  <Application>Microsoft Office PowerPoint</Application>
  <PresentationFormat>Widescreen</PresentationFormat>
  <Paragraphs>54</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Algerian</vt:lpstr>
      <vt:lpstr>Arial</vt:lpstr>
      <vt:lpstr>Avenir Next LT Pro</vt:lpstr>
      <vt:lpstr>Avenir Next LT Pro Light</vt:lpstr>
      <vt:lpstr>Calibri</vt:lpstr>
      <vt:lpstr>Garamond</vt:lpstr>
      <vt:lpstr>Stencil</vt:lpstr>
      <vt:lpstr>Verdana</vt:lpstr>
      <vt:lpstr>SavonVTI</vt:lpstr>
      <vt:lpstr>The minister</vt:lpstr>
      <vt:lpstr>MATTHEW 23:11-12</vt:lpstr>
      <vt:lpstr>introduction</vt:lpstr>
      <vt:lpstr>introduction</vt:lpstr>
      <vt:lpstr>1 timothy 4:6-8</vt:lpstr>
      <vt:lpstr>Know the book</vt:lpstr>
      <vt:lpstr>Teach good doctrine</vt:lpstr>
      <vt:lpstr>Refuse gossip</vt:lpstr>
      <vt:lpstr>Personal godliness</vt:lpstr>
      <vt:lpstr>spiritual exercise</vt:lpstr>
      <vt:lpstr>contentment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minister</dc:title>
  <dc:creator>Manly Luscombe</dc:creator>
  <cp:lastModifiedBy>Manly Luscombe</cp:lastModifiedBy>
  <cp:revision>1</cp:revision>
  <dcterms:created xsi:type="dcterms:W3CDTF">2021-12-15T15:32:44Z</dcterms:created>
  <dcterms:modified xsi:type="dcterms:W3CDTF">2021-12-15T16:20:57Z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