
<file path=[Content_Types].xml><?xml version="1.0" encoding="utf-8"?>
<Types xmlns="http://schemas.openxmlformats.org/package/2006/content-types">
  <Default Extension="bmp" ContentType="image/bmp"/>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03ACDC93-65C4-46AA-8228-81FFA7FFA86F}"/>
    <pc:docChg chg="modSld">
      <pc:chgData name="Manly Luscombe" userId="d66a401e1e7a39bf" providerId="LiveId" clId="{03ACDC93-65C4-46AA-8228-81FFA7FFA86F}" dt="2022-10-22T14:01:56.926" v="15" actId="20577"/>
      <pc:docMkLst>
        <pc:docMk/>
      </pc:docMkLst>
      <pc:sldChg chg="modSp mod">
        <pc:chgData name="Manly Luscombe" userId="d66a401e1e7a39bf" providerId="LiveId" clId="{03ACDC93-65C4-46AA-8228-81FFA7FFA86F}" dt="2022-10-22T13:56:29.886" v="0" actId="20577"/>
        <pc:sldMkLst>
          <pc:docMk/>
          <pc:sldMk cId="498477562" sldId="260"/>
        </pc:sldMkLst>
        <pc:spChg chg="mod">
          <ac:chgData name="Manly Luscombe" userId="d66a401e1e7a39bf" providerId="LiveId" clId="{03ACDC93-65C4-46AA-8228-81FFA7FFA86F}" dt="2022-10-22T13:56:29.886" v="0" actId="20577"/>
          <ac:spMkLst>
            <pc:docMk/>
            <pc:sldMk cId="498477562" sldId="260"/>
            <ac:spMk id="3" creationId="{9D94DEC3-3FCC-DD67-6A92-48E12BE312A1}"/>
          </ac:spMkLst>
        </pc:spChg>
      </pc:sldChg>
      <pc:sldChg chg="modSp mod">
        <pc:chgData name="Manly Luscombe" userId="d66a401e1e7a39bf" providerId="LiveId" clId="{03ACDC93-65C4-46AA-8228-81FFA7FFA86F}" dt="2022-10-22T14:01:56.926" v="15" actId="20577"/>
        <pc:sldMkLst>
          <pc:docMk/>
          <pc:sldMk cId="3820329154" sldId="265"/>
        </pc:sldMkLst>
        <pc:spChg chg="mod">
          <ac:chgData name="Manly Luscombe" userId="d66a401e1e7a39bf" providerId="LiveId" clId="{03ACDC93-65C4-46AA-8228-81FFA7FFA86F}" dt="2022-10-22T14:01:56.926" v="15" actId="20577"/>
          <ac:spMkLst>
            <pc:docMk/>
            <pc:sldMk cId="3820329154" sldId="265"/>
            <ac:spMk id="3" creationId="{9D94DEC3-3FCC-DD67-6A92-48E12BE312A1}"/>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Rectangle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03FCE02C-6EC6-4E09-BC2C-9FDED4DE236E}" type="datetimeFigureOut">
              <a:rPr lang="en-US" dirty="0"/>
              <a:t>10/22/2022</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FB075A7A-4A9A-410F-B848-AB998ACC9419}" type="datetimeFigureOut">
              <a:rPr lang="en-US" dirty="0"/>
              <a:pPr/>
              <a:t>10/22/2022</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AA5F3E88-2D66-4D17-B0FA-EA13CB20B2FF}" type="datetimeFigureOut">
              <a:rPr lang="en-US" dirty="0"/>
              <a:pPr/>
              <a:t>10/22/2022</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4D8F36E1-9596-4E98-8786-4A17C5D29C65}" type="datetimeFigureOut">
              <a:rPr lang="en-US" dirty="0"/>
              <a:pPr/>
              <a:t>10/22/2022</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9" name="Rectangle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Rectangle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EE4D1A55-63BC-4BA2-9538-7DDEADA10621}" type="datetimeFigureOut">
              <a:rPr lang="en-US" dirty="0"/>
              <a:t>10/22/2022</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tx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solidFill>
                  <a:schemeClr val="tx2"/>
                </a:solidFill>
              </a:defRPr>
            </a:lvl1pPr>
          </a:lstStyle>
          <a:p>
            <a:fld id="{66D01ABB-8821-4BF5-97A9-E1A66ACAEAA9}" type="datetimeFigureOut">
              <a:rPr lang="en-US" dirty="0"/>
              <a:pPr/>
              <a:t>10/22/2022</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solidFill>
                  <a:schemeClr val="tx2"/>
                </a:solidFill>
              </a:defRPr>
            </a:lvl1pPr>
          </a:lstStyle>
          <a:p>
            <a:fld id="{20C37B1C-D4A1-4A4F-A470-80868146AFC5}" type="datetimeFigureOut">
              <a:rPr lang="en-US" dirty="0"/>
              <a:pPr/>
              <a:t>10/22/2022</a:t>
            </a:fld>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tx2"/>
                </a:solidFill>
              </a:defRPr>
            </a:lvl1pPr>
          </a:lstStyle>
          <a:p>
            <a:fld id="{6D31D1B9-F39E-471E-80A9-595CAA5664AD}" type="datetimeFigureOut">
              <a:rPr lang="en-US" dirty="0"/>
              <a:pPr/>
              <a:t>10/22/2022</a:t>
            </a:fld>
            <a:endParaRPr lang="en-US" dirty="0"/>
          </a:p>
        </p:txBody>
      </p:sp>
      <p:sp>
        <p:nvSpPr>
          <p:cNvPr id="4" name="Footer Placeholder 3"/>
          <p:cNvSpPr>
            <a:spLocks noGrp="1"/>
          </p:cNvSpPr>
          <p:nvPr>
            <p:ph type="ftr" sz="quarter" idx="11"/>
          </p:nvPr>
        </p:nvSpPr>
        <p:spPr/>
        <p:txBody>
          <a:bodyPr/>
          <a:lstStyle>
            <a:lvl1pPr>
              <a:defRPr>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33FCEABC-E2B9-4606-A74F-CB06AF596887}" type="datetimeFigureOut">
              <a:rPr lang="en-US" dirty="0"/>
              <a:pPr/>
              <a:t>10/22/2022</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4" name="Rectangle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Rectangle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Rectangle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790575" y="704850"/>
            <a:ext cx="7562850" cy="51435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FA8850A0-01A3-4F4E-AA52-F716A9BFD4EB}" type="datetimeFigureOut">
              <a:rPr lang="en-US" dirty="0"/>
              <a:pPr/>
              <a:t>10/22/2022</a:t>
            </a:fld>
            <a:endParaRPr lang="en-US" dirty="0"/>
          </a:p>
        </p:txBody>
      </p:sp>
      <p:sp>
        <p:nvSpPr>
          <p:cNvPr id="6" name="Footer Placeholder 5"/>
          <p:cNvSpPr>
            <a:spLocks noGrp="1"/>
          </p:cNvSpPr>
          <p:nvPr>
            <p:ph type="ftr" sz="quarter" idx="11"/>
          </p:nvPr>
        </p:nvSpPr>
        <p:spPr>
          <a:xfrm>
            <a:off x="3439158" y="6214535"/>
            <a:ext cx="5184648" cy="256032"/>
          </a:xfrm>
        </p:spPr>
        <p:txBody>
          <a:bodyPr/>
          <a:lstStyle>
            <a:lvl1pPr algn="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2"/>
                </a:solidFill>
              </a:defRPr>
            </a:lvl1pPr>
          </a:lstStyle>
          <a:p>
            <a:fld id="{4FAB73BC-B049-4115-A692-8D63A059BFB8}" type="slidenum">
              <a:rPr lang="en-US" dirty="0"/>
              <a:pPr/>
              <a:t>‹#›</a:t>
            </a:fld>
            <a:endParaRPr lang="en-US" dirty="0"/>
          </a:p>
        </p:txBody>
      </p:sp>
      <p:sp>
        <p:nvSpPr>
          <p:cNvPr id="11" name="Rectangle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601076" cy="6382512"/>
          </a:xfrm>
          <a:solidFill>
            <a:srgbClr val="808080"/>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E5811CCA-BB49-46C7-A0E2-F42339750F9A}" type="datetimeFigureOut">
              <a:rPr lang="en-US" dirty="0"/>
              <a:t>10/22/2022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Rectangle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defRPr>
            </a:lvl1pPr>
          </a:lstStyle>
          <a:p>
            <a:fld id="{17205CAA-4E5A-4223-BD55-C5D2841AC9EF}" type="datetimeFigureOut">
              <a:rPr lang="en-US" dirty="0"/>
              <a:t>10/22/2022</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6pPr>
      <a:lvl7pPr marL="19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7pPr>
      <a:lvl8pPr marL="22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8pPr>
      <a:lvl9pPr marL="25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7478800-2CF6-A9FA-B4F5-118B86271AC6}"/>
              </a:ext>
            </a:extLst>
          </p:cNvPr>
          <p:cNvSpPr>
            <a:spLocks noGrp="1"/>
          </p:cNvSpPr>
          <p:nvPr>
            <p:ph type="ctrTitle"/>
          </p:nvPr>
        </p:nvSpPr>
        <p:spPr>
          <a:xfrm>
            <a:off x="1561708" y="2091262"/>
            <a:ext cx="9068586" cy="3077085"/>
          </a:xfrm>
        </p:spPr>
        <p:txBody>
          <a:bodyPr/>
          <a:lstStyle/>
          <a:p>
            <a:r>
              <a:rPr lang="en-US" b="1" dirty="0"/>
              <a:t>Memorize </a:t>
            </a:r>
            <a:br>
              <a:rPr lang="en-US" b="1" dirty="0"/>
            </a:br>
            <a:r>
              <a:rPr lang="en-US" b="1" dirty="0"/>
              <a:t>the </a:t>
            </a:r>
            <a:br>
              <a:rPr lang="en-US" b="1" dirty="0"/>
            </a:br>
            <a:r>
              <a:rPr lang="en-US" b="1" dirty="0"/>
              <a:t>word</a:t>
            </a:r>
          </a:p>
        </p:txBody>
      </p:sp>
    </p:spTree>
    <p:extLst>
      <p:ext uri="{BB962C8B-B14F-4D97-AF65-F5344CB8AC3E}">
        <p14:creationId xmlns:p14="http://schemas.microsoft.com/office/powerpoint/2010/main" val="191360591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56BC-9A97-FF4F-1997-2E762018622E}"/>
              </a:ext>
            </a:extLst>
          </p:cNvPr>
          <p:cNvSpPr>
            <a:spLocks noGrp="1"/>
          </p:cNvSpPr>
          <p:nvPr>
            <p:ph type="title"/>
          </p:nvPr>
        </p:nvSpPr>
        <p:spPr/>
        <p:txBody>
          <a:bodyPr/>
          <a:lstStyle/>
          <a:p>
            <a:r>
              <a:rPr lang="en-US" b="1" dirty="0"/>
              <a:t>3 – How to memorize</a:t>
            </a:r>
          </a:p>
        </p:txBody>
      </p:sp>
      <p:sp>
        <p:nvSpPr>
          <p:cNvPr id="3" name="Content Placeholder 2">
            <a:extLst>
              <a:ext uri="{FF2B5EF4-FFF2-40B4-BE49-F238E27FC236}">
                <a16:creationId xmlns:a16="http://schemas.microsoft.com/office/drawing/2014/main" id="{9D94DEC3-3FCC-DD67-6A92-48E12BE312A1}"/>
              </a:ext>
            </a:extLst>
          </p:cNvPr>
          <p:cNvSpPr>
            <a:spLocks noGrp="1"/>
          </p:cNvSpPr>
          <p:nvPr>
            <p:ph idx="1"/>
          </p:nvPr>
        </p:nvSpPr>
        <p:spPr>
          <a:xfrm>
            <a:off x="1066800" y="1775791"/>
            <a:ext cx="10058400" cy="4259249"/>
          </a:xfrm>
        </p:spPr>
        <p:txBody>
          <a:bodyPr>
            <a:normAutofit/>
          </a:bodyPr>
          <a:lstStyle/>
          <a:p>
            <a:pPr marR="0" rtl="0"/>
            <a:r>
              <a:rPr lang="en-US" sz="3600" b="1" dirty="0">
                <a:latin typeface="Verdana" panose="020B0604030504040204" pitchFamily="34" charset="0"/>
              </a:rPr>
              <a:t>Hear it – in person, radio, TV, worship, class, streaming</a:t>
            </a:r>
          </a:p>
        </p:txBody>
      </p:sp>
    </p:spTree>
    <p:extLst>
      <p:ext uri="{BB962C8B-B14F-4D97-AF65-F5344CB8AC3E}">
        <p14:creationId xmlns:p14="http://schemas.microsoft.com/office/powerpoint/2010/main" val="38203291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56BC-9A97-FF4F-1997-2E762018622E}"/>
              </a:ext>
            </a:extLst>
          </p:cNvPr>
          <p:cNvSpPr>
            <a:spLocks noGrp="1"/>
          </p:cNvSpPr>
          <p:nvPr>
            <p:ph type="title"/>
          </p:nvPr>
        </p:nvSpPr>
        <p:spPr/>
        <p:txBody>
          <a:bodyPr/>
          <a:lstStyle/>
          <a:p>
            <a:r>
              <a:rPr lang="en-US" b="1" dirty="0"/>
              <a:t>3 – How to memorize</a:t>
            </a:r>
          </a:p>
        </p:txBody>
      </p:sp>
      <p:sp>
        <p:nvSpPr>
          <p:cNvPr id="3" name="Content Placeholder 2">
            <a:extLst>
              <a:ext uri="{FF2B5EF4-FFF2-40B4-BE49-F238E27FC236}">
                <a16:creationId xmlns:a16="http://schemas.microsoft.com/office/drawing/2014/main" id="{9D94DEC3-3FCC-DD67-6A92-48E12BE312A1}"/>
              </a:ext>
            </a:extLst>
          </p:cNvPr>
          <p:cNvSpPr>
            <a:spLocks noGrp="1"/>
          </p:cNvSpPr>
          <p:nvPr>
            <p:ph idx="1"/>
          </p:nvPr>
        </p:nvSpPr>
        <p:spPr>
          <a:xfrm>
            <a:off x="1066800" y="1775791"/>
            <a:ext cx="10058400" cy="4259249"/>
          </a:xfrm>
        </p:spPr>
        <p:txBody>
          <a:bodyPr>
            <a:normAutofit/>
          </a:bodyPr>
          <a:lstStyle/>
          <a:p>
            <a:pPr marR="0" rtl="0"/>
            <a:r>
              <a:rPr lang="en-US" sz="3600" b="1" i="0" strike="noStrike" baseline="0" dirty="0">
                <a:latin typeface="Verdana" panose="020B0604030504040204" pitchFamily="34" charset="0"/>
              </a:rPr>
              <a:t>Read it for yourself</a:t>
            </a:r>
          </a:p>
          <a:p>
            <a:r>
              <a:rPr lang="en-US" sz="3200" b="1" i="0" u="none" strike="noStrike" baseline="0" dirty="0">
                <a:latin typeface="Verdana" panose="020B0604030504040204" pitchFamily="34" charset="0"/>
              </a:rPr>
              <a:t>(Acts 17:11)  These were more fair-minded than those in Thessalonica, in that they received the word with all readiness, and searched the Scriptures daily </a:t>
            </a:r>
            <a:r>
              <a:rPr lang="en-US" sz="3200" b="1" i="1" u="none" strike="noStrike" baseline="0" dirty="0">
                <a:latin typeface="Verdana" panose="020B0604030504040204" pitchFamily="34" charset="0"/>
              </a:rPr>
              <a:t>to find out</a:t>
            </a:r>
            <a:r>
              <a:rPr lang="en-US" sz="3200" b="1" i="0" u="none" strike="noStrike" baseline="0" dirty="0">
                <a:latin typeface="Verdana" panose="020B0604030504040204" pitchFamily="34" charset="0"/>
              </a:rPr>
              <a:t> whether these things were so.</a:t>
            </a:r>
          </a:p>
        </p:txBody>
      </p:sp>
    </p:spTree>
    <p:extLst>
      <p:ext uri="{BB962C8B-B14F-4D97-AF65-F5344CB8AC3E}">
        <p14:creationId xmlns:p14="http://schemas.microsoft.com/office/powerpoint/2010/main" val="8045405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56BC-9A97-FF4F-1997-2E762018622E}"/>
              </a:ext>
            </a:extLst>
          </p:cNvPr>
          <p:cNvSpPr>
            <a:spLocks noGrp="1"/>
          </p:cNvSpPr>
          <p:nvPr>
            <p:ph type="title"/>
          </p:nvPr>
        </p:nvSpPr>
        <p:spPr/>
        <p:txBody>
          <a:bodyPr/>
          <a:lstStyle/>
          <a:p>
            <a:r>
              <a:rPr lang="en-US" b="1" dirty="0"/>
              <a:t>3 – How to memorize</a:t>
            </a:r>
          </a:p>
        </p:txBody>
      </p:sp>
      <p:sp>
        <p:nvSpPr>
          <p:cNvPr id="3" name="Content Placeholder 2">
            <a:extLst>
              <a:ext uri="{FF2B5EF4-FFF2-40B4-BE49-F238E27FC236}">
                <a16:creationId xmlns:a16="http://schemas.microsoft.com/office/drawing/2014/main" id="{9D94DEC3-3FCC-DD67-6A92-48E12BE312A1}"/>
              </a:ext>
            </a:extLst>
          </p:cNvPr>
          <p:cNvSpPr>
            <a:spLocks noGrp="1"/>
          </p:cNvSpPr>
          <p:nvPr>
            <p:ph idx="1"/>
          </p:nvPr>
        </p:nvSpPr>
        <p:spPr>
          <a:xfrm>
            <a:off x="1066800" y="1775791"/>
            <a:ext cx="10058400" cy="4259249"/>
          </a:xfrm>
        </p:spPr>
        <p:txBody>
          <a:bodyPr>
            <a:normAutofit/>
          </a:bodyPr>
          <a:lstStyle/>
          <a:p>
            <a:pPr marR="0" rtl="0"/>
            <a:r>
              <a:rPr lang="en-US" sz="3600" b="1" i="0" strike="noStrike" baseline="0" dirty="0">
                <a:latin typeface="Verdana" panose="020B0604030504040204" pitchFamily="34" charset="0"/>
              </a:rPr>
              <a:t>Study it – understand it</a:t>
            </a:r>
          </a:p>
          <a:p>
            <a:pPr marR="0" rtl="0"/>
            <a:endParaRPr lang="en-US" sz="3600" b="1" i="0" strike="noStrike" baseline="0" dirty="0">
              <a:latin typeface="Verdana" panose="020B0604030504040204" pitchFamily="34" charset="0"/>
            </a:endParaRPr>
          </a:p>
          <a:p>
            <a:r>
              <a:rPr lang="en-US" sz="3200" b="1" i="0" u="none" strike="noStrike" baseline="0" dirty="0">
                <a:latin typeface="Verdana" panose="020B0604030504040204" pitchFamily="34" charset="0"/>
              </a:rPr>
              <a:t>(2 Corinthians 1:13)  For we are not writing any other things to you than what you read or understand. Now I trust you will understand, even to the end</a:t>
            </a:r>
            <a:r>
              <a:rPr lang="en-US" sz="3600" b="1" u="none" dirty="0">
                <a:latin typeface="Verdana" panose="020B0604030504040204" pitchFamily="34" charset="0"/>
              </a:rPr>
              <a:t>.</a:t>
            </a:r>
            <a:endParaRPr lang="en-US" sz="3200" b="1" i="0" u="none" strike="noStrike" baseline="0" dirty="0">
              <a:latin typeface="Verdana" panose="020B0604030504040204" pitchFamily="34" charset="0"/>
            </a:endParaRPr>
          </a:p>
        </p:txBody>
      </p:sp>
    </p:spTree>
    <p:extLst>
      <p:ext uri="{BB962C8B-B14F-4D97-AF65-F5344CB8AC3E}">
        <p14:creationId xmlns:p14="http://schemas.microsoft.com/office/powerpoint/2010/main" val="40181191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56BC-9A97-FF4F-1997-2E762018622E}"/>
              </a:ext>
            </a:extLst>
          </p:cNvPr>
          <p:cNvSpPr>
            <a:spLocks noGrp="1"/>
          </p:cNvSpPr>
          <p:nvPr>
            <p:ph type="title"/>
          </p:nvPr>
        </p:nvSpPr>
        <p:spPr/>
        <p:txBody>
          <a:bodyPr/>
          <a:lstStyle/>
          <a:p>
            <a:r>
              <a:rPr lang="en-US" b="1" dirty="0"/>
              <a:t>3 – How to memorize</a:t>
            </a:r>
          </a:p>
        </p:txBody>
      </p:sp>
      <p:sp>
        <p:nvSpPr>
          <p:cNvPr id="3" name="Content Placeholder 2">
            <a:extLst>
              <a:ext uri="{FF2B5EF4-FFF2-40B4-BE49-F238E27FC236}">
                <a16:creationId xmlns:a16="http://schemas.microsoft.com/office/drawing/2014/main" id="{9D94DEC3-3FCC-DD67-6A92-48E12BE312A1}"/>
              </a:ext>
            </a:extLst>
          </p:cNvPr>
          <p:cNvSpPr>
            <a:spLocks noGrp="1"/>
          </p:cNvSpPr>
          <p:nvPr>
            <p:ph idx="1"/>
          </p:nvPr>
        </p:nvSpPr>
        <p:spPr>
          <a:xfrm>
            <a:off x="1066800" y="1775791"/>
            <a:ext cx="10058400" cy="4259249"/>
          </a:xfrm>
        </p:spPr>
        <p:txBody>
          <a:bodyPr>
            <a:normAutofit/>
          </a:bodyPr>
          <a:lstStyle/>
          <a:p>
            <a:pPr marR="0" rtl="0"/>
            <a:r>
              <a:rPr lang="en-US" sz="3600" b="1" i="0" strike="noStrike" baseline="0" dirty="0">
                <a:latin typeface="Verdana" panose="020B0604030504040204" pitchFamily="34" charset="0"/>
              </a:rPr>
              <a:t>3 rules of memorization</a:t>
            </a:r>
          </a:p>
          <a:p>
            <a:pPr marR="0" rtl="0"/>
            <a:endParaRPr lang="en-US" sz="3600" b="1" i="0" strike="noStrike" baseline="0" dirty="0">
              <a:latin typeface="Verdana" panose="020B0604030504040204" pitchFamily="34" charset="0"/>
            </a:endParaRPr>
          </a:p>
          <a:p>
            <a:r>
              <a:rPr lang="en-US" sz="3200" b="1" i="0" u="none" strike="noStrike" baseline="0" dirty="0">
                <a:latin typeface="Verdana" panose="020B0604030504040204" pitchFamily="34" charset="0"/>
              </a:rPr>
              <a:t>REPEAT</a:t>
            </a:r>
          </a:p>
          <a:p>
            <a:r>
              <a:rPr lang="en-US" sz="3200" b="1" dirty="0">
                <a:latin typeface="Verdana" panose="020B0604030504040204" pitchFamily="34" charset="0"/>
              </a:rPr>
              <a:t>REPEAT</a:t>
            </a:r>
          </a:p>
          <a:p>
            <a:r>
              <a:rPr lang="en-US" sz="3200" b="1" i="0" u="none" strike="noStrike" baseline="0" dirty="0">
                <a:latin typeface="Verdana" panose="020B0604030504040204" pitchFamily="34" charset="0"/>
              </a:rPr>
              <a:t>REPEAT</a:t>
            </a:r>
          </a:p>
        </p:txBody>
      </p:sp>
    </p:spTree>
    <p:extLst>
      <p:ext uri="{BB962C8B-B14F-4D97-AF65-F5344CB8AC3E}">
        <p14:creationId xmlns:p14="http://schemas.microsoft.com/office/powerpoint/2010/main" val="209029545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56BC-9A97-FF4F-1997-2E762018622E}"/>
              </a:ext>
            </a:extLst>
          </p:cNvPr>
          <p:cNvSpPr>
            <a:spLocks noGrp="1"/>
          </p:cNvSpPr>
          <p:nvPr>
            <p:ph type="title"/>
          </p:nvPr>
        </p:nvSpPr>
        <p:spPr/>
        <p:txBody>
          <a:bodyPr/>
          <a:lstStyle/>
          <a:p>
            <a:r>
              <a:rPr lang="en-US" b="1" dirty="0"/>
              <a:t>3 – How to memorize</a:t>
            </a:r>
          </a:p>
        </p:txBody>
      </p:sp>
      <p:sp>
        <p:nvSpPr>
          <p:cNvPr id="3" name="Content Placeholder 2">
            <a:extLst>
              <a:ext uri="{FF2B5EF4-FFF2-40B4-BE49-F238E27FC236}">
                <a16:creationId xmlns:a16="http://schemas.microsoft.com/office/drawing/2014/main" id="{9D94DEC3-3FCC-DD67-6A92-48E12BE312A1}"/>
              </a:ext>
            </a:extLst>
          </p:cNvPr>
          <p:cNvSpPr>
            <a:spLocks noGrp="1"/>
          </p:cNvSpPr>
          <p:nvPr>
            <p:ph idx="1"/>
          </p:nvPr>
        </p:nvSpPr>
        <p:spPr>
          <a:xfrm>
            <a:off x="1066800" y="1775791"/>
            <a:ext cx="10058400" cy="4259249"/>
          </a:xfrm>
        </p:spPr>
        <p:txBody>
          <a:bodyPr>
            <a:normAutofit/>
          </a:bodyPr>
          <a:lstStyle/>
          <a:p>
            <a:pPr marR="0" rtl="0"/>
            <a:r>
              <a:rPr lang="en-US" sz="3600" b="1" i="0" strike="noStrike" baseline="0" dirty="0">
                <a:latin typeface="Verdana" panose="020B0604030504040204" pitchFamily="34" charset="0"/>
              </a:rPr>
              <a:t>Meditate on it</a:t>
            </a:r>
            <a:endParaRPr lang="en-US" sz="3600" b="1" dirty="0">
              <a:latin typeface="Verdana" panose="020B0604030504040204" pitchFamily="34" charset="0"/>
            </a:endParaRPr>
          </a:p>
          <a:p>
            <a:r>
              <a:rPr lang="en-US" sz="3200" b="1" i="0" u="none" strike="noStrike" baseline="0" dirty="0">
                <a:latin typeface="Verdana" panose="020B0604030504040204" pitchFamily="34" charset="0"/>
              </a:rPr>
              <a:t>(Psalms 1:2)  But his delight </a:t>
            </a:r>
            <a:r>
              <a:rPr lang="en-US" sz="3200" b="1" i="1" u="none" strike="noStrike" baseline="0" dirty="0">
                <a:latin typeface="Verdana" panose="020B0604030504040204" pitchFamily="34" charset="0"/>
              </a:rPr>
              <a:t>is</a:t>
            </a:r>
            <a:r>
              <a:rPr lang="en-US" sz="3200" b="1" i="0" u="none" strike="noStrike" baseline="0" dirty="0">
                <a:latin typeface="Verdana" panose="020B0604030504040204" pitchFamily="34" charset="0"/>
              </a:rPr>
              <a:t> in the law of the LORD, And </a:t>
            </a:r>
            <a:r>
              <a:rPr lang="en-US" sz="3200" b="1" i="0" u="sng" strike="noStrike" baseline="0" dirty="0">
                <a:latin typeface="Verdana" panose="020B0604030504040204" pitchFamily="34" charset="0"/>
              </a:rPr>
              <a:t>in His law he meditates day and night</a:t>
            </a:r>
            <a:r>
              <a:rPr lang="en-US" sz="3200" b="1" i="0" u="none" strike="noStrike" baseline="0" dirty="0">
                <a:latin typeface="Verdana" panose="020B0604030504040204" pitchFamily="34" charset="0"/>
              </a:rPr>
              <a:t>.</a:t>
            </a:r>
          </a:p>
          <a:p>
            <a:r>
              <a:rPr lang="en-US" sz="3200" b="1" i="0" u="none" strike="noStrike" baseline="0" dirty="0">
                <a:latin typeface="Verdana" panose="020B0604030504040204" pitchFamily="34" charset="0"/>
              </a:rPr>
              <a:t>(1 Timothy 4:15)  </a:t>
            </a:r>
            <a:r>
              <a:rPr lang="en-US" sz="3200" b="1" i="0" u="sng" strike="noStrike" baseline="0" dirty="0">
                <a:latin typeface="Verdana" panose="020B0604030504040204" pitchFamily="34" charset="0"/>
              </a:rPr>
              <a:t>Meditate on these things</a:t>
            </a:r>
            <a:r>
              <a:rPr lang="en-US" sz="3200" b="1" i="0" u="none" strike="noStrike" baseline="0" dirty="0">
                <a:latin typeface="Verdana" panose="020B0604030504040204" pitchFamily="34" charset="0"/>
              </a:rPr>
              <a:t>; give yourself entirely to them, that your progress may be evident to all.</a:t>
            </a:r>
          </a:p>
          <a:p>
            <a:pPr marR="0" rtl="0"/>
            <a:endParaRPr lang="en-US" sz="3600" b="1" i="0" strike="noStrike" baseline="0" dirty="0">
              <a:latin typeface="Verdana" panose="020B0604030504040204" pitchFamily="34" charset="0"/>
            </a:endParaRPr>
          </a:p>
        </p:txBody>
      </p:sp>
    </p:spTree>
    <p:extLst>
      <p:ext uri="{BB962C8B-B14F-4D97-AF65-F5344CB8AC3E}">
        <p14:creationId xmlns:p14="http://schemas.microsoft.com/office/powerpoint/2010/main" val="314045606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56BC-9A97-FF4F-1997-2E762018622E}"/>
              </a:ext>
            </a:extLst>
          </p:cNvPr>
          <p:cNvSpPr>
            <a:spLocks noGrp="1"/>
          </p:cNvSpPr>
          <p:nvPr>
            <p:ph type="title"/>
          </p:nvPr>
        </p:nvSpPr>
        <p:spPr/>
        <p:txBody>
          <a:bodyPr/>
          <a:lstStyle/>
          <a:p>
            <a:r>
              <a:rPr lang="en-US" b="1" dirty="0"/>
              <a:t>3 – How to memorize</a:t>
            </a:r>
          </a:p>
        </p:txBody>
      </p:sp>
      <p:sp>
        <p:nvSpPr>
          <p:cNvPr id="3" name="Content Placeholder 2">
            <a:extLst>
              <a:ext uri="{FF2B5EF4-FFF2-40B4-BE49-F238E27FC236}">
                <a16:creationId xmlns:a16="http://schemas.microsoft.com/office/drawing/2014/main" id="{9D94DEC3-3FCC-DD67-6A92-48E12BE312A1}"/>
              </a:ext>
            </a:extLst>
          </p:cNvPr>
          <p:cNvSpPr>
            <a:spLocks noGrp="1"/>
          </p:cNvSpPr>
          <p:nvPr>
            <p:ph idx="1"/>
          </p:nvPr>
        </p:nvSpPr>
        <p:spPr>
          <a:xfrm>
            <a:off x="1066800" y="1775791"/>
            <a:ext cx="10058400" cy="4259249"/>
          </a:xfrm>
        </p:spPr>
        <p:txBody>
          <a:bodyPr>
            <a:normAutofit lnSpcReduction="10000"/>
          </a:bodyPr>
          <a:lstStyle/>
          <a:p>
            <a:pPr marR="0" rtl="0"/>
            <a:r>
              <a:rPr lang="en-US" sz="3600" b="1" i="0" strike="noStrike" baseline="0" dirty="0">
                <a:latin typeface="Verdana" panose="020B0604030504040204" pitchFamily="34" charset="0"/>
              </a:rPr>
              <a:t>Meditate on it</a:t>
            </a:r>
            <a:endParaRPr lang="en-US" sz="3600" b="1" dirty="0">
              <a:latin typeface="Verdana" panose="020B0604030504040204" pitchFamily="34" charset="0"/>
            </a:endParaRPr>
          </a:p>
          <a:p>
            <a:r>
              <a:rPr lang="en-US" sz="3200" b="1" i="0" u="none" strike="noStrike" baseline="0" dirty="0">
                <a:latin typeface="Verdana" panose="020B0604030504040204" pitchFamily="34" charset="0"/>
              </a:rPr>
              <a:t>(Philippians 4:8)  Finally, brethren, whatever things are true, whatever things </a:t>
            </a:r>
            <a:r>
              <a:rPr lang="en-US" sz="3200" b="1" i="1" u="none" strike="noStrike" baseline="0" dirty="0">
                <a:latin typeface="Verdana" panose="020B0604030504040204" pitchFamily="34" charset="0"/>
              </a:rPr>
              <a:t>are</a:t>
            </a:r>
            <a:r>
              <a:rPr lang="en-US" sz="3200" b="1" i="0" u="none" strike="noStrike" baseline="0" dirty="0">
                <a:latin typeface="Verdana" panose="020B0604030504040204" pitchFamily="34" charset="0"/>
              </a:rPr>
              <a:t> noble, whatever things </a:t>
            </a:r>
            <a:r>
              <a:rPr lang="en-US" sz="3200" b="1" i="1" u="none" strike="noStrike" baseline="0" dirty="0">
                <a:latin typeface="Verdana" panose="020B0604030504040204" pitchFamily="34" charset="0"/>
              </a:rPr>
              <a:t>are</a:t>
            </a:r>
            <a:r>
              <a:rPr lang="en-US" sz="3200" b="1" i="0" u="none" strike="noStrike" baseline="0" dirty="0">
                <a:latin typeface="Verdana" panose="020B0604030504040204" pitchFamily="34" charset="0"/>
              </a:rPr>
              <a:t> just, whatever things </a:t>
            </a:r>
            <a:r>
              <a:rPr lang="en-US" sz="3200" b="1" i="1" u="none" strike="noStrike" baseline="0" dirty="0">
                <a:latin typeface="Verdana" panose="020B0604030504040204" pitchFamily="34" charset="0"/>
              </a:rPr>
              <a:t>are</a:t>
            </a:r>
            <a:r>
              <a:rPr lang="en-US" sz="3200" b="1" i="0" u="none" strike="noStrike" baseline="0" dirty="0">
                <a:latin typeface="Verdana" panose="020B0604030504040204" pitchFamily="34" charset="0"/>
              </a:rPr>
              <a:t> pure, whatever things </a:t>
            </a:r>
            <a:r>
              <a:rPr lang="en-US" sz="3200" b="1" i="1" u="none" strike="noStrike" baseline="0" dirty="0">
                <a:latin typeface="Verdana" panose="020B0604030504040204" pitchFamily="34" charset="0"/>
              </a:rPr>
              <a:t>are</a:t>
            </a:r>
            <a:r>
              <a:rPr lang="en-US" sz="3200" b="1" i="0" u="none" strike="noStrike" baseline="0" dirty="0">
                <a:latin typeface="Verdana" panose="020B0604030504040204" pitchFamily="34" charset="0"/>
              </a:rPr>
              <a:t> lovely, whatever things </a:t>
            </a:r>
            <a:r>
              <a:rPr lang="en-US" sz="3200" b="1" i="1" u="none" strike="noStrike" baseline="0" dirty="0">
                <a:latin typeface="Verdana" panose="020B0604030504040204" pitchFamily="34" charset="0"/>
              </a:rPr>
              <a:t>are</a:t>
            </a:r>
            <a:r>
              <a:rPr lang="en-US" sz="3200" b="1" i="0" u="none" strike="noStrike" baseline="0" dirty="0">
                <a:latin typeface="Verdana" panose="020B0604030504040204" pitchFamily="34" charset="0"/>
              </a:rPr>
              <a:t> of good report, if </a:t>
            </a:r>
            <a:r>
              <a:rPr lang="en-US" sz="3200" b="1" i="1" u="none" strike="noStrike" baseline="0" dirty="0">
                <a:latin typeface="Verdana" panose="020B0604030504040204" pitchFamily="34" charset="0"/>
              </a:rPr>
              <a:t>there is</a:t>
            </a:r>
            <a:r>
              <a:rPr lang="en-US" sz="3200" b="1" i="0" u="none" strike="noStrike" baseline="0" dirty="0">
                <a:latin typeface="Verdana" panose="020B0604030504040204" pitchFamily="34" charset="0"/>
              </a:rPr>
              <a:t> any virtue and if </a:t>
            </a:r>
            <a:r>
              <a:rPr lang="en-US" sz="3200" b="1" i="1" u="none" strike="noStrike" baseline="0" dirty="0">
                <a:latin typeface="Verdana" panose="020B0604030504040204" pitchFamily="34" charset="0"/>
              </a:rPr>
              <a:t>there is</a:t>
            </a:r>
            <a:r>
              <a:rPr lang="en-US" sz="3200" b="1" i="0" u="none" strike="noStrike" baseline="0" dirty="0">
                <a:latin typeface="Verdana" panose="020B0604030504040204" pitchFamily="34" charset="0"/>
              </a:rPr>
              <a:t> anything praiseworthy—</a:t>
            </a:r>
            <a:r>
              <a:rPr lang="en-US" sz="3200" b="1" i="0" u="sng" strike="noStrike" baseline="0" dirty="0">
                <a:latin typeface="Verdana" panose="020B0604030504040204" pitchFamily="34" charset="0"/>
              </a:rPr>
              <a:t>meditate on these things</a:t>
            </a:r>
            <a:r>
              <a:rPr lang="en-US" sz="3200" b="1" i="0" u="none" strike="noStrike" baseline="0" dirty="0">
                <a:latin typeface="Verdana" panose="020B0604030504040204" pitchFamily="34" charset="0"/>
              </a:rPr>
              <a:t>.</a:t>
            </a:r>
          </a:p>
          <a:p>
            <a:pPr marR="0" rtl="0"/>
            <a:endParaRPr lang="en-US" sz="3600" b="1" i="0" strike="noStrike" baseline="0" dirty="0">
              <a:latin typeface="Verdana" panose="020B0604030504040204" pitchFamily="34" charset="0"/>
            </a:endParaRPr>
          </a:p>
        </p:txBody>
      </p:sp>
    </p:spTree>
    <p:extLst>
      <p:ext uri="{BB962C8B-B14F-4D97-AF65-F5344CB8AC3E}">
        <p14:creationId xmlns:p14="http://schemas.microsoft.com/office/powerpoint/2010/main" val="371657403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56BC-9A97-FF4F-1997-2E762018622E}"/>
              </a:ext>
            </a:extLst>
          </p:cNvPr>
          <p:cNvSpPr>
            <a:spLocks noGrp="1"/>
          </p:cNvSpPr>
          <p:nvPr>
            <p:ph type="title"/>
          </p:nvPr>
        </p:nvSpPr>
        <p:spPr/>
        <p:txBody>
          <a:bodyPr/>
          <a:lstStyle/>
          <a:p>
            <a:r>
              <a:rPr lang="en-US" b="1" dirty="0"/>
              <a:t>3 – How to memorize</a:t>
            </a:r>
          </a:p>
        </p:txBody>
      </p:sp>
      <p:sp>
        <p:nvSpPr>
          <p:cNvPr id="3" name="Content Placeholder 2">
            <a:extLst>
              <a:ext uri="{FF2B5EF4-FFF2-40B4-BE49-F238E27FC236}">
                <a16:creationId xmlns:a16="http://schemas.microsoft.com/office/drawing/2014/main" id="{9D94DEC3-3FCC-DD67-6A92-48E12BE312A1}"/>
              </a:ext>
            </a:extLst>
          </p:cNvPr>
          <p:cNvSpPr>
            <a:spLocks noGrp="1"/>
          </p:cNvSpPr>
          <p:nvPr>
            <p:ph idx="1"/>
          </p:nvPr>
        </p:nvSpPr>
        <p:spPr>
          <a:xfrm>
            <a:off x="1066800" y="1775791"/>
            <a:ext cx="10058400" cy="4259249"/>
          </a:xfrm>
        </p:spPr>
        <p:txBody>
          <a:bodyPr>
            <a:normAutofit/>
          </a:bodyPr>
          <a:lstStyle/>
          <a:p>
            <a:pPr marR="0" rtl="0"/>
            <a:r>
              <a:rPr lang="en-US" sz="3600" b="1" i="0" strike="noStrike" baseline="0" dirty="0">
                <a:latin typeface="Verdana" panose="020B0604030504040204" pitchFamily="34" charset="0"/>
              </a:rPr>
              <a:t>Meditate on it</a:t>
            </a:r>
            <a:endParaRPr lang="en-US" sz="3600" b="1" dirty="0">
              <a:latin typeface="Verdana" panose="020B0604030504040204" pitchFamily="34" charset="0"/>
            </a:endParaRPr>
          </a:p>
          <a:p>
            <a:pPr marR="0" algn="l" rtl="0"/>
            <a:r>
              <a:rPr lang="en-US" sz="3200" b="1" i="0" u="none" strike="noStrike" baseline="0" dirty="0">
                <a:latin typeface="Verdana" panose="020B0604030504040204" pitchFamily="34" charset="0"/>
              </a:rPr>
              <a:t>(Psalms 119:15)  </a:t>
            </a:r>
            <a:r>
              <a:rPr lang="en-US" sz="3200" b="1" i="0" u="sng" strike="noStrike" baseline="0" dirty="0">
                <a:latin typeface="Verdana" panose="020B0604030504040204" pitchFamily="34" charset="0"/>
              </a:rPr>
              <a:t>I will meditate on Your precepts</a:t>
            </a:r>
            <a:r>
              <a:rPr lang="en-US" sz="3200" b="1" i="0" u="none" strike="noStrike" baseline="0" dirty="0">
                <a:latin typeface="Verdana" panose="020B0604030504040204" pitchFamily="34" charset="0"/>
              </a:rPr>
              <a:t>, And contemplate Your ways.</a:t>
            </a:r>
          </a:p>
          <a:p>
            <a:pPr marR="0" algn="l" rtl="0"/>
            <a:r>
              <a:rPr lang="en-US" sz="3200" b="1" i="0" u="none" strike="noStrike" baseline="0" dirty="0">
                <a:latin typeface="Verdana" panose="020B0604030504040204" pitchFamily="34" charset="0"/>
              </a:rPr>
              <a:t>(Psalms 119:16)  I will delight myself in Your statutes; </a:t>
            </a:r>
            <a:r>
              <a:rPr lang="en-US" sz="3200" b="1" i="0" u="sng" strike="noStrike" baseline="0" dirty="0">
                <a:latin typeface="Verdana" panose="020B0604030504040204" pitchFamily="34" charset="0"/>
              </a:rPr>
              <a:t>I will not forget Your word</a:t>
            </a:r>
            <a:r>
              <a:rPr lang="en-US" sz="3200" b="1" i="0" u="none" strike="noStrike" baseline="0" dirty="0">
                <a:latin typeface="Verdana" panose="020B0604030504040204" pitchFamily="34" charset="0"/>
              </a:rPr>
              <a:t>.</a:t>
            </a:r>
          </a:p>
        </p:txBody>
      </p:sp>
    </p:spTree>
    <p:extLst>
      <p:ext uri="{BB962C8B-B14F-4D97-AF65-F5344CB8AC3E}">
        <p14:creationId xmlns:p14="http://schemas.microsoft.com/office/powerpoint/2010/main" val="323656976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56BC-9A97-FF4F-1997-2E762018622E}"/>
              </a:ext>
            </a:extLst>
          </p:cNvPr>
          <p:cNvSpPr>
            <a:spLocks noGrp="1"/>
          </p:cNvSpPr>
          <p:nvPr>
            <p:ph type="title"/>
          </p:nvPr>
        </p:nvSpPr>
        <p:spPr>
          <a:xfrm>
            <a:off x="1066800" y="543338"/>
            <a:ext cx="10058400" cy="993777"/>
          </a:xfrm>
        </p:spPr>
        <p:txBody>
          <a:bodyPr/>
          <a:lstStyle/>
          <a:p>
            <a:r>
              <a:rPr lang="en-US" b="1" dirty="0"/>
              <a:t>Deuteronomy 6:6-9</a:t>
            </a:r>
          </a:p>
        </p:txBody>
      </p:sp>
      <p:sp>
        <p:nvSpPr>
          <p:cNvPr id="3" name="Content Placeholder 2">
            <a:extLst>
              <a:ext uri="{FF2B5EF4-FFF2-40B4-BE49-F238E27FC236}">
                <a16:creationId xmlns:a16="http://schemas.microsoft.com/office/drawing/2014/main" id="{9D94DEC3-3FCC-DD67-6A92-48E12BE312A1}"/>
              </a:ext>
            </a:extLst>
          </p:cNvPr>
          <p:cNvSpPr>
            <a:spLocks noGrp="1"/>
          </p:cNvSpPr>
          <p:nvPr>
            <p:ph idx="1"/>
          </p:nvPr>
        </p:nvSpPr>
        <p:spPr>
          <a:xfrm>
            <a:off x="715617" y="1630017"/>
            <a:ext cx="10707757" cy="4585389"/>
          </a:xfrm>
        </p:spPr>
        <p:txBody>
          <a:bodyPr>
            <a:noAutofit/>
          </a:bodyPr>
          <a:lstStyle/>
          <a:p>
            <a:pPr marR="0" algn="l" rtl="0"/>
            <a:r>
              <a:rPr lang="en-US" sz="2800" b="1" i="0" u="none" strike="noStrike" baseline="0" dirty="0">
                <a:latin typeface="Verdana" panose="020B0604030504040204" pitchFamily="34" charset="0"/>
              </a:rPr>
              <a:t>(6)  "And these words which I command you today shall be in your heart. (7)  You shall teach them diligently to your children, and shall talk of them when you sit in your house, when you walk by the way, when you lie down, and when you rise up. (8)  You shall bind them as a sign on your hand, and they shall be as frontlets between your eyes. (9)  You shall write them on the doorposts of your house and on your gates.</a:t>
            </a:r>
          </a:p>
        </p:txBody>
      </p:sp>
    </p:spTree>
    <p:extLst>
      <p:ext uri="{BB962C8B-B14F-4D97-AF65-F5344CB8AC3E}">
        <p14:creationId xmlns:p14="http://schemas.microsoft.com/office/powerpoint/2010/main" val="24469155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56BC-9A97-FF4F-1997-2E762018622E}"/>
              </a:ext>
            </a:extLst>
          </p:cNvPr>
          <p:cNvSpPr>
            <a:spLocks noGrp="1"/>
          </p:cNvSpPr>
          <p:nvPr>
            <p:ph type="title"/>
          </p:nvPr>
        </p:nvSpPr>
        <p:spPr/>
        <p:txBody>
          <a:bodyPr/>
          <a:lstStyle/>
          <a:p>
            <a:r>
              <a:rPr lang="en-US" b="1" dirty="0"/>
              <a:t>Deuteronomy 11:18</a:t>
            </a:r>
          </a:p>
        </p:txBody>
      </p:sp>
      <p:sp>
        <p:nvSpPr>
          <p:cNvPr id="3" name="Content Placeholder 2">
            <a:extLst>
              <a:ext uri="{FF2B5EF4-FFF2-40B4-BE49-F238E27FC236}">
                <a16:creationId xmlns:a16="http://schemas.microsoft.com/office/drawing/2014/main" id="{9D94DEC3-3FCC-DD67-6A92-48E12BE312A1}"/>
              </a:ext>
            </a:extLst>
          </p:cNvPr>
          <p:cNvSpPr>
            <a:spLocks noGrp="1"/>
          </p:cNvSpPr>
          <p:nvPr>
            <p:ph idx="1"/>
          </p:nvPr>
        </p:nvSpPr>
        <p:spPr/>
        <p:txBody>
          <a:bodyPr>
            <a:normAutofit/>
          </a:bodyPr>
          <a:lstStyle/>
          <a:p>
            <a:r>
              <a:rPr lang="en-US" sz="3600" b="1" i="0" u="none" strike="noStrike" baseline="0" dirty="0">
                <a:latin typeface="Verdana" panose="020B0604030504040204" pitchFamily="34" charset="0"/>
              </a:rPr>
              <a:t>"Therefore you shall lay up these words of mine in your heart and in your soul, and bind them as a sign on your hand, and they shall be as frontlets between your eyes.</a:t>
            </a:r>
          </a:p>
        </p:txBody>
      </p:sp>
    </p:spTree>
    <p:extLst>
      <p:ext uri="{BB962C8B-B14F-4D97-AF65-F5344CB8AC3E}">
        <p14:creationId xmlns:p14="http://schemas.microsoft.com/office/powerpoint/2010/main" val="209153262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56BC-9A97-FF4F-1997-2E762018622E}"/>
              </a:ext>
            </a:extLst>
          </p:cNvPr>
          <p:cNvSpPr>
            <a:spLocks noGrp="1"/>
          </p:cNvSpPr>
          <p:nvPr>
            <p:ph type="title"/>
          </p:nvPr>
        </p:nvSpPr>
        <p:spPr/>
        <p:txBody>
          <a:bodyPr/>
          <a:lstStyle/>
          <a:p>
            <a:r>
              <a:rPr lang="en-US" b="1" dirty="0"/>
              <a:t>Exodus 13:9</a:t>
            </a:r>
          </a:p>
        </p:txBody>
      </p:sp>
      <p:sp>
        <p:nvSpPr>
          <p:cNvPr id="3" name="Content Placeholder 2">
            <a:extLst>
              <a:ext uri="{FF2B5EF4-FFF2-40B4-BE49-F238E27FC236}">
                <a16:creationId xmlns:a16="http://schemas.microsoft.com/office/drawing/2014/main" id="{9D94DEC3-3FCC-DD67-6A92-48E12BE312A1}"/>
              </a:ext>
            </a:extLst>
          </p:cNvPr>
          <p:cNvSpPr>
            <a:spLocks noGrp="1"/>
          </p:cNvSpPr>
          <p:nvPr>
            <p:ph idx="1"/>
          </p:nvPr>
        </p:nvSpPr>
        <p:spPr/>
        <p:txBody>
          <a:bodyPr>
            <a:normAutofit/>
          </a:bodyPr>
          <a:lstStyle/>
          <a:p>
            <a:pPr marR="0" algn="l" rtl="0"/>
            <a:r>
              <a:rPr lang="en-US" sz="3200" b="1" i="0" u="none" strike="noStrike" baseline="0" dirty="0">
                <a:latin typeface="Verdana" panose="020B0604030504040204" pitchFamily="34" charset="0"/>
              </a:rPr>
              <a:t>It shall be as a sign to you on your hand and as a memorial between your eyes, that the LORD's law may be in your mouth; for with a strong hand the LORD has brought you out of Egypt.</a:t>
            </a:r>
          </a:p>
        </p:txBody>
      </p:sp>
    </p:spTree>
    <p:extLst>
      <p:ext uri="{BB962C8B-B14F-4D97-AF65-F5344CB8AC3E}">
        <p14:creationId xmlns:p14="http://schemas.microsoft.com/office/powerpoint/2010/main" val="2130457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56BC-9A97-FF4F-1997-2E762018622E}"/>
              </a:ext>
            </a:extLst>
          </p:cNvPr>
          <p:cNvSpPr>
            <a:spLocks noGrp="1"/>
          </p:cNvSpPr>
          <p:nvPr>
            <p:ph type="title"/>
          </p:nvPr>
        </p:nvSpPr>
        <p:spPr/>
        <p:txBody>
          <a:bodyPr/>
          <a:lstStyle/>
          <a:p>
            <a:r>
              <a:rPr lang="en-US" b="1" dirty="0"/>
              <a:t>1 – Why can’t I remember things?</a:t>
            </a:r>
          </a:p>
        </p:txBody>
      </p:sp>
      <p:sp>
        <p:nvSpPr>
          <p:cNvPr id="3" name="Content Placeholder 2">
            <a:extLst>
              <a:ext uri="{FF2B5EF4-FFF2-40B4-BE49-F238E27FC236}">
                <a16:creationId xmlns:a16="http://schemas.microsoft.com/office/drawing/2014/main" id="{9D94DEC3-3FCC-DD67-6A92-48E12BE312A1}"/>
              </a:ext>
            </a:extLst>
          </p:cNvPr>
          <p:cNvSpPr>
            <a:spLocks noGrp="1"/>
          </p:cNvSpPr>
          <p:nvPr>
            <p:ph idx="1"/>
          </p:nvPr>
        </p:nvSpPr>
        <p:spPr/>
        <p:txBody>
          <a:bodyPr>
            <a:normAutofit/>
          </a:bodyPr>
          <a:lstStyle/>
          <a:p>
            <a:pPr marR="0" algn="l" rtl="0"/>
            <a:r>
              <a:rPr lang="en-US" sz="3200" b="1" i="0" u="none" strike="noStrike" baseline="0" dirty="0">
                <a:latin typeface="Verdana" panose="020B0604030504040204" pitchFamily="34" charset="0"/>
              </a:rPr>
              <a:t>Factors – Age, occupation, life events</a:t>
            </a:r>
            <a:br>
              <a:rPr lang="en-US" sz="3200" b="1" i="0" u="none" strike="noStrike" baseline="0" dirty="0">
                <a:latin typeface="Verdana" panose="020B0604030504040204" pitchFamily="34" charset="0"/>
              </a:rPr>
            </a:br>
            <a:endParaRPr lang="en-US" sz="3200" b="1" i="0" u="none" strike="noStrike" baseline="0" dirty="0">
              <a:latin typeface="Verdana" panose="020B0604030504040204" pitchFamily="34" charset="0"/>
            </a:endParaRPr>
          </a:p>
          <a:p>
            <a:pPr marR="0" algn="l" rtl="0"/>
            <a:r>
              <a:rPr lang="en-US" sz="3200" b="1" dirty="0">
                <a:latin typeface="Verdana" panose="020B0604030504040204" pitchFamily="34" charset="0"/>
              </a:rPr>
              <a:t>Health issues – Dementia, Stroke, Brain damage</a:t>
            </a:r>
          </a:p>
          <a:p>
            <a:pPr marR="0" algn="l" rtl="0"/>
            <a:endParaRPr lang="en-US" sz="3200" b="1" dirty="0">
              <a:latin typeface="Verdana" panose="020B0604030504040204" pitchFamily="34" charset="0"/>
            </a:endParaRPr>
          </a:p>
          <a:p>
            <a:pPr marR="0" algn="l" rtl="0"/>
            <a:r>
              <a:rPr lang="en-US" sz="3200" b="1" dirty="0">
                <a:latin typeface="Verdana" panose="020B0604030504040204" pitchFamily="34" charset="0"/>
              </a:rPr>
              <a:t>We can remember what we WANT to!</a:t>
            </a:r>
          </a:p>
        </p:txBody>
      </p:sp>
    </p:spTree>
    <p:extLst>
      <p:ext uri="{BB962C8B-B14F-4D97-AF65-F5344CB8AC3E}">
        <p14:creationId xmlns:p14="http://schemas.microsoft.com/office/powerpoint/2010/main" val="184377557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56BC-9A97-FF4F-1997-2E762018622E}"/>
              </a:ext>
            </a:extLst>
          </p:cNvPr>
          <p:cNvSpPr>
            <a:spLocks noGrp="1"/>
          </p:cNvSpPr>
          <p:nvPr>
            <p:ph type="title"/>
          </p:nvPr>
        </p:nvSpPr>
        <p:spPr/>
        <p:txBody>
          <a:bodyPr/>
          <a:lstStyle/>
          <a:p>
            <a:r>
              <a:rPr lang="en-US" b="1" dirty="0"/>
              <a:t>1 – Why can’t I remember things?</a:t>
            </a:r>
          </a:p>
        </p:txBody>
      </p:sp>
      <p:sp>
        <p:nvSpPr>
          <p:cNvPr id="3" name="Content Placeholder 2">
            <a:extLst>
              <a:ext uri="{FF2B5EF4-FFF2-40B4-BE49-F238E27FC236}">
                <a16:creationId xmlns:a16="http://schemas.microsoft.com/office/drawing/2014/main" id="{9D94DEC3-3FCC-DD67-6A92-48E12BE312A1}"/>
              </a:ext>
            </a:extLst>
          </p:cNvPr>
          <p:cNvSpPr>
            <a:spLocks noGrp="1"/>
          </p:cNvSpPr>
          <p:nvPr>
            <p:ph idx="1"/>
          </p:nvPr>
        </p:nvSpPr>
        <p:spPr/>
        <p:txBody>
          <a:bodyPr>
            <a:normAutofit/>
          </a:bodyPr>
          <a:lstStyle/>
          <a:p>
            <a:pPr marR="0" algn="l" rtl="0"/>
            <a:r>
              <a:rPr lang="en-US" sz="3200" b="1" dirty="0">
                <a:latin typeface="Verdana" panose="020B0604030504040204" pitchFamily="34" charset="0"/>
              </a:rPr>
              <a:t>We can remember what we WANT to!</a:t>
            </a:r>
          </a:p>
          <a:p>
            <a:pPr marR="0" algn="l" rtl="0"/>
            <a:r>
              <a:rPr lang="en-US" sz="3200" b="1" dirty="0">
                <a:latin typeface="Verdana" panose="020B0604030504040204" pitchFamily="34" charset="0"/>
              </a:rPr>
              <a:t>Wife meets husband as he gets off the plane from a business trip.</a:t>
            </a:r>
          </a:p>
          <a:p>
            <a:pPr marR="0" algn="l" rtl="0"/>
            <a:r>
              <a:rPr lang="en-US" sz="3200" b="1" dirty="0">
                <a:latin typeface="Verdana" panose="020B0604030504040204" pitchFamily="34" charset="0"/>
              </a:rPr>
              <a:t>He calls the stewardess by name and thanks her for the good flight.</a:t>
            </a:r>
          </a:p>
          <a:p>
            <a:pPr marR="0" algn="l" rtl="0"/>
            <a:r>
              <a:rPr lang="en-US" sz="3200" b="1" dirty="0">
                <a:latin typeface="Verdana" panose="020B0604030504040204" pitchFamily="34" charset="0"/>
              </a:rPr>
              <a:t>Wife: How do you know her name?</a:t>
            </a:r>
          </a:p>
        </p:txBody>
      </p:sp>
    </p:spTree>
    <p:extLst>
      <p:ext uri="{BB962C8B-B14F-4D97-AF65-F5344CB8AC3E}">
        <p14:creationId xmlns:p14="http://schemas.microsoft.com/office/powerpoint/2010/main" val="49847756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56BC-9A97-FF4F-1997-2E762018622E}"/>
              </a:ext>
            </a:extLst>
          </p:cNvPr>
          <p:cNvSpPr>
            <a:spLocks noGrp="1"/>
          </p:cNvSpPr>
          <p:nvPr>
            <p:ph type="title"/>
          </p:nvPr>
        </p:nvSpPr>
        <p:spPr/>
        <p:txBody>
          <a:bodyPr/>
          <a:lstStyle/>
          <a:p>
            <a:r>
              <a:rPr lang="en-US" b="1" dirty="0"/>
              <a:t>2 – Why memorize the Bible?</a:t>
            </a:r>
          </a:p>
        </p:txBody>
      </p:sp>
      <p:sp>
        <p:nvSpPr>
          <p:cNvPr id="3" name="Content Placeholder 2">
            <a:extLst>
              <a:ext uri="{FF2B5EF4-FFF2-40B4-BE49-F238E27FC236}">
                <a16:creationId xmlns:a16="http://schemas.microsoft.com/office/drawing/2014/main" id="{9D94DEC3-3FCC-DD67-6A92-48E12BE312A1}"/>
              </a:ext>
            </a:extLst>
          </p:cNvPr>
          <p:cNvSpPr>
            <a:spLocks noGrp="1"/>
          </p:cNvSpPr>
          <p:nvPr>
            <p:ph idx="1"/>
          </p:nvPr>
        </p:nvSpPr>
        <p:spPr/>
        <p:txBody>
          <a:bodyPr>
            <a:normAutofit/>
          </a:bodyPr>
          <a:lstStyle/>
          <a:p>
            <a:pPr marR="0" algn="ctr" rtl="0"/>
            <a:r>
              <a:rPr lang="en-US" sz="3600" b="1" dirty="0">
                <a:latin typeface="Verdana" panose="020B0604030504040204" pitchFamily="34" charset="0"/>
              </a:rPr>
              <a:t>It will save us</a:t>
            </a:r>
          </a:p>
          <a:p>
            <a:pPr marR="0" algn="l" rtl="0"/>
            <a:endParaRPr lang="en-US" sz="3200" b="1" dirty="0">
              <a:latin typeface="Verdana" panose="020B0604030504040204" pitchFamily="34" charset="0"/>
            </a:endParaRPr>
          </a:p>
          <a:p>
            <a:r>
              <a:rPr lang="en-US" sz="2800" b="1" i="0" u="none" strike="noStrike" baseline="0" dirty="0">
                <a:latin typeface="Verdana" panose="020B0604030504040204" pitchFamily="34" charset="0"/>
              </a:rPr>
              <a:t>(James 1:21)  Therefore lay aside all filthiness and overflow of wickedness, and receive with meekness the </a:t>
            </a:r>
            <a:r>
              <a:rPr lang="en-US" sz="3600" b="1" i="0" u="sng" strike="noStrike" baseline="0" dirty="0">
                <a:latin typeface="Verdana" panose="020B0604030504040204" pitchFamily="34" charset="0"/>
              </a:rPr>
              <a:t>implanted word, which is able to save your souls.</a:t>
            </a:r>
          </a:p>
        </p:txBody>
      </p:sp>
    </p:spTree>
    <p:extLst>
      <p:ext uri="{BB962C8B-B14F-4D97-AF65-F5344CB8AC3E}">
        <p14:creationId xmlns:p14="http://schemas.microsoft.com/office/powerpoint/2010/main" val="19029072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56BC-9A97-FF4F-1997-2E762018622E}"/>
              </a:ext>
            </a:extLst>
          </p:cNvPr>
          <p:cNvSpPr>
            <a:spLocks noGrp="1"/>
          </p:cNvSpPr>
          <p:nvPr>
            <p:ph type="title"/>
          </p:nvPr>
        </p:nvSpPr>
        <p:spPr/>
        <p:txBody>
          <a:bodyPr/>
          <a:lstStyle/>
          <a:p>
            <a:r>
              <a:rPr lang="en-US" b="1" dirty="0"/>
              <a:t>2 – Why memorize the Bible?</a:t>
            </a:r>
          </a:p>
        </p:txBody>
      </p:sp>
      <p:sp>
        <p:nvSpPr>
          <p:cNvPr id="3" name="Content Placeholder 2">
            <a:extLst>
              <a:ext uri="{FF2B5EF4-FFF2-40B4-BE49-F238E27FC236}">
                <a16:creationId xmlns:a16="http://schemas.microsoft.com/office/drawing/2014/main" id="{9D94DEC3-3FCC-DD67-6A92-48E12BE312A1}"/>
              </a:ext>
            </a:extLst>
          </p:cNvPr>
          <p:cNvSpPr>
            <a:spLocks noGrp="1"/>
          </p:cNvSpPr>
          <p:nvPr>
            <p:ph idx="1"/>
          </p:nvPr>
        </p:nvSpPr>
        <p:spPr>
          <a:xfrm>
            <a:off x="1066800" y="1775791"/>
            <a:ext cx="10058400" cy="4259249"/>
          </a:xfrm>
        </p:spPr>
        <p:txBody>
          <a:bodyPr>
            <a:normAutofit/>
          </a:bodyPr>
          <a:lstStyle/>
          <a:p>
            <a:pPr marR="0" algn="ctr" rtl="0"/>
            <a:r>
              <a:rPr lang="en-US" sz="3600" b="1" dirty="0">
                <a:latin typeface="Verdana" panose="020B0604030504040204" pitchFamily="34" charset="0"/>
              </a:rPr>
              <a:t>It will feed us</a:t>
            </a:r>
          </a:p>
          <a:p>
            <a:pPr marR="0" algn="l" rtl="0"/>
            <a:r>
              <a:rPr lang="en-US" sz="2400" b="1" i="0" u="none" strike="noStrike" baseline="0" dirty="0">
                <a:latin typeface="Verdana" panose="020B0604030504040204" pitchFamily="34" charset="0"/>
              </a:rPr>
              <a:t>(Hebrews 5:12)  For though by this time you ought to be teachers, you need </a:t>
            </a:r>
            <a:r>
              <a:rPr lang="en-US" sz="2400" b="1" i="1" u="none" strike="noStrike" baseline="0" dirty="0">
                <a:latin typeface="Verdana" panose="020B0604030504040204" pitchFamily="34" charset="0"/>
              </a:rPr>
              <a:t>someone</a:t>
            </a:r>
            <a:r>
              <a:rPr lang="en-US" sz="2400" b="1" i="0" u="none" strike="noStrike" baseline="0" dirty="0">
                <a:latin typeface="Verdana" panose="020B0604030504040204" pitchFamily="34" charset="0"/>
              </a:rPr>
              <a:t> to teach you again the first principles of the oracles of God; and you have come to need milk and not solid food. (13)  For everyone who partakes </a:t>
            </a:r>
            <a:r>
              <a:rPr lang="en-US" sz="2400" b="1" i="1" u="none" strike="noStrike" baseline="0" dirty="0">
                <a:latin typeface="Verdana" panose="020B0604030504040204" pitchFamily="34" charset="0"/>
              </a:rPr>
              <a:t>only</a:t>
            </a:r>
            <a:r>
              <a:rPr lang="en-US" sz="2400" b="1" i="0" u="none" strike="noStrike" baseline="0" dirty="0">
                <a:latin typeface="Verdana" panose="020B0604030504040204" pitchFamily="34" charset="0"/>
              </a:rPr>
              <a:t> of milk </a:t>
            </a:r>
            <a:r>
              <a:rPr lang="en-US" sz="2400" b="1" i="1" u="none" strike="noStrike" baseline="0" dirty="0">
                <a:latin typeface="Verdana" panose="020B0604030504040204" pitchFamily="34" charset="0"/>
              </a:rPr>
              <a:t>is</a:t>
            </a:r>
            <a:r>
              <a:rPr lang="en-US" sz="2400" b="1" i="0" u="none" strike="noStrike" baseline="0" dirty="0">
                <a:latin typeface="Verdana" panose="020B0604030504040204" pitchFamily="34" charset="0"/>
              </a:rPr>
              <a:t> unskilled in the word of righteousness, for he is a babe. (14)  But solid food belongs to those who are of full age, </a:t>
            </a:r>
            <a:r>
              <a:rPr lang="en-US" sz="2400" b="1" i="1" u="none" strike="noStrike" baseline="0" dirty="0">
                <a:latin typeface="Verdana" panose="020B0604030504040204" pitchFamily="34" charset="0"/>
              </a:rPr>
              <a:t>that is,</a:t>
            </a:r>
            <a:r>
              <a:rPr lang="en-US" sz="2400" b="1" i="0" u="none" strike="noStrike" baseline="0" dirty="0">
                <a:latin typeface="Verdana" panose="020B0604030504040204" pitchFamily="34" charset="0"/>
              </a:rPr>
              <a:t> those who </a:t>
            </a:r>
            <a:r>
              <a:rPr lang="en-US" sz="2400" b="1" i="0" u="sng" strike="noStrike" baseline="0" dirty="0">
                <a:latin typeface="Verdana" panose="020B0604030504040204" pitchFamily="34" charset="0"/>
              </a:rPr>
              <a:t>by reason of use</a:t>
            </a:r>
            <a:r>
              <a:rPr lang="en-US" sz="2400" b="1" i="0" u="none" strike="noStrike" baseline="0" dirty="0">
                <a:latin typeface="Verdana" panose="020B0604030504040204" pitchFamily="34" charset="0"/>
              </a:rPr>
              <a:t> have their senses exercised to discern both good and evil.</a:t>
            </a:r>
          </a:p>
        </p:txBody>
      </p:sp>
    </p:spTree>
    <p:extLst>
      <p:ext uri="{BB962C8B-B14F-4D97-AF65-F5344CB8AC3E}">
        <p14:creationId xmlns:p14="http://schemas.microsoft.com/office/powerpoint/2010/main" val="28415212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56BC-9A97-FF4F-1997-2E762018622E}"/>
              </a:ext>
            </a:extLst>
          </p:cNvPr>
          <p:cNvSpPr>
            <a:spLocks noGrp="1"/>
          </p:cNvSpPr>
          <p:nvPr>
            <p:ph type="title"/>
          </p:nvPr>
        </p:nvSpPr>
        <p:spPr/>
        <p:txBody>
          <a:bodyPr/>
          <a:lstStyle/>
          <a:p>
            <a:r>
              <a:rPr lang="en-US" b="1" dirty="0"/>
              <a:t>2 – Why memorize the Bible?</a:t>
            </a:r>
          </a:p>
        </p:txBody>
      </p:sp>
      <p:sp>
        <p:nvSpPr>
          <p:cNvPr id="3" name="Content Placeholder 2">
            <a:extLst>
              <a:ext uri="{FF2B5EF4-FFF2-40B4-BE49-F238E27FC236}">
                <a16:creationId xmlns:a16="http://schemas.microsoft.com/office/drawing/2014/main" id="{9D94DEC3-3FCC-DD67-6A92-48E12BE312A1}"/>
              </a:ext>
            </a:extLst>
          </p:cNvPr>
          <p:cNvSpPr>
            <a:spLocks noGrp="1"/>
          </p:cNvSpPr>
          <p:nvPr>
            <p:ph idx="1"/>
          </p:nvPr>
        </p:nvSpPr>
        <p:spPr>
          <a:xfrm>
            <a:off x="1066800" y="1775791"/>
            <a:ext cx="10058400" cy="4259249"/>
          </a:xfrm>
        </p:spPr>
        <p:txBody>
          <a:bodyPr>
            <a:normAutofit/>
          </a:bodyPr>
          <a:lstStyle/>
          <a:p>
            <a:pPr marR="0" algn="ctr" rtl="0"/>
            <a:r>
              <a:rPr lang="en-US" sz="3600" b="1" dirty="0">
                <a:latin typeface="Verdana" panose="020B0604030504040204" pitchFamily="34" charset="0"/>
              </a:rPr>
              <a:t>We can fight temptation</a:t>
            </a:r>
          </a:p>
          <a:p>
            <a:pPr marR="0" algn="l" rtl="0"/>
            <a:r>
              <a:rPr lang="en-US" sz="3200" b="1" i="0" u="none" strike="noStrike" baseline="0" dirty="0">
                <a:latin typeface="Verdana" panose="020B0604030504040204" pitchFamily="34" charset="0"/>
              </a:rPr>
              <a:t>(Psalms 119:11)  Your word I have hidden in my heart, That I might not sin against You.</a:t>
            </a:r>
          </a:p>
          <a:p>
            <a:pPr marR="0" algn="l" rtl="0"/>
            <a:endParaRPr lang="en-US" sz="3200" b="1" i="0" u="none" strike="noStrike" baseline="0" dirty="0">
              <a:latin typeface="Verdana" panose="020B0604030504040204" pitchFamily="34" charset="0"/>
            </a:endParaRPr>
          </a:p>
          <a:p>
            <a:r>
              <a:rPr lang="en-US" sz="3200" b="1" i="0" u="none" strike="noStrike" baseline="0" dirty="0">
                <a:latin typeface="Verdana" panose="020B0604030504040204" pitchFamily="34" charset="0"/>
              </a:rPr>
              <a:t>(Psalms 119:105)  Your word </a:t>
            </a:r>
            <a:r>
              <a:rPr lang="en-US" sz="3200" b="1" i="1" u="none" strike="noStrike" baseline="0" dirty="0">
                <a:latin typeface="Verdana" panose="020B0604030504040204" pitchFamily="34" charset="0"/>
              </a:rPr>
              <a:t>is</a:t>
            </a:r>
            <a:r>
              <a:rPr lang="en-US" sz="3200" b="1" i="0" u="none" strike="noStrike" baseline="0" dirty="0">
                <a:latin typeface="Verdana" panose="020B0604030504040204" pitchFamily="34" charset="0"/>
              </a:rPr>
              <a:t> a lamp to my feet And a light to my path.</a:t>
            </a:r>
          </a:p>
        </p:txBody>
      </p:sp>
    </p:spTree>
    <p:extLst>
      <p:ext uri="{BB962C8B-B14F-4D97-AF65-F5344CB8AC3E}">
        <p14:creationId xmlns:p14="http://schemas.microsoft.com/office/powerpoint/2010/main" val="348991547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56BC-9A97-FF4F-1997-2E762018622E}"/>
              </a:ext>
            </a:extLst>
          </p:cNvPr>
          <p:cNvSpPr>
            <a:spLocks noGrp="1"/>
          </p:cNvSpPr>
          <p:nvPr>
            <p:ph type="title"/>
          </p:nvPr>
        </p:nvSpPr>
        <p:spPr/>
        <p:txBody>
          <a:bodyPr/>
          <a:lstStyle/>
          <a:p>
            <a:r>
              <a:rPr lang="en-US" b="1" dirty="0"/>
              <a:t>2 – Why memorize the Bible?</a:t>
            </a:r>
          </a:p>
        </p:txBody>
      </p:sp>
      <p:sp>
        <p:nvSpPr>
          <p:cNvPr id="3" name="Content Placeholder 2">
            <a:extLst>
              <a:ext uri="{FF2B5EF4-FFF2-40B4-BE49-F238E27FC236}">
                <a16:creationId xmlns:a16="http://schemas.microsoft.com/office/drawing/2014/main" id="{9D94DEC3-3FCC-DD67-6A92-48E12BE312A1}"/>
              </a:ext>
            </a:extLst>
          </p:cNvPr>
          <p:cNvSpPr>
            <a:spLocks noGrp="1"/>
          </p:cNvSpPr>
          <p:nvPr>
            <p:ph idx="1"/>
          </p:nvPr>
        </p:nvSpPr>
        <p:spPr>
          <a:xfrm>
            <a:off x="1066800" y="1775791"/>
            <a:ext cx="10058400" cy="4259249"/>
          </a:xfrm>
        </p:spPr>
        <p:txBody>
          <a:bodyPr>
            <a:normAutofit/>
          </a:bodyPr>
          <a:lstStyle/>
          <a:p>
            <a:pPr marR="0" algn="ctr" rtl="0"/>
            <a:r>
              <a:rPr lang="en-US" sz="3600" b="1" dirty="0">
                <a:latin typeface="Verdana" panose="020B0604030504040204" pitchFamily="34" charset="0"/>
              </a:rPr>
              <a:t>To teach others</a:t>
            </a:r>
          </a:p>
          <a:p>
            <a:pPr marR="0" algn="l" rtl="0"/>
            <a:r>
              <a:rPr lang="en-US" sz="2800" b="1" i="0" u="none" strike="noStrike" baseline="0" dirty="0">
                <a:latin typeface="Verdana" panose="020B0604030504040204" pitchFamily="34" charset="0"/>
              </a:rPr>
              <a:t>(2 Timothy 2:2)  And the things that you have heard from me among many witnesses, commit these to faithful men who will </a:t>
            </a:r>
            <a:r>
              <a:rPr lang="en-US" sz="2800" b="1" i="0" u="sng" strike="noStrike" baseline="0" dirty="0">
                <a:latin typeface="Verdana" panose="020B0604030504040204" pitchFamily="34" charset="0"/>
              </a:rPr>
              <a:t>be able to teach </a:t>
            </a:r>
            <a:r>
              <a:rPr lang="en-US" sz="2800" b="1" i="0" u="none" strike="noStrike" baseline="0" dirty="0">
                <a:latin typeface="Verdana" panose="020B0604030504040204" pitchFamily="34" charset="0"/>
              </a:rPr>
              <a:t>others also.</a:t>
            </a:r>
          </a:p>
          <a:p>
            <a:pPr marR="0" algn="l" rtl="0"/>
            <a:endParaRPr lang="en-US" sz="2800" b="1" i="0" u="none" strike="noStrike" baseline="0" dirty="0">
              <a:latin typeface="Verdana" panose="020B0604030504040204" pitchFamily="34" charset="0"/>
            </a:endParaRPr>
          </a:p>
          <a:p>
            <a:pPr marR="0" algn="l" rtl="0"/>
            <a:r>
              <a:rPr lang="en-US" sz="2800" b="1" i="0" strike="noStrike" baseline="0" dirty="0">
                <a:latin typeface="Verdana" panose="020B0604030504040204" pitchFamily="34" charset="0"/>
              </a:rPr>
              <a:t>(1 Timothy 4:11)  These things command and </a:t>
            </a:r>
            <a:r>
              <a:rPr lang="en-US" sz="2800" b="1" i="0" u="sng" strike="noStrike" baseline="0" dirty="0">
                <a:latin typeface="Verdana" panose="020B0604030504040204" pitchFamily="34" charset="0"/>
              </a:rPr>
              <a:t>teach</a:t>
            </a:r>
            <a:r>
              <a:rPr lang="en-US" sz="2800" b="1" i="0" strike="noStrike" baseline="0" dirty="0">
                <a:latin typeface="Verdana" panose="020B0604030504040204" pitchFamily="34" charset="0"/>
              </a:rPr>
              <a:t>.</a:t>
            </a:r>
          </a:p>
        </p:txBody>
      </p:sp>
    </p:spTree>
    <p:extLst>
      <p:ext uri="{BB962C8B-B14F-4D97-AF65-F5344CB8AC3E}">
        <p14:creationId xmlns:p14="http://schemas.microsoft.com/office/powerpoint/2010/main" val="7280950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6728D11B-929E-4324-91B0-4A4DA4CAC3DD}"/>
    </a:ext>
  </a:extLst>
</a:theme>
</file>

<file path=docProps/app.xml><?xml version="1.0" encoding="utf-8"?>
<Properties xmlns="http://schemas.openxmlformats.org/officeDocument/2006/extended-properties" xmlns:vt="http://schemas.openxmlformats.org/officeDocument/2006/docPropsVTypes">
  <Template>TM03457510[[fn=Savon]]</Template>
  <TotalTime>100</TotalTime>
  <Words>827</Words>
  <Application>Microsoft Office PowerPoint</Application>
  <PresentationFormat>Widescreen</PresentationFormat>
  <Paragraphs>60</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Century Gothic</vt:lpstr>
      <vt:lpstr>Verdana</vt:lpstr>
      <vt:lpstr>Savon</vt:lpstr>
      <vt:lpstr>Memorize  the  word</vt:lpstr>
      <vt:lpstr>Deuteronomy 11:18</vt:lpstr>
      <vt:lpstr>Exodus 13:9</vt:lpstr>
      <vt:lpstr>1 – Why can’t I remember things?</vt:lpstr>
      <vt:lpstr>1 – Why can’t I remember things?</vt:lpstr>
      <vt:lpstr>2 – Why memorize the Bible?</vt:lpstr>
      <vt:lpstr>2 – Why memorize the Bible?</vt:lpstr>
      <vt:lpstr>2 – Why memorize the Bible?</vt:lpstr>
      <vt:lpstr>2 – Why memorize the Bible?</vt:lpstr>
      <vt:lpstr>3 – How to memorize</vt:lpstr>
      <vt:lpstr>3 – How to memorize</vt:lpstr>
      <vt:lpstr>3 – How to memorize</vt:lpstr>
      <vt:lpstr>3 – How to memorize</vt:lpstr>
      <vt:lpstr>3 – How to memorize</vt:lpstr>
      <vt:lpstr>3 – How to memorize</vt:lpstr>
      <vt:lpstr>3 – How to memorize</vt:lpstr>
      <vt:lpstr>Deuteronomy 6:6-9</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Memorize  the  word</dc:title>
  <dc:creator>Manly Luscombe</dc:creator>
  <cp:lastModifiedBy>Manly Luscombe</cp:lastModifiedBy>
  <cp:revision>1</cp:revision>
  <dcterms:created xsi:type="dcterms:W3CDTF">2022-09-09T18:53:03Z</dcterms:created>
  <dcterms:modified xsi:type="dcterms:W3CDTF">2022-10-22T14:04:42Z</dcterms:modified>
</cp:coreProperties>
</file>