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2/5/2020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2/5/2020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2/5/2020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06E51-49E1-4637-8B5F-C02A5B0231B3}"/>
              </a:ext>
            </a:extLst>
          </p:cNvPr>
          <p:cNvSpPr>
            <a:spLocks noGrp="1"/>
          </p:cNvSpPr>
          <p:nvPr>
            <p:ph type="ctrTitle"/>
          </p:nvPr>
        </p:nvSpPr>
        <p:spPr/>
        <p:txBody>
          <a:bodyPr/>
          <a:lstStyle/>
          <a:p>
            <a:r>
              <a:rPr lang="en-US" b="1" dirty="0"/>
              <a:t>JUDGE NOT</a:t>
            </a:r>
          </a:p>
        </p:txBody>
      </p:sp>
      <p:sp>
        <p:nvSpPr>
          <p:cNvPr id="3" name="Subtitle 2">
            <a:extLst>
              <a:ext uri="{FF2B5EF4-FFF2-40B4-BE49-F238E27FC236}">
                <a16:creationId xmlns:a16="http://schemas.microsoft.com/office/drawing/2014/main" id="{D0E22C2A-4C51-4574-A6BF-9AD8CB1A95B1}"/>
              </a:ext>
            </a:extLst>
          </p:cNvPr>
          <p:cNvSpPr>
            <a:spLocks noGrp="1"/>
          </p:cNvSpPr>
          <p:nvPr>
            <p:ph type="subTitle" idx="1"/>
          </p:nvPr>
        </p:nvSpPr>
        <p:spPr/>
        <p:txBody>
          <a:bodyPr>
            <a:normAutofit/>
          </a:bodyPr>
          <a:lstStyle/>
          <a:p>
            <a:r>
              <a:rPr lang="en-US" sz="2800" b="1" dirty="0"/>
              <a:t>IS JUDGING EVER ALLOWED?</a:t>
            </a:r>
          </a:p>
        </p:txBody>
      </p:sp>
      <p:pic>
        <p:nvPicPr>
          <p:cNvPr id="5" name="Picture 4">
            <a:extLst>
              <a:ext uri="{FF2B5EF4-FFF2-40B4-BE49-F238E27FC236}">
                <a16:creationId xmlns:a16="http://schemas.microsoft.com/office/drawing/2014/main" id="{1FF2F5E8-4C97-4562-B1ED-3C685EF20855}"/>
              </a:ext>
            </a:extLst>
          </p:cNvPr>
          <p:cNvPicPr>
            <a:picLocks noChangeAspect="1"/>
          </p:cNvPicPr>
          <p:nvPr/>
        </p:nvPicPr>
        <p:blipFill>
          <a:blip r:embed="rId2"/>
          <a:stretch>
            <a:fillRect/>
          </a:stretch>
        </p:blipFill>
        <p:spPr>
          <a:xfrm>
            <a:off x="6501036" y="30240"/>
            <a:ext cx="5690964" cy="2845482"/>
          </a:xfrm>
          <a:prstGeom prst="rect">
            <a:avLst/>
          </a:prstGeom>
        </p:spPr>
      </p:pic>
    </p:spTree>
    <p:extLst>
      <p:ext uri="{BB962C8B-B14F-4D97-AF65-F5344CB8AC3E}">
        <p14:creationId xmlns:p14="http://schemas.microsoft.com/office/powerpoint/2010/main" val="9976814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D848-8A5F-4207-9B51-EE6B79604D76}"/>
              </a:ext>
            </a:extLst>
          </p:cNvPr>
          <p:cNvSpPr>
            <a:spLocks noGrp="1"/>
          </p:cNvSpPr>
          <p:nvPr>
            <p:ph type="title"/>
          </p:nvPr>
        </p:nvSpPr>
        <p:spPr/>
        <p:txBody>
          <a:bodyPr/>
          <a:lstStyle/>
          <a:p>
            <a:r>
              <a:rPr lang="en-US" b="1" dirty="0"/>
              <a:t>Some things we are to judge</a:t>
            </a:r>
          </a:p>
        </p:txBody>
      </p:sp>
      <p:sp>
        <p:nvSpPr>
          <p:cNvPr id="3" name="Content Placeholder 2">
            <a:extLst>
              <a:ext uri="{FF2B5EF4-FFF2-40B4-BE49-F238E27FC236}">
                <a16:creationId xmlns:a16="http://schemas.microsoft.com/office/drawing/2014/main" id="{69741076-FD66-49EA-A2C2-B83CAB0E88DB}"/>
              </a:ext>
            </a:extLst>
          </p:cNvPr>
          <p:cNvSpPr>
            <a:spLocks noGrp="1"/>
          </p:cNvSpPr>
          <p:nvPr>
            <p:ph idx="1"/>
          </p:nvPr>
        </p:nvSpPr>
        <p:spPr/>
        <p:txBody>
          <a:bodyPr>
            <a:normAutofit/>
          </a:bodyPr>
          <a:lstStyle/>
          <a:p>
            <a:r>
              <a:rPr lang="en-US" sz="3200" b="1" dirty="0"/>
              <a:t>1. Small disputes</a:t>
            </a:r>
          </a:p>
          <a:p>
            <a:r>
              <a:rPr lang="en-US" sz="3200" b="1" dirty="0"/>
              <a:t>(1 Corinthians 6:2)  Do you not know that the saints will judge the world? And if the world will be judged by you, are you unworthy to judge the smallest matters?</a:t>
            </a:r>
          </a:p>
          <a:p>
            <a:endParaRPr lang="en-US" sz="3200" b="1" dirty="0"/>
          </a:p>
        </p:txBody>
      </p:sp>
    </p:spTree>
    <p:extLst>
      <p:ext uri="{BB962C8B-B14F-4D97-AF65-F5344CB8AC3E}">
        <p14:creationId xmlns:p14="http://schemas.microsoft.com/office/powerpoint/2010/main" val="4422703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D848-8A5F-4207-9B51-EE6B79604D76}"/>
              </a:ext>
            </a:extLst>
          </p:cNvPr>
          <p:cNvSpPr>
            <a:spLocks noGrp="1"/>
          </p:cNvSpPr>
          <p:nvPr>
            <p:ph type="title"/>
          </p:nvPr>
        </p:nvSpPr>
        <p:spPr/>
        <p:txBody>
          <a:bodyPr/>
          <a:lstStyle/>
          <a:p>
            <a:r>
              <a:rPr lang="en-US" b="1" dirty="0"/>
              <a:t>Some things we are to judge</a:t>
            </a:r>
          </a:p>
        </p:txBody>
      </p:sp>
      <p:sp>
        <p:nvSpPr>
          <p:cNvPr id="3" name="Content Placeholder 2">
            <a:extLst>
              <a:ext uri="{FF2B5EF4-FFF2-40B4-BE49-F238E27FC236}">
                <a16:creationId xmlns:a16="http://schemas.microsoft.com/office/drawing/2014/main" id="{69741076-FD66-49EA-A2C2-B83CAB0E88DB}"/>
              </a:ext>
            </a:extLst>
          </p:cNvPr>
          <p:cNvSpPr>
            <a:spLocks noGrp="1"/>
          </p:cNvSpPr>
          <p:nvPr>
            <p:ph idx="1"/>
          </p:nvPr>
        </p:nvSpPr>
        <p:spPr/>
        <p:txBody>
          <a:bodyPr>
            <a:noAutofit/>
          </a:bodyPr>
          <a:lstStyle/>
          <a:p>
            <a:r>
              <a:rPr lang="en-US" sz="3200" b="1" dirty="0"/>
              <a:t>2. Actions of brethren</a:t>
            </a:r>
          </a:p>
          <a:p>
            <a:r>
              <a:rPr lang="en-US" sz="3200" b="1" dirty="0"/>
              <a:t>(1 Corinthians 5:12)  For what </a:t>
            </a:r>
            <a:r>
              <a:rPr lang="en-US" sz="3200" b="1" i="1" dirty="0"/>
              <a:t>have</a:t>
            </a:r>
            <a:r>
              <a:rPr lang="en-US" sz="3200" b="1" dirty="0"/>
              <a:t> I </a:t>
            </a:r>
            <a:r>
              <a:rPr lang="en-US" sz="3200" b="1" i="1" dirty="0"/>
              <a:t>to do</a:t>
            </a:r>
            <a:r>
              <a:rPr lang="en-US" sz="3200" b="1" dirty="0"/>
              <a:t> with judging those also who are outside? Do you not judge those who are inside?</a:t>
            </a:r>
          </a:p>
          <a:p>
            <a:r>
              <a:rPr lang="en-US" sz="3200" b="1" dirty="0"/>
              <a:t>(Matthew 7:18-20)  A good tree cannot bear bad fruit, nor </a:t>
            </a:r>
            <a:r>
              <a:rPr lang="en-US" sz="3200" b="1" i="1" dirty="0"/>
              <a:t>can</a:t>
            </a:r>
            <a:r>
              <a:rPr lang="en-US" sz="3200" b="1" dirty="0"/>
              <a:t> a bad tree bear good fruit. 19  Every tree that does not bear good fruit is cut down and thrown into the fire. 20 Therefore by their fruits you will know them.</a:t>
            </a:r>
          </a:p>
        </p:txBody>
      </p:sp>
    </p:spTree>
    <p:extLst>
      <p:ext uri="{BB962C8B-B14F-4D97-AF65-F5344CB8AC3E}">
        <p14:creationId xmlns:p14="http://schemas.microsoft.com/office/powerpoint/2010/main" val="40006816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D848-8A5F-4207-9B51-EE6B79604D76}"/>
              </a:ext>
            </a:extLst>
          </p:cNvPr>
          <p:cNvSpPr>
            <a:spLocks noGrp="1"/>
          </p:cNvSpPr>
          <p:nvPr>
            <p:ph type="title"/>
          </p:nvPr>
        </p:nvSpPr>
        <p:spPr/>
        <p:txBody>
          <a:bodyPr/>
          <a:lstStyle/>
          <a:p>
            <a:r>
              <a:rPr lang="en-US" b="1" dirty="0"/>
              <a:t>Some things we are to judge</a:t>
            </a:r>
          </a:p>
        </p:txBody>
      </p:sp>
      <p:sp>
        <p:nvSpPr>
          <p:cNvPr id="3" name="Content Placeholder 2">
            <a:extLst>
              <a:ext uri="{FF2B5EF4-FFF2-40B4-BE49-F238E27FC236}">
                <a16:creationId xmlns:a16="http://schemas.microsoft.com/office/drawing/2014/main" id="{69741076-FD66-49EA-A2C2-B83CAB0E88DB}"/>
              </a:ext>
            </a:extLst>
          </p:cNvPr>
          <p:cNvSpPr>
            <a:spLocks noGrp="1"/>
          </p:cNvSpPr>
          <p:nvPr>
            <p:ph idx="1"/>
          </p:nvPr>
        </p:nvSpPr>
        <p:spPr/>
        <p:txBody>
          <a:bodyPr>
            <a:normAutofit/>
          </a:bodyPr>
          <a:lstStyle/>
          <a:p>
            <a:r>
              <a:rPr lang="en-US" sz="3600" b="1" dirty="0"/>
              <a:t>3. Right and wrong</a:t>
            </a:r>
          </a:p>
          <a:p>
            <a:r>
              <a:rPr lang="en-US" sz="3600" b="1" dirty="0"/>
              <a:t>(Luke 12:57)  "Yes, and why, even of yourselves, do you not judge what is right?</a:t>
            </a:r>
          </a:p>
          <a:p>
            <a:r>
              <a:rPr lang="en-US" sz="3600" b="1" dirty="0"/>
              <a:t>(John 7:24)  Do not judge according to appearance, but judge with righteous judgment."</a:t>
            </a:r>
          </a:p>
        </p:txBody>
      </p:sp>
    </p:spTree>
    <p:extLst>
      <p:ext uri="{BB962C8B-B14F-4D97-AF65-F5344CB8AC3E}">
        <p14:creationId xmlns:p14="http://schemas.microsoft.com/office/powerpoint/2010/main" val="34799331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D848-8A5F-4207-9B51-EE6B79604D76}"/>
              </a:ext>
            </a:extLst>
          </p:cNvPr>
          <p:cNvSpPr>
            <a:spLocks noGrp="1"/>
          </p:cNvSpPr>
          <p:nvPr>
            <p:ph type="title"/>
          </p:nvPr>
        </p:nvSpPr>
        <p:spPr/>
        <p:txBody>
          <a:bodyPr/>
          <a:lstStyle/>
          <a:p>
            <a:r>
              <a:rPr lang="en-US" b="1" dirty="0"/>
              <a:t>Some things we are to judge</a:t>
            </a:r>
          </a:p>
        </p:txBody>
      </p:sp>
      <p:sp>
        <p:nvSpPr>
          <p:cNvPr id="3" name="Content Placeholder 2">
            <a:extLst>
              <a:ext uri="{FF2B5EF4-FFF2-40B4-BE49-F238E27FC236}">
                <a16:creationId xmlns:a16="http://schemas.microsoft.com/office/drawing/2014/main" id="{69741076-FD66-49EA-A2C2-B83CAB0E88DB}"/>
              </a:ext>
            </a:extLst>
          </p:cNvPr>
          <p:cNvSpPr>
            <a:spLocks noGrp="1"/>
          </p:cNvSpPr>
          <p:nvPr>
            <p:ph idx="1"/>
          </p:nvPr>
        </p:nvSpPr>
        <p:spPr/>
        <p:txBody>
          <a:bodyPr>
            <a:normAutofit/>
          </a:bodyPr>
          <a:lstStyle/>
          <a:p>
            <a:r>
              <a:rPr lang="en-US" sz="3600" b="1" dirty="0"/>
              <a:t>4. What offends (causes to stumble)</a:t>
            </a:r>
          </a:p>
          <a:p>
            <a:r>
              <a:rPr lang="en-US" sz="3600" b="1" dirty="0"/>
              <a:t>(Romans 14:13)  Therefore let us not judge one another anymore, but rather resolve this, not to put a stumbling block or a cause to fall in our brother's way.</a:t>
            </a:r>
          </a:p>
        </p:txBody>
      </p:sp>
    </p:spTree>
    <p:extLst>
      <p:ext uri="{BB962C8B-B14F-4D97-AF65-F5344CB8AC3E}">
        <p14:creationId xmlns:p14="http://schemas.microsoft.com/office/powerpoint/2010/main" val="3820206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CEA0-5B64-4A52-B64D-27AC84B16405}"/>
              </a:ext>
            </a:extLst>
          </p:cNvPr>
          <p:cNvSpPr>
            <a:spLocks noGrp="1"/>
          </p:cNvSpPr>
          <p:nvPr>
            <p:ph type="title"/>
          </p:nvPr>
        </p:nvSpPr>
        <p:spPr>
          <a:xfrm>
            <a:off x="1097280" y="463826"/>
            <a:ext cx="10058400" cy="887896"/>
          </a:xfrm>
        </p:spPr>
        <p:txBody>
          <a:bodyPr/>
          <a:lstStyle/>
          <a:p>
            <a:r>
              <a:rPr lang="en-US" b="1" dirty="0"/>
              <a:t>Matthew 7:1-6</a:t>
            </a:r>
          </a:p>
        </p:txBody>
      </p:sp>
      <p:sp>
        <p:nvSpPr>
          <p:cNvPr id="3" name="Content Placeholder 2">
            <a:extLst>
              <a:ext uri="{FF2B5EF4-FFF2-40B4-BE49-F238E27FC236}">
                <a16:creationId xmlns:a16="http://schemas.microsoft.com/office/drawing/2014/main" id="{363A215D-B347-4AD2-9256-923F4C0B1669}"/>
              </a:ext>
            </a:extLst>
          </p:cNvPr>
          <p:cNvSpPr>
            <a:spLocks noGrp="1"/>
          </p:cNvSpPr>
          <p:nvPr>
            <p:ph idx="1"/>
          </p:nvPr>
        </p:nvSpPr>
        <p:spPr>
          <a:xfrm>
            <a:off x="543339" y="1683026"/>
            <a:ext cx="11158331" cy="4225824"/>
          </a:xfrm>
        </p:spPr>
        <p:txBody>
          <a:bodyPr>
            <a:noAutofit/>
          </a:bodyPr>
          <a:lstStyle/>
          <a:p>
            <a:r>
              <a:rPr lang="en-US" sz="3200" dirty="0"/>
              <a:t>"Judge not, that you be not judged. 2 For with what judgment you judge, you will be judged; and with the measure you use, it will be measured back to you. 3  And why do you look at the speck in your brother's eye, but do not consider the plank in your own eye? 4  Or how can you say to your brother, 'Let me remove the speck from your eye'; and look, a plank </a:t>
            </a:r>
            <a:r>
              <a:rPr lang="en-US" sz="3200" i="1" dirty="0"/>
              <a:t>is</a:t>
            </a:r>
            <a:r>
              <a:rPr lang="en-US" sz="3200" dirty="0"/>
              <a:t> in your own eye? 5  Hypocrite! First remove the plank from your own eye, and then you will see clearly to remove the speck from your brother's eye. 6  "Do not give what is holy to the dogs; nor cast your pearls before swine, lest they trample them under their feet, and turn and tear you in pieces.</a:t>
            </a:r>
          </a:p>
        </p:txBody>
      </p:sp>
    </p:spTree>
    <p:extLst>
      <p:ext uri="{BB962C8B-B14F-4D97-AF65-F5344CB8AC3E}">
        <p14:creationId xmlns:p14="http://schemas.microsoft.com/office/powerpoint/2010/main" val="5859767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57112-CD23-433C-B00A-5BB7A7E7DBB9}"/>
              </a:ext>
            </a:extLst>
          </p:cNvPr>
          <p:cNvSpPr>
            <a:spLocks noGrp="1"/>
          </p:cNvSpPr>
          <p:nvPr>
            <p:ph type="title"/>
          </p:nvPr>
        </p:nvSpPr>
        <p:spPr/>
        <p:txBody>
          <a:bodyPr/>
          <a:lstStyle/>
          <a:p>
            <a:r>
              <a:rPr lang="en-US" b="1" dirty="0"/>
              <a:t>Often quoted / often out of context</a:t>
            </a:r>
          </a:p>
        </p:txBody>
      </p:sp>
      <p:sp>
        <p:nvSpPr>
          <p:cNvPr id="3" name="Content Placeholder 2">
            <a:extLst>
              <a:ext uri="{FF2B5EF4-FFF2-40B4-BE49-F238E27FC236}">
                <a16:creationId xmlns:a16="http://schemas.microsoft.com/office/drawing/2014/main" id="{1901C18D-AECA-4B59-B1C7-7C2DF6B7A1A7}"/>
              </a:ext>
            </a:extLst>
          </p:cNvPr>
          <p:cNvSpPr>
            <a:spLocks noGrp="1"/>
          </p:cNvSpPr>
          <p:nvPr>
            <p:ph idx="1"/>
          </p:nvPr>
        </p:nvSpPr>
        <p:spPr/>
        <p:txBody>
          <a:bodyPr>
            <a:normAutofit/>
          </a:bodyPr>
          <a:lstStyle/>
          <a:p>
            <a:r>
              <a:rPr lang="en-US" sz="3200" b="1" dirty="0"/>
              <a:t>Do not quote verse 1 without seeing the text that follows.</a:t>
            </a:r>
          </a:p>
          <a:p>
            <a:endParaRPr lang="en-US" sz="3200" b="1" dirty="0"/>
          </a:p>
          <a:p>
            <a:r>
              <a:rPr lang="en-US" sz="3200" b="1" dirty="0"/>
              <a:t>When confronted with a sin – some will say, “Do not judge me.”</a:t>
            </a:r>
          </a:p>
          <a:p>
            <a:endParaRPr lang="en-US" sz="3200" b="1" dirty="0"/>
          </a:p>
          <a:p>
            <a:r>
              <a:rPr lang="en-US" sz="3200" b="1" dirty="0"/>
              <a:t>What does this passage teach / allow / forbid?</a:t>
            </a:r>
          </a:p>
        </p:txBody>
      </p:sp>
    </p:spTree>
    <p:extLst>
      <p:ext uri="{BB962C8B-B14F-4D97-AF65-F5344CB8AC3E}">
        <p14:creationId xmlns:p14="http://schemas.microsoft.com/office/powerpoint/2010/main" val="4574411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B972-2F30-46F9-90CE-2C06055975C8}"/>
              </a:ext>
            </a:extLst>
          </p:cNvPr>
          <p:cNvSpPr>
            <a:spLocks noGrp="1"/>
          </p:cNvSpPr>
          <p:nvPr>
            <p:ph type="title"/>
          </p:nvPr>
        </p:nvSpPr>
        <p:spPr/>
        <p:txBody>
          <a:bodyPr/>
          <a:lstStyle/>
          <a:p>
            <a:r>
              <a:rPr lang="en-US" b="1" dirty="0"/>
              <a:t>Judge not:</a:t>
            </a:r>
          </a:p>
        </p:txBody>
      </p:sp>
      <p:sp>
        <p:nvSpPr>
          <p:cNvPr id="3" name="Content Placeholder 2">
            <a:extLst>
              <a:ext uri="{FF2B5EF4-FFF2-40B4-BE49-F238E27FC236}">
                <a16:creationId xmlns:a16="http://schemas.microsoft.com/office/drawing/2014/main" id="{56CE4591-5EBA-413F-A487-F4AF786F4898}"/>
              </a:ext>
            </a:extLst>
          </p:cNvPr>
          <p:cNvSpPr>
            <a:spLocks noGrp="1"/>
          </p:cNvSpPr>
          <p:nvPr>
            <p:ph idx="1"/>
          </p:nvPr>
        </p:nvSpPr>
        <p:spPr/>
        <p:txBody>
          <a:bodyPr>
            <a:normAutofit/>
          </a:bodyPr>
          <a:lstStyle/>
          <a:p>
            <a:r>
              <a:rPr lang="en-US" sz="3200" b="1" dirty="0"/>
              <a:t>Motives – we do not know the thinking of others</a:t>
            </a:r>
            <a:br>
              <a:rPr lang="en-US" sz="3200" b="1" dirty="0"/>
            </a:br>
            <a:endParaRPr lang="en-US" sz="3200" b="1" dirty="0"/>
          </a:p>
          <a:p>
            <a:r>
              <a:rPr lang="en-US" sz="3200" b="1" dirty="0"/>
              <a:t>Eternal destiny – God is the final judge</a:t>
            </a:r>
            <a:br>
              <a:rPr lang="en-US" sz="3200" b="1" dirty="0"/>
            </a:br>
            <a:endParaRPr lang="en-US" sz="3200" b="1" dirty="0"/>
          </a:p>
          <a:p>
            <a:r>
              <a:rPr lang="en-US" sz="3200" b="1" dirty="0"/>
              <a:t>Talent or ability - “He could give more.”</a:t>
            </a:r>
          </a:p>
        </p:txBody>
      </p:sp>
    </p:spTree>
    <p:extLst>
      <p:ext uri="{BB962C8B-B14F-4D97-AF65-F5344CB8AC3E}">
        <p14:creationId xmlns:p14="http://schemas.microsoft.com/office/powerpoint/2010/main" val="38612204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2D7B-8486-4AC6-9ADD-3D956021A7E7}"/>
              </a:ext>
            </a:extLst>
          </p:cNvPr>
          <p:cNvSpPr>
            <a:spLocks noGrp="1"/>
          </p:cNvSpPr>
          <p:nvPr>
            <p:ph type="title"/>
          </p:nvPr>
        </p:nvSpPr>
        <p:spPr/>
        <p:txBody>
          <a:bodyPr/>
          <a:lstStyle/>
          <a:p>
            <a:r>
              <a:rPr lang="en-US" b="1" dirty="0"/>
              <a:t>3 Reasons we should not judge</a:t>
            </a:r>
          </a:p>
        </p:txBody>
      </p:sp>
      <p:sp>
        <p:nvSpPr>
          <p:cNvPr id="3" name="Content Placeholder 2">
            <a:extLst>
              <a:ext uri="{FF2B5EF4-FFF2-40B4-BE49-F238E27FC236}">
                <a16:creationId xmlns:a16="http://schemas.microsoft.com/office/drawing/2014/main" id="{A81C5D87-336D-4F94-8DE5-F987C8DFD81F}"/>
              </a:ext>
            </a:extLst>
          </p:cNvPr>
          <p:cNvSpPr>
            <a:spLocks noGrp="1"/>
          </p:cNvSpPr>
          <p:nvPr>
            <p:ph idx="1"/>
          </p:nvPr>
        </p:nvSpPr>
        <p:spPr/>
        <p:txBody>
          <a:bodyPr>
            <a:normAutofit/>
          </a:bodyPr>
          <a:lstStyle/>
          <a:p>
            <a:r>
              <a:rPr lang="en-US" sz="3200" b="1" dirty="0"/>
              <a:t>1. </a:t>
            </a:r>
            <a:r>
              <a:rPr lang="en-US" sz="3200" b="1" u="sng" dirty="0"/>
              <a:t>Safety</a:t>
            </a:r>
            <a:r>
              <a:rPr lang="en-US" sz="3200" b="1" dirty="0"/>
              <a:t> – How we judge will be used on us (2)</a:t>
            </a:r>
          </a:p>
        </p:txBody>
      </p:sp>
    </p:spTree>
    <p:extLst>
      <p:ext uri="{BB962C8B-B14F-4D97-AF65-F5344CB8AC3E}">
        <p14:creationId xmlns:p14="http://schemas.microsoft.com/office/powerpoint/2010/main" val="21471146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2D7B-8486-4AC6-9ADD-3D956021A7E7}"/>
              </a:ext>
            </a:extLst>
          </p:cNvPr>
          <p:cNvSpPr>
            <a:spLocks noGrp="1"/>
          </p:cNvSpPr>
          <p:nvPr>
            <p:ph type="title"/>
          </p:nvPr>
        </p:nvSpPr>
        <p:spPr/>
        <p:txBody>
          <a:bodyPr/>
          <a:lstStyle/>
          <a:p>
            <a:r>
              <a:rPr lang="en-US" b="1" dirty="0"/>
              <a:t>3 Reasons we should not judge</a:t>
            </a:r>
          </a:p>
        </p:txBody>
      </p:sp>
      <p:sp>
        <p:nvSpPr>
          <p:cNvPr id="3" name="Content Placeholder 2">
            <a:extLst>
              <a:ext uri="{FF2B5EF4-FFF2-40B4-BE49-F238E27FC236}">
                <a16:creationId xmlns:a16="http://schemas.microsoft.com/office/drawing/2014/main" id="{A81C5D87-336D-4F94-8DE5-F987C8DFD81F}"/>
              </a:ext>
            </a:extLst>
          </p:cNvPr>
          <p:cNvSpPr>
            <a:spLocks noGrp="1"/>
          </p:cNvSpPr>
          <p:nvPr>
            <p:ph idx="1"/>
          </p:nvPr>
        </p:nvSpPr>
        <p:spPr/>
        <p:txBody>
          <a:bodyPr>
            <a:normAutofit/>
          </a:bodyPr>
          <a:lstStyle/>
          <a:p>
            <a:r>
              <a:rPr lang="en-US" sz="3200" b="1" dirty="0"/>
              <a:t>1. Safety – How we judge will be used on us (2)</a:t>
            </a:r>
          </a:p>
          <a:p>
            <a:r>
              <a:rPr lang="en-US" sz="3200" b="1" dirty="0"/>
              <a:t>2. </a:t>
            </a:r>
            <a:r>
              <a:rPr lang="en-US" sz="3200" b="1" u="sng" dirty="0"/>
              <a:t>Fairness</a:t>
            </a:r>
            <a:r>
              <a:rPr lang="en-US" sz="3200" b="1" dirty="0"/>
              <a:t> – We are not all-knowing of intent, motives</a:t>
            </a:r>
          </a:p>
          <a:p>
            <a:pPr lvl="1"/>
            <a:r>
              <a:rPr lang="en-US" sz="3000" b="1" dirty="0"/>
              <a:t>Study – plank and speck (3-5)</a:t>
            </a:r>
          </a:p>
        </p:txBody>
      </p:sp>
    </p:spTree>
    <p:extLst>
      <p:ext uri="{BB962C8B-B14F-4D97-AF65-F5344CB8AC3E}">
        <p14:creationId xmlns:p14="http://schemas.microsoft.com/office/powerpoint/2010/main" val="20158366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2D7B-8486-4AC6-9ADD-3D956021A7E7}"/>
              </a:ext>
            </a:extLst>
          </p:cNvPr>
          <p:cNvSpPr>
            <a:spLocks noGrp="1"/>
          </p:cNvSpPr>
          <p:nvPr>
            <p:ph type="title"/>
          </p:nvPr>
        </p:nvSpPr>
        <p:spPr/>
        <p:txBody>
          <a:bodyPr/>
          <a:lstStyle/>
          <a:p>
            <a:r>
              <a:rPr lang="en-US" b="1" dirty="0"/>
              <a:t>3 Reasons we should not judge</a:t>
            </a:r>
          </a:p>
        </p:txBody>
      </p:sp>
      <p:sp>
        <p:nvSpPr>
          <p:cNvPr id="3" name="Content Placeholder 2">
            <a:extLst>
              <a:ext uri="{FF2B5EF4-FFF2-40B4-BE49-F238E27FC236}">
                <a16:creationId xmlns:a16="http://schemas.microsoft.com/office/drawing/2014/main" id="{A81C5D87-336D-4F94-8DE5-F987C8DFD81F}"/>
              </a:ext>
            </a:extLst>
          </p:cNvPr>
          <p:cNvSpPr>
            <a:spLocks noGrp="1"/>
          </p:cNvSpPr>
          <p:nvPr>
            <p:ph idx="1"/>
          </p:nvPr>
        </p:nvSpPr>
        <p:spPr/>
        <p:txBody>
          <a:bodyPr>
            <a:normAutofit/>
          </a:bodyPr>
          <a:lstStyle/>
          <a:p>
            <a:r>
              <a:rPr lang="en-US" sz="3200" b="1" dirty="0"/>
              <a:t>1. Safety – How we judge will be used on us (2)</a:t>
            </a:r>
          </a:p>
          <a:p>
            <a:r>
              <a:rPr lang="en-US" sz="3200" b="1" dirty="0"/>
              <a:t>2. Fairness – We are not all-knowing of intent, motives</a:t>
            </a:r>
          </a:p>
          <a:p>
            <a:pPr lvl="1"/>
            <a:r>
              <a:rPr lang="en-US" sz="3000" b="1" dirty="0"/>
              <a:t>Study – plank and speck (3-5)</a:t>
            </a:r>
          </a:p>
          <a:p>
            <a:r>
              <a:rPr lang="en-US" sz="3200" b="1" dirty="0"/>
              <a:t>3. </a:t>
            </a:r>
            <a:r>
              <a:rPr lang="en-US" sz="3200" b="1" u="sng" dirty="0"/>
              <a:t>Hypocrite</a:t>
            </a:r>
            <a:r>
              <a:rPr lang="en-US" sz="3200" b="1" dirty="0"/>
              <a:t> – Do we want to find fault or help correct?</a:t>
            </a:r>
          </a:p>
        </p:txBody>
      </p:sp>
    </p:spTree>
    <p:extLst>
      <p:ext uri="{BB962C8B-B14F-4D97-AF65-F5344CB8AC3E}">
        <p14:creationId xmlns:p14="http://schemas.microsoft.com/office/powerpoint/2010/main" val="36339920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9B52-4A27-4693-8BEC-96716632AB6C}"/>
              </a:ext>
            </a:extLst>
          </p:cNvPr>
          <p:cNvSpPr>
            <a:spLocks noGrp="1"/>
          </p:cNvSpPr>
          <p:nvPr>
            <p:ph type="title"/>
          </p:nvPr>
        </p:nvSpPr>
        <p:spPr/>
        <p:txBody>
          <a:bodyPr/>
          <a:lstStyle/>
          <a:p>
            <a:r>
              <a:rPr lang="en-US" b="1" dirty="0"/>
              <a:t>Is there some we should NOT judge?</a:t>
            </a:r>
          </a:p>
        </p:txBody>
      </p:sp>
      <p:sp>
        <p:nvSpPr>
          <p:cNvPr id="3" name="Content Placeholder 2">
            <a:extLst>
              <a:ext uri="{FF2B5EF4-FFF2-40B4-BE49-F238E27FC236}">
                <a16:creationId xmlns:a16="http://schemas.microsoft.com/office/drawing/2014/main" id="{D149D034-4979-41A8-B6C8-2E1CC465697C}"/>
              </a:ext>
            </a:extLst>
          </p:cNvPr>
          <p:cNvSpPr>
            <a:spLocks noGrp="1"/>
          </p:cNvSpPr>
          <p:nvPr>
            <p:ph idx="1"/>
          </p:nvPr>
        </p:nvSpPr>
        <p:spPr/>
        <p:txBody>
          <a:bodyPr>
            <a:normAutofit/>
          </a:bodyPr>
          <a:lstStyle/>
          <a:p>
            <a:r>
              <a:rPr lang="en-US" sz="3200" b="1" dirty="0"/>
              <a:t>Dogs and Swine (6)</a:t>
            </a:r>
          </a:p>
          <a:p>
            <a:endParaRPr lang="en-US" sz="3200" b="1" dirty="0"/>
          </a:p>
          <a:p>
            <a:r>
              <a:rPr lang="en-US" sz="3200" b="1" dirty="0"/>
              <a:t>Some do not want our help</a:t>
            </a:r>
          </a:p>
          <a:p>
            <a:endParaRPr lang="en-US" sz="3200" b="1" dirty="0"/>
          </a:p>
          <a:p>
            <a:r>
              <a:rPr lang="en-US" sz="3200" b="1" dirty="0"/>
              <a:t>Some resent our efforts to correct and help</a:t>
            </a:r>
          </a:p>
        </p:txBody>
      </p:sp>
    </p:spTree>
    <p:extLst>
      <p:ext uri="{BB962C8B-B14F-4D97-AF65-F5344CB8AC3E}">
        <p14:creationId xmlns:p14="http://schemas.microsoft.com/office/powerpoint/2010/main" val="35816018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9B52-4A27-4693-8BEC-96716632AB6C}"/>
              </a:ext>
            </a:extLst>
          </p:cNvPr>
          <p:cNvSpPr>
            <a:spLocks noGrp="1"/>
          </p:cNvSpPr>
          <p:nvPr>
            <p:ph type="title"/>
          </p:nvPr>
        </p:nvSpPr>
        <p:spPr/>
        <p:txBody>
          <a:bodyPr/>
          <a:lstStyle/>
          <a:p>
            <a:r>
              <a:rPr lang="en-US" b="1" dirty="0"/>
              <a:t>Is there some we should NOT judge?</a:t>
            </a:r>
          </a:p>
        </p:txBody>
      </p:sp>
      <p:sp>
        <p:nvSpPr>
          <p:cNvPr id="3" name="Content Placeholder 2">
            <a:extLst>
              <a:ext uri="{FF2B5EF4-FFF2-40B4-BE49-F238E27FC236}">
                <a16:creationId xmlns:a16="http://schemas.microsoft.com/office/drawing/2014/main" id="{D149D034-4979-41A8-B6C8-2E1CC465697C}"/>
              </a:ext>
            </a:extLst>
          </p:cNvPr>
          <p:cNvSpPr>
            <a:spLocks noGrp="1"/>
          </p:cNvSpPr>
          <p:nvPr>
            <p:ph idx="1"/>
          </p:nvPr>
        </p:nvSpPr>
        <p:spPr>
          <a:xfrm>
            <a:off x="742121" y="1845734"/>
            <a:ext cx="10641495" cy="4023360"/>
          </a:xfrm>
        </p:spPr>
        <p:txBody>
          <a:bodyPr>
            <a:noAutofit/>
          </a:bodyPr>
          <a:lstStyle/>
          <a:p>
            <a:r>
              <a:rPr lang="en-US" sz="3200" b="1" dirty="0"/>
              <a:t>Others we ARE to judge:</a:t>
            </a:r>
          </a:p>
          <a:p>
            <a:r>
              <a:rPr lang="en-US" sz="3200" b="1" dirty="0"/>
              <a:t>(Galatians 6:1)  Brethren, if a man is overtaken in any trespass, you who </a:t>
            </a:r>
            <a:r>
              <a:rPr lang="en-US" sz="3200" b="1" i="1" dirty="0"/>
              <a:t>are</a:t>
            </a:r>
            <a:r>
              <a:rPr lang="en-US" sz="3200" b="1" dirty="0"/>
              <a:t> spiritual restore such a one in a spirit of gentleness, considering yourself lest you also be tempted.</a:t>
            </a:r>
          </a:p>
          <a:p>
            <a:r>
              <a:rPr lang="en-US" sz="3200" b="1" dirty="0"/>
              <a:t>(James 5:19-20)  Brethren, if anyone among you wanders from the truth, and someone turns him back, 20  let him know that he who turns a sinner from the error of his way will save a soul from death and cover a multitude of sins.</a:t>
            </a:r>
          </a:p>
        </p:txBody>
      </p:sp>
    </p:spTree>
    <p:extLst>
      <p:ext uri="{BB962C8B-B14F-4D97-AF65-F5344CB8AC3E}">
        <p14:creationId xmlns:p14="http://schemas.microsoft.com/office/powerpoint/2010/main" val="24847650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66</TotalTime>
  <Words>721</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JUDGE NOT</vt:lpstr>
      <vt:lpstr>Matthew 7:1-6</vt:lpstr>
      <vt:lpstr>Often quoted / often out of context</vt:lpstr>
      <vt:lpstr>Judge not:</vt:lpstr>
      <vt:lpstr>3 Reasons we should not judge</vt:lpstr>
      <vt:lpstr>3 Reasons we should not judge</vt:lpstr>
      <vt:lpstr>3 Reasons we should not judge</vt:lpstr>
      <vt:lpstr>Is there some we should NOT judge?</vt:lpstr>
      <vt:lpstr>Is there some we should NOT judge?</vt:lpstr>
      <vt:lpstr>Some things we are to judge</vt:lpstr>
      <vt:lpstr>Some things we are to judge</vt:lpstr>
      <vt:lpstr>Some things we are to judge</vt:lpstr>
      <vt:lpstr>Some things we are to judge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JUDGE NOT</dc:title>
  <dc:creator>Manly Luscombe</dc:creator>
  <cp:lastModifiedBy>Manly Luscombe</cp:lastModifiedBy>
  <cp:revision>9</cp:revision>
  <dcterms:created xsi:type="dcterms:W3CDTF">2020-02-05T18:53:05Z</dcterms:created>
  <dcterms:modified xsi:type="dcterms:W3CDTF">2020-02-05T19:59:56Z</dcterms:modified>
</cp:coreProperties>
</file>