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1" r:id="rId6"/>
    <p:sldId id="260" r:id="rId7"/>
    <p:sldId id="262" r:id="rId8"/>
    <p:sldId id="263" r:id="rId9"/>
    <p:sldId id="265" r:id="rId10"/>
    <p:sldId id="266" r:id="rId11"/>
    <p:sldId id="267" r:id="rId12"/>
    <p:sldId id="268" r:id="rId13"/>
    <p:sldId id="269" r:id="rId14"/>
    <p:sldId id="270" r:id="rId15"/>
    <p:sldId id="271"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821"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8C9DCFE-1555-4CE9-AE91-15923AFCE3D9}" type="datetimeFigureOut">
              <a:rPr lang="en-US" smtClean="0"/>
              <a:pPr/>
              <a:t>3/4/2011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C9DCFE-1555-4CE9-AE91-15923AFCE3D9}" type="datetimeFigureOut">
              <a:rPr lang="en-US" smtClean="0"/>
              <a:pPr/>
              <a:t>3/4/2011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C9DCFE-1555-4CE9-AE91-15923AFCE3D9}" type="datetimeFigureOut">
              <a:rPr lang="en-US" smtClean="0"/>
              <a:pPr/>
              <a:t>3/4/2011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C9DCFE-1555-4CE9-AE91-15923AFCE3D9}" type="datetimeFigureOut">
              <a:rPr lang="en-US" smtClean="0"/>
              <a:pPr/>
              <a:t>3/4/2011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C9DCFE-1555-4CE9-AE91-15923AFCE3D9}" type="datetimeFigureOut">
              <a:rPr lang="en-US" smtClean="0"/>
              <a:pPr/>
              <a:t>3/4/2011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C9DCFE-1555-4CE9-AE91-15923AFCE3D9}" type="datetimeFigureOut">
              <a:rPr lang="en-US" smtClean="0"/>
              <a:pPr/>
              <a:t>3/4/2011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8C9DCFE-1555-4CE9-AE91-15923AFCE3D9}" type="datetimeFigureOut">
              <a:rPr lang="en-US" smtClean="0"/>
              <a:pPr/>
              <a:t>3/4/2011</a:t>
            </a:fld>
            <a:endParaRPr lang="en-US"/>
          </a:p>
        </p:txBody>
      </p:sp>
      <p:sp>
        <p:nvSpPr>
          <p:cNvPr id="27" name="Slide Number Placeholder 26"/>
          <p:cNvSpPr>
            <a:spLocks noGrp="1"/>
          </p:cNvSpPr>
          <p:nvPr>
            <p:ph type="sldNum" sz="quarter" idx="11"/>
          </p:nvPr>
        </p:nvSpPr>
        <p:spPr/>
        <p:txBody>
          <a:bodyPr rtlCol="0"/>
          <a:lstStyle/>
          <a:p>
            <a:fld id="{A20A2B32-3AAF-4875-8FC5-1A5770738702}"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8C9DCFE-1555-4CE9-AE91-15923AFCE3D9}" type="datetimeFigureOut">
              <a:rPr lang="en-US" smtClean="0"/>
              <a:pPr/>
              <a:t>3/4/2011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9DCFE-1555-4CE9-AE91-15923AFCE3D9}" type="datetimeFigureOut">
              <a:rPr lang="en-US" smtClean="0"/>
              <a:pPr/>
              <a:t>3/4/2011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C9DCFE-1555-4CE9-AE91-15923AFCE3D9}" type="datetimeFigureOut">
              <a:rPr lang="en-US" smtClean="0"/>
              <a:pPr/>
              <a:t>3/4/2011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C9DCFE-1555-4CE9-AE91-15923AFCE3D9}" type="datetimeFigureOut">
              <a:rPr lang="en-US" smtClean="0"/>
              <a:pPr/>
              <a:t>3/4/2011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A2B32-3AAF-4875-8FC5-1A5770738702}"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8C9DCFE-1555-4CE9-AE91-15923AFCE3D9}" type="datetimeFigureOut">
              <a:rPr lang="en-US" smtClean="0"/>
              <a:pPr/>
              <a:t>3/4/2011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20A2B32-3AAF-4875-8FC5-1A57707387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JUBILEE: The Year of Liberty</a:t>
            </a:r>
            <a:endParaRPr lang="en-US" dirty="0"/>
          </a:p>
        </p:txBody>
      </p:sp>
      <p:sp>
        <p:nvSpPr>
          <p:cNvPr id="3" name="Subtitle 2"/>
          <p:cNvSpPr>
            <a:spLocks noGrp="1"/>
          </p:cNvSpPr>
          <p:nvPr>
            <p:ph type="subTitle" idx="1"/>
          </p:nvPr>
        </p:nvSpPr>
        <p:spPr/>
        <p:txBody>
          <a:bodyPr/>
          <a:lstStyle/>
          <a:p>
            <a:r>
              <a:rPr lang="en-US" dirty="0" smtClean="0"/>
              <a:t>Exodus 23:10-11</a:t>
            </a:r>
          </a:p>
          <a:p>
            <a:r>
              <a:rPr lang="en-US" dirty="0" smtClean="0"/>
              <a:t>Leviticus 25:1-8</a:t>
            </a:r>
            <a:endParaRPr lang="en-US" dirty="0"/>
          </a:p>
        </p:txBody>
      </p:sp>
      <p:pic>
        <p:nvPicPr>
          <p:cNvPr id="1026" name="Picture 2"/>
          <p:cNvPicPr>
            <a:picLocks noChangeAspect="1" noChangeArrowheads="1"/>
          </p:cNvPicPr>
          <p:nvPr/>
        </p:nvPicPr>
        <p:blipFill>
          <a:blip r:embed="rId2"/>
          <a:srcRect/>
          <a:stretch>
            <a:fillRect/>
          </a:stretch>
        </p:blipFill>
        <p:spPr bwMode="auto">
          <a:xfrm>
            <a:off x="1447800" y="304800"/>
            <a:ext cx="6051504" cy="25908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FOR TODAY</a:t>
            </a:r>
            <a:endParaRPr lang="en-US"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sz="2400" dirty="0" smtClean="0"/>
              <a:t>Jubilee means Redemption </a:t>
            </a:r>
          </a:p>
          <a:p>
            <a:pPr marL="514350" indent="-514350">
              <a:buFont typeface="+mj-lt"/>
              <a:buAutoNum type="arabicPeriod"/>
            </a:pPr>
            <a:r>
              <a:rPr lang="en-US" sz="2400" b="1" dirty="0" smtClean="0"/>
              <a:t>Jubilee means Freedom and Liberty - - </a:t>
            </a:r>
            <a:r>
              <a:rPr lang="en-US" sz="2400" dirty="0" smtClean="0"/>
              <a:t/>
            </a:r>
            <a:br>
              <a:rPr lang="en-US" sz="2400" dirty="0" smtClean="0"/>
            </a:br>
            <a:r>
              <a:rPr lang="en-US" sz="2400" dirty="0" smtClean="0"/>
              <a:t>The Law of Moses was bondage and death, but Christianity is liberty</a:t>
            </a:r>
          </a:p>
        </p:txBody>
      </p:sp>
      <p:sp>
        <p:nvSpPr>
          <p:cNvPr id="4" name="Content Placeholder 3"/>
          <p:cNvSpPr>
            <a:spLocks noGrp="1"/>
          </p:cNvSpPr>
          <p:nvPr>
            <p:ph sz="half" idx="2"/>
          </p:nvPr>
        </p:nvSpPr>
        <p:spPr/>
        <p:txBody>
          <a:bodyPr>
            <a:normAutofit/>
          </a:bodyPr>
          <a:lstStyle/>
          <a:p>
            <a:r>
              <a:rPr lang="en-US" sz="2400" dirty="0" smtClean="0"/>
              <a:t>Stand fast therefore in the liberty by which Christ has made us free, and do not be entangled again with a yoke of bondage. </a:t>
            </a:r>
            <a:r>
              <a:rPr lang="en-US" sz="2400" b="1" dirty="0" smtClean="0"/>
              <a:t>Galatians 5:1</a:t>
            </a:r>
          </a:p>
          <a:p>
            <a:r>
              <a:rPr lang="en-US" sz="2400" dirty="0" smtClean="0"/>
              <a:t>as free, yet not using liberty as a cloak for vice, but as bondservants of God. </a:t>
            </a:r>
            <a:r>
              <a:rPr lang="en-US" sz="2400" b="1" dirty="0" smtClean="0"/>
              <a:t>1 Peter 2:16</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FOR TODAY</a:t>
            </a:r>
            <a:endParaRPr lang="en-US"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sz="2400" dirty="0" smtClean="0"/>
              <a:t>Jubilee means Redemption </a:t>
            </a:r>
          </a:p>
          <a:p>
            <a:pPr marL="514350" indent="-514350">
              <a:buFont typeface="+mj-lt"/>
              <a:buAutoNum type="arabicPeriod"/>
            </a:pPr>
            <a:r>
              <a:rPr lang="en-US" sz="2400" dirty="0" smtClean="0"/>
              <a:t>Jubilee means Freedom and Liberty</a:t>
            </a:r>
          </a:p>
          <a:p>
            <a:pPr marL="514350" indent="-514350">
              <a:buFont typeface="+mj-lt"/>
              <a:buAutoNum type="arabicPeriod"/>
            </a:pPr>
            <a:r>
              <a:rPr lang="en-US" sz="2400" b="1" dirty="0" smtClean="0"/>
              <a:t>Jubilee means Stewardship - -</a:t>
            </a:r>
            <a:br>
              <a:rPr lang="en-US" sz="2400" b="1" dirty="0" smtClean="0"/>
            </a:br>
            <a:r>
              <a:rPr lang="en-US" sz="2400" dirty="0" smtClean="0"/>
              <a:t>All things belong to God</a:t>
            </a:r>
          </a:p>
        </p:txBody>
      </p:sp>
      <p:sp>
        <p:nvSpPr>
          <p:cNvPr id="4" name="Content Placeholder 3"/>
          <p:cNvSpPr>
            <a:spLocks noGrp="1"/>
          </p:cNvSpPr>
          <p:nvPr>
            <p:ph sz="half" idx="2"/>
          </p:nvPr>
        </p:nvSpPr>
        <p:spPr/>
        <p:txBody>
          <a:bodyPr>
            <a:normAutofit/>
          </a:bodyPr>
          <a:lstStyle/>
          <a:p>
            <a:r>
              <a:rPr lang="en-US" sz="2400" dirty="0" smtClean="0"/>
              <a:t>We are often proud of all our “things”</a:t>
            </a:r>
          </a:p>
          <a:p>
            <a:r>
              <a:rPr lang="en-US" sz="2400" dirty="0" smtClean="0"/>
              <a:t>We do not </a:t>
            </a:r>
            <a:r>
              <a:rPr lang="en-US" sz="2400" b="1" dirty="0" smtClean="0"/>
              <a:t>OWN</a:t>
            </a:r>
            <a:r>
              <a:rPr lang="en-US" sz="2400" dirty="0" smtClean="0"/>
              <a:t> anything</a:t>
            </a:r>
          </a:p>
          <a:p>
            <a:r>
              <a:rPr lang="en-US" sz="2400" dirty="0" smtClean="0"/>
              <a:t>We must use it and </a:t>
            </a:r>
            <a:r>
              <a:rPr lang="en-US" sz="2400" b="1" dirty="0" smtClean="0"/>
              <a:t>RETURN</a:t>
            </a:r>
            <a:r>
              <a:rPr lang="en-US" sz="2400" dirty="0" smtClean="0"/>
              <a:t> it to God, the rightful </a:t>
            </a:r>
            <a:r>
              <a:rPr lang="en-US" sz="2400" dirty="0" smtClean="0"/>
              <a:t>owner</a:t>
            </a:r>
          </a:p>
          <a:p>
            <a:r>
              <a:rPr lang="en-US" sz="2400" dirty="0" smtClean="0"/>
              <a:t>Jubilee is when the </a:t>
            </a:r>
            <a:r>
              <a:rPr lang="en-US" sz="2400" smtClean="0"/>
              <a:t>trumpet sounds</a:t>
            </a:r>
            <a:endParaRPr lang="en-US" sz="2400" dirty="0" smtClean="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FOR TODAY</a:t>
            </a:r>
            <a:endParaRPr lang="en-US"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sz="2400" dirty="0" smtClean="0"/>
              <a:t>Jubilee means Redemption </a:t>
            </a:r>
          </a:p>
          <a:p>
            <a:pPr marL="514350" indent="-514350">
              <a:buFont typeface="+mj-lt"/>
              <a:buAutoNum type="arabicPeriod"/>
            </a:pPr>
            <a:r>
              <a:rPr lang="en-US" sz="2400" dirty="0" smtClean="0"/>
              <a:t>Jubilee means Freedom and Liberty</a:t>
            </a:r>
          </a:p>
          <a:p>
            <a:pPr marL="514350" indent="-514350">
              <a:buFont typeface="+mj-lt"/>
              <a:buAutoNum type="arabicPeriod"/>
            </a:pPr>
            <a:r>
              <a:rPr lang="en-US" sz="2400" b="1" dirty="0" smtClean="0"/>
              <a:t>Jubilee means Stewardship - -</a:t>
            </a:r>
            <a:br>
              <a:rPr lang="en-US" sz="2400" b="1" dirty="0" smtClean="0"/>
            </a:br>
            <a:r>
              <a:rPr lang="en-US" sz="2400" dirty="0" smtClean="0"/>
              <a:t>All things belong to God</a:t>
            </a:r>
          </a:p>
        </p:txBody>
      </p:sp>
      <p:sp>
        <p:nvSpPr>
          <p:cNvPr id="4" name="Content Placeholder 3"/>
          <p:cNvSpPr>
            <a:spLocks noGrp="1"/>
          </p:cNvSpPr>
          <p:nvPr>
            <p:ph sz="half" idx="2"/>
          </p:nvPr>
        </p:nvSpPr>
        <p:spPr/>
        <p:txBody>
          <a:bodyPr>
            <a:normAutofit/>
          </a:bodyPr>
          <a:lstStyle/>
          <a:p>
            <a:r>
              <a:rPr lang="en-US" sz="2400" b="1" baseline="30000" dirty="0"/>
              <a:t>21</a:t>
            </a:r>
            <a:r>
              <a:rPr lang="en-US" sz="2400" dirty="0" smtClean="0"/>
              <a:t> Therefore let no one boast in men. For all things are yours: </a:t>
            </a:r>
            <a:r>
              <a:rPr lang="en-US" sz="2400" b="1" baseline="30000" dirty="0"/>
              <a:t>22</a:t>
            </a:r>
            <a:r>
              <a:rPr lang="en-US" sz="2400" dirty="0" smtClean="0"/>
              <a:t> whether Paul or </a:t>
            </a:r>
            <a:r>
              <a:rPr lang="en-US" sz="2400" dirty="0" err="1" smtClean="0"/>
              <a:t>Apollos</a:t>
            </a:r>
            <a:r>
              <a:rPr lang="en-US" sz="2400" dirty="0" smtClean="0"/>
              <a:t> or </a:t>
            </a:r>
            <a:r>
              <a:rPr lang="en-US" sz="2400" dirty="0" err="1" smtClean="0"/>
              <a:t>Cephas</a:t>
            </a:r>
            <a:r>
              <a:rPr lang="en-US" sz="2400" dirty="0" smtClean="0"/>
              <a:t>, or the world or life or death, or things present or things to come--all are yours. </a:t>
            </a:r>
            <a:r>
              <a:rPr lang="en-US" sz="2400" b="1" baseline="30000" dirty="0"/>
              <a:t>23</a:t>
            </a:r>
            <a:r>
              <a:rPr lang="en-US" sz="2400" dirty="0" smtClean="0"/>
              <a:t> And you </a:t>
            </a:r>
            <a:r>
              <a:rPr lang="en-US" sz="2400" i="1" dirty="0" smtClean="0"/>
              <a:t>are</a:t>
            </a:r>
            <a:r>
              <a:rPr lang="en-US" sz="2400" dirty="0" smtClean="0"/>
              <a:t> Christ's, and Christ </a:t>
            </a:r>
            <a:r>
              <a:rPr lang="en-US" sz="2400" i="1" dirty="0" smtClean="0"/>
              <a:t>is</a:t>
            </a:r>
            <a:r>
              <a:rPr lang="en-US" sz="2400" dirty="0" smtClean="0"/>
              <a:t> God's. </a:t>
            </a:r>
            <a:br>
              <a:rPr lang="en-US" sz="2400" dirty="0" smtClean="0"/>
            </a:br>
            <a:r>
              <a:rPr lang="en-US" sz="2400" b="1" dirty="0" smtClean="0"/>
              <a:t>1 Corinthians 3:21-23</a:t>
            </a:r>
            <a:endParaRPr lang="en-US" sz="2400" b="1"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FOR TODAY</a:t>
            </a:r>
            <a:endParaRPr lang="en-US"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sz="2400" dirty="0" smtClean="0"/>
              <a:t>Jubilee means Redemption </a:t>
            </a:r>
          </a:p>
          <a:p>
            <a:pPr marL="514350" indent="-514350">
              <a:buFont typeface="+mj-lt"/>
              <a:buAutoNum type="arabicPeriod"/>
            </a:pPr>
            <a:r>
              <a:rPr lang="en-US" sz="2400" dirty="0" smtClean="0"/>
              <a:t>Jubilee means Freedom and Liberty</a:t>
            </a:r>
          </a:p>
          <a:p>
            <a:pPr marL="514350" indent="-514350">
              <a:buFont typeface="+mj-lt"/>
              <a:buAutoNum type="arabicPeriod"/>
            </a:pPr>
            <a:r>
              <a:rPr lang="en-US" sz="2400" dirty="0" smtClean="0"/>
              <a:t>Jubilee means Stewardship</a:t>
            </a:r>
          </a:p>
          <a:p>
            <a:pPr marL="514350" indent="-514350">
              <a:buFont typeface="+mj-lt"/>
              <a:buAutoNum type="arabicPeriod"/>
            </a:pPr>
            <a:r>
              <a:rPr lang="en-US" sz="2400" b="1" dirty="0" smtClean="0"/>
              <a:t>Jubilee means Inheritance</a:t>
            </a:r>
            <a:endParaRPr lang="en-US" sz="2400" dirty="0" smtClean="0"/>
          </a:p>
        </p:txBody>
      </p:sp>
      <p:sp>
        <p:nvSpPr>
          <p:cNvPr id="4" name="Content Placeholder 3"/>
          <p:cNvSpPr>
            <a:spLocks noGrp="1"/>
          </p:cNvSpPr>
          <p:nvPr>
            <p:ph sz="half" idx="2"/>
          </p:nvPr>
        </p:nvSpPr>
        <p:spPr/>
        <p:txBody>
          <a:bodyPr>
            <a:normAutofit/>
          </a:bodyPr>
          <a:lstStyle/>
          <a:p>
            <a:r>
              <a:rPr lang="en-US" sz="2400" dirty="0"/>
              <a:t>And everyone who has left houses or brothers or sisters or father or mother or wife</a:t>
            </a:r>
            <a:r>
              <a:rPr lang="en-US" sz="2400" dirty="0" smtClean="0"/>
              <a:t> </a:t>
            </a:r>
            <a:r>
              <a:rPr lang="en-US" sz="2400" dirty="0"/>
              <a:t>or children or lands, for My name's sake, shall receive a hundredfold, and inherit eternal life.</a:t>
            </a:r>
            <a:r>
              <a:rPr lang="en-US" sz="2400" dirty="0" smtClean="0"/>
              <a:t> </a:t>
            </a:r>
            <a:r>
              <a:rPr lang="en-US" sz="2400" b="1" dirty="0" smtClean="0"/>
              <a:t>Matthew 19:29</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b="1" dirty="0" smtClean="0"/>
              <a:t>APPLICATIONS FOR TODAY</a:t>
            </a:r>
            <a:endParaRPr lang="en-US"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sz="2400" dirty="0" smtClean="0"/>
              <a:t>Jubilee means Redemption </a:t>
            </a:r>
          </a:p>
          <a:p>
            <a:pPr marL="514350" indent="-514350">
              <a:buFont typeface="+mj-lt"/>
              <a:buAutoNum type="arabicPeriod"/>
            </a:pPr>
            <a:r>
              <a:rPr lang="en-US" sz="2400" dirty="0" smtClean="0"/>
              <a:t>Jubilee means Freedom and Liberty</a:t>
            </a:r>
          </a:p>
          <a:p>
            <a:pPr marL="514350" indent="-514350">
              <a:buFont typeface="+mj-lt"/>
              <a:buAutoNum type="arabicPeriod"/>
            </a:pPr>
            <a:r>
              <a:rPr lang="en-US" sz="2400" dirty="0" smtClean="0"/>
              <a:t>Jubilee means Stewardship</a:t>
            </a:r>
          </a:p>
          <a:p>
            <a:pPr marL="514350" indent="-514350">
              <a:buFont typeface="+mj-lt"/>
              <a:buAutoNum type="arabicPeriod"/>
            </a:pPr>
            <a:r>
              <a:rPr lang="en-US" sz="2400" b="1" dirty="0" smtClean="0"/>
              <a:t>Jubilee means Inheritance</a:t>
            </a:r>
            <a:endParaRPr lang="en-US" sz="2400" dirty="0" smtClean="0"/>
          </a:p>
        </p:txBody>
      </p:sp>
      <p:sp>
        <p:nvSpPr>
          <p:cNvPr id="4" name="Content Placeholder 3"/>
          <p:cNvSpPr>
            <a:spLocks noGrp="1"/>
          </p:cNvSpPr>
          <p:nvPr>
            <p:ph sz="half" idx="2"/>
          </p:nvPr>
        </p:nvSpPr>
        <p:spPr>
          <a:xfrm>
            <a:off x="4648200" y="1600200"/>
            <a:ext cx="4343400" cy="5175187"/>
          </a:xfrm>
        </p:spPr>
        <p:txBody>
          <a:bodyPr>
            <a:noAutofit/>
          </a:bodyPr>
          <a:lstStyle/>
          <a:p>
            <a:r>
              <a:rPr lang="en-US" sz="2400" b="1" baseline="30000" dirty="0"/>
              <a:t>9</a:t>
            </a:r>
            <a:r>
              <a:rPr lang="en-US" sz="2400" dirty="0" smtClean="0"/>
              <a:t> Do you not know that the unrighteous will not inherit the kingdom of God? Do not be deceived. Neither fornicators, nor idolaters, nor adulterers, nor homosexuals, nor sodomites, </a:t>
            </a:r>
            <a:r>
              <a:rPr lang="en-US" sz="2400" b="1" baseline="30000" dirty="0"/>
              <a:t>10</a:t>
            </a:r>
            <a:r>
              <a:rPr lang="en-US" sz="2400" dirty="0" smtClean="0"/>
              <a:t> nor thieves, nor covetous, nor drunkards, nor revilers, nor </a:t>
            </a:r>
            <a:r>
              <a:rPr lang="en-US" sz="2400" dirty="0" err="1" smtClean="0"/>
              <a:t>extortioners</a:t>
            </a:r>
            <a:r>
              <a:rPr lang="en-US" sz="2400" dirty="0" smtClean="0"/>
              <a:t> will inherit the kingdom of God. </a:t>
            </a:r>
            <a:r>
              <a:rPr lang="en-US" sz="2400" b="1" dirty="0" smtClean="0"/>
              <a:t>1 Corinthians 6:9-10</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b="1" dirty="0" smtClean="0"/>
              <a:t>APPLICATIONS FOR TODAY</a:t>
            </a:r>
            <a:endParaRPr lang="en-US"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sz="2400" dirty="0" smtClean="0"/>
              <a:t>Jubilee means Redemption </a:t>
            </a:r>
          </a:p>
          <a:p>
            <a:pPr marL="514350" indent="-514350">
              <a:buFont typeface="+mj-lt"/>
              <a:buAutoNum type="arabicPeriod"/>
            </a:pPr>
            <a:r>
              <a:rPr lang="en-US" sz="2400" dirty="0" smtClean="0"/>
              <a:t>Jubilee means Freedom and Liberty</a:t>
            </a:r>
          </a:p>
          <a:p>
            <a:pPr marL="514350" indent="-514350">
              <a:buFont typeface="+mj-lt"/>
              <a:buAutoNum type="arabicPeriod"/>
            </a:pPr>
            <a:r>
              <a:rPr lang="en-US" sz="2400" dirty="0" smtClean="0"/>
              <a:t>Jubilee means Stewardship</a:t>
            </a:r>
          </a:p>
          <a:p>
            <a:pPr marL="514350" indent="-514350">
              <a:buFont typeface="+mj-lt"/>
              <a:buAutoNum type="arabicPeriod"/>
            </a:pPr>
            <a:r>
              <a:rPr lang="en-US" sz="2400" b="1" dirty="0" smtClean="0"/>
              <a:t>Jubilee means Inheritance</a:t>
            </a:r>
            <a:endParaRPr lang="en-US" sz="2400" dirty="0" smtClean="0"/>
          </a:p>
        </p:txBody>
      </p:sp>
      <p:sp>
        <p:nvSpPr>
          <p:cNvPr id="4" name="Content Placeholder 3"/>
          <p:cNvSpPr>
            <a:spLocks noGrp="1"/>
          </p:cNvSpPr>
          <p:nvPr>
            <p:ph sz="half" idx="2"/>
          </p:nvPr>
        </p:nvSpPr>
        <p:spPr>
          <a:xfrm>
            <a:off x="4648200" y="1828800"/>
            <a:ext cx="4495800" cy="4946587"/>
          </a:xfrm>
        </p:spPr>
        <p:txBody>
          <a:bodyPr>
            <a:noAutofit/>
          </a:bodyPr>
          <a:lstStyle/>
          <a:p>
            <a:r>
              <a:rPr lang="en-US" sz="2400" dirty="0" smtClean="0"/>
              <a:t>not returning evil for evil or reviling for reviling, but on the contrary blessing, knowing that you were called to this, that you may inherit a blessing. </a:t>
            </a:r>
            <a:br>
              <a:rPr lang="en-US" sz="2400" dirty="0" smtClean="0"/>
            </a:br>
            <a:r>
              <a:rPr lang="en-US" sz="2400" b="1" dirty="0" smtClean="0"/>
              <a:t>1 Peter 3:9</a:t>
            </a:r>
          </a:p>
          <a:p>
            <a:r>
              <a:rPr lang="en-US" sz="2400" dirty="0" smtClean="0"/>
              <a:t>He who overcomes shall inherit all things, and I will be his God and he shall be My son. </a:t>
            </a:r>
            <a:br>
              <a:rPr lang="en-US" sz="2400" dirty="0" smtClean="0"/>
            </a:br>
            <a:r>
              <a:rPr lang="en-US" sz="2400" b="1" dirty="0" smtClean="0"/>
              <a:t>Revelation 21:7</a:t>
            </a:r>
          </a:p>
          <a:p>
            <a:endParaRPr lang="en-US" sz="2400" b="1" dirty="0" smtClean="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JUBILEE: Year of Liberty</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4000" b="1" dirty="0" smtClean="0"/>
              <a:t>Jubilee means Redemption </a:t>
            </a:r>
          </a:p>
          <a:p>
            <a:pPr marL="514350" indent="-514350">
              <a:buFont typeface="+mj-lt"/>
              <a:buAutoNum type="arabicPeriod"/>
            </a:pPr>
            <a:r>
              <a:rPr lang="en-US" sz="4000" b="1" dirty="0" smtClean="0"/>
              <a:t>Jubilee means Freedom and Liberty</a:t>
            </a:r>
          </a:p>
          <a:p>
            <a:pPr marL="514350" indent="-514350">
              <a:buFont typeface="+mj-lt"/>
              <a:buAutoNum type="arabicPeriod"/>
            </a:pPr>
            <a:r>
              <a:rPr lang="en-US" sz="4000" b="1" dirty="0" smtClean="0"/>
              <a:t>Jubilee means Stewardship</a:t>
            </a:r>
          </a:p>
          <a:p>
            <a:pPr marL="514350" indent="-514350">
              <a:buFont typeface="+mj-lt"/>
              <a:buAutoNum type="arabicPeriod"/>
            </a:pPr>
            <a:r>
              <a:rPr lang="en-US" sz="4000" b="1" dirty="0" smtClean="0"/>
              <a:t>Jubilee means Inheritance</a:t>
            </a:r>
          </a:p>
          <a:p>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LEVITICUS 25:2-4</a:t>
            </a:r>
            <a:endParaRPr lang="en-US" b="1" dirty="0"/>
          </a:p>
        </p:txBody>
      </p:sp>
      <p:sp>
        <p:nvSpPr>
          <p:cNvPr id="3" name="Content Placeholder 2"/>
          <p:cNvSpPr>
            <a:spLocks noGrp="1"/>
          </p:cNvSpPr>
          <p:nvPr>
            <p:ph idx="1"/>
          </p:nvPr>
        </p:nvSpPr>
        <p:spPr/>
        <p:txBody>
          <a:bodyPr>
            <a:normAutofit/>
          </a:bodyPr>
          <a:lstStyle/>
          <a:p>
            <a:r>
              <a:rPr lang="en-US" b="1" baseline="30000" dirty="0"/>
              <a:t>2</a:t>
            </a:r>
            <a:r>
              <a:rPr lang="en-US" dirty="0" smtClean="0"/>
              <a:t> "Speak to the children of Israel, and say to them: 'When you come into the land which I give you, then the land shall keep a </a:t>
            </a:r>
            <a:r>
              <a:rPr lang="en-US" dirty="0" err="1" smtClean="0"/>
              <a:t>sabbath</a:t>
            </a:r>
            <a:r>
              <a:rPr lang="en-US" dirty="0" smtClean="0"/>
              <a:t> to the </a:t>
            </a:r>
            <a:r>
              <a:rPr lang="en-US" cap="small" dirty="0" smtClean="0"/>
              <a:t>Lord</a:t>
            </a:r>
            <a:r>
              <a:rPr lang="en-US" dirty="0" smtClean="0"/>
              <a:t>. </a:t>
            </a:r>
            <a:r>
              <a:rPr lang="en-US" b="1" baseline="30000" dirty="0"/>
              <a:t>3</a:t>
            </a:r>
            <a:r>
              <a:rPr lang="en-US" dirty="0" smtClean="0"/>
              <a:t> Six years you shall sow your field, and six years you shall prune your vineyard, and gather its fruit; </a:t>
            </a:r>
            <a:r>
              <a:rPr lang="en-US" b="1" baseline="30000" dirty="0"/>
              <a:t>4</a:t>
            </a:r>
            <a:r>
              <a:rPr lang="en-US" dirty="0" smtClean="0"/>
              <a:t> but in the seventh year there shall be a </a:t>
            </a:r>
            <a:r>
              <a:rPr lang="en-US" dirty="0" err="1" smtClean="0"/>
              <a:t>sabbath</a:t>
            </a:r>
            <a:r>
              <a:rPr lang="en-US" dirty="0" smtClean="0"/>
              <a:t> of solemn rest for the land, a </a:t>
            </a:r>
            <a:r>
              <a:rPr lang="en-US" dirty="0" err="1" smtClean="0"/>
              <a:t>sabbath</a:t>
            </a:r>
            <a:r>
              <a:rPr lang="en-US" dirty="0" smtClean="0"/>
              <a:t> to the </a:t>
            </a:r>
            <a:r>
              <a:rPr lang="en-US" cap="small" dirty="0" smtClean="0"/>
              <a:t>Lord</a:t>
            </a:r>
            <a:r>
              <a:rPr lang="en-US" dirty="0" smtClean="0"/>
              <a:t>. You shall neither sow your field nor prune your vineyard.</a:t>
            </a:r>
            <a:endParaRPr lang="en-US" b="1" dirty="0" smtClean="0"/>
          </a:p>
          <a:p>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b="1" dirty="0" smtClean="0"/>
              <a:t>LEVITICUS 25:8-10</a:t>
            </a:r>
            <a:endParaRPr lang="en-US" b="1" dirty="0"/>
          </a:p>
        </p:txBody>
      </p:sp>
      <p:sp>
        <p:nvSpPr>
          <p:cNvPr id="3" name="Content Placeholder 2"/>
          <p:cNvSpPr>
            <a:spLocks noGrp="1"/>
          </p:cNvSpPr>
          <p:nvPr>
            <p:ph idx="1"/>
          </p:nvPr>
        </p:nvSpPr>
        <p:spPr>
          <a:xfrm>
            <a:off x="152400" y="1752600"/>
            <a:ext cx="8991600" cy="4821936"/>
          </a:xfrm>
        </p:spPr>
        <p:txBody>
          <a:bodyPr>
            <a:normAutofit lnSpcReduction="10000"/>
          </a:bodyPr>
          <a:lstStyle/>
          <a:p>
            <a:r>
              <a:rPr lang="en-US" b="1" baseline="30000" dirty="0"/>
              <a:t>8</a:t>
            </a:r>
            <a:r>
              <a:rPr lang="en-US" dirty="0" smtClean="0"/>
              <a:t> 'And you shall count seven </a:t>
            </a:r>
            <a:r>
              <a:rPr lang="en-US" dirty="0" err="1" smtClean="0"/>
              <a:t>sabbaths</a:t>
            </a:r>
            <a:r>
              <a:rPr lang="en-US" dirty="0" smtClean="0"/>
              <a:t> of years for yourself, seven times seven years; and the time of the seven </a:t>
            </a:r>
            <a:r>
              <a:rPr lang="en-US" dirty="0" err="1" smtClean="0"/>
              <a:t>sabbaths</a:t>
            </a:r>
            <a:r>
              <a:rPr lang="en-US" dirty="0" smtClean="0"/>
              <a:t> of years shall be to you forty-nine years. </a:t>
            </a:r>
            <a:r>
              <a:rPr lang="en-US" b="1" baseline="30000" dirty="0"/>
              <a:t>9</a:t>
            </a:r>
            <a:r>
              <a:rPr lang="en-US" dirty="0" smtClean="0"/>
              <a:t> Then you shall cause the trumpet of the Jubilee to sound on the tenth </a:t>
            </a:r>
            <a:r>
              <a:rPr lang="en-US" i="1" dirty="0" smtClean="0"/>
              <a:t>day</a:t>
            </a:r>
            <a:r>
              <a:rPr lang="en-US" dirty="0" smtClean="0"/>
              <a:t> of the seventh month; on the Day of Atonement you shall make the trumpet to sound throughout all your land. </a:t>
            </a:r>
            <a:r>
              <a:rPr lang="en-US" b="1" baseline="30000" dirty="0"/>
              <a:t>10</a:t>
            </a:r>
            <a:r>
              <a:rPr lang="en-US" dirty="0" smtClean="0"/>
              <a:t> And you shall consecrate the fiftieth year, and proclaim liberty throughout </a:t>
            </a:r>
            <a:r>
              <a:rPr lang="en-US" i="1" dirty="0" smtClean="0"/>
              <a:t>all</a:t>
            </a:r>
            <a:r>
              <a:rPr lang="en-US" dirty="0" smtClean="0"/>
              <a:t> the land to all its inhabitants. It shall be a Jubilee for you; and each of you shall return to his possession, and each of you shall return to his family.</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a:xfrm>
            <a:off x="457200" y="2819400"/>
            <a:ext cx="8382000" cy="3755136"/>
          </a:xfrm>
        </p:spPr>
        <p:txBody>
          <a:bodyPr>
            <a:normAutofit/>
          </a:bodyPr>
          <a:lstStyle/>
          <a:p>
            <a:r>
              <a:rPr lang="en-US" dirty="0" smtClean="0"/>
              <a:t>Cultivate the land and harvest crops 6 years</a:t>
            </a:r>
          </a:p>
          <a:p>
            <a:r>
              <a:rPr lang="en-US" dirty="0" smtClean="0"/>
              <a:t>The land will rest every 7</a:t>
            </a:r>
            <a:r>
              <a:rPr lang="en-US" baseline="30000" dirty="0" smtClean="0"/>
              <a:t>th</a:t>
            </a:r>
            <a:r>
              <a:rPr lang="en-US" dirty="0" smtClean="0"/>
              <a:t> year (Sabbath year)</a:t>
            </a:r>
          </a:p>
          <a:p>
            <a:r>
              <a:rPr lang="en-US" dirty="0" smtClean="0"/>
              <a:t>7 X 7 = 49 – Year 49 is a </a:t>
            </a:r>
            <a:r>
              <a:rPr lang="en-US" dirty="0" err="1" smtClean="0"/>
              <a:t>sabbath</a:t>
            </a:r>
            <a:r>
              <a:rPr lang="en-US" dirty="0" smtClean="0"/>
              <a:t> year</a:t>
            </a:r>
          </a:p>
          <a:p>
            <a:r>
              <a:rPr lang="en-US" dirty="0" smtClean="0"/>
              <a:t>The next year – number 50 – is Jubilee</a:t>
            </a:r>
          </a:p>
          <a:p>
            <a:r>
              <a:rPr lang="en-US" b="1" dirty="0" smtClean="0"/>
              <a:t>Jubilee</a:t>
            </a:r>
            <a:r>
              <a:rPr lang="en-US" dirty="0" smtClean="0"/>
              <a:t> – comes from </a:t>
            </a:r>
            <a:r>
              <a:rPr lang="en-US" dirty="0" err="1" smtClean="0"/>
              <a:t>juble</a:t>
            </a:r>
            <a:r>
              <a:rPr lang="en-US" dirty="0" smtClean="0"/>
              <a:t> – a trumpet that was to be blown to announce this special year</a:t>
            </a:r>
          </a:p>
          <a:p>
            <a:r>
              <a:rPr lang="en-US" dirty="0" smtClean="0"/>
              <a:t>LIBERTY is proclaimed</a:t>
            </a:r>
            <a:endParaRPr lang="en-US" dirty="0"/>
          </a:p>
        </p:txBody>
      </p:sp>
      <p:pic>
        <p:nvPicPr>
          <p:cNvPr id="2051" name="Picture 3"/>
          <p:cNvPicPr>
            <a:picLocks noChangeAspect="1" noChangeArrowheads="1"/>
          </p:cNvPicPr>
          <p:nvPr/>
        </p:nvPicPr>
        <p:blipFill>
          <a:blip r:embed="rId2"/>
          <a:srcRect/>
          <a:stretch>
            <a:fillRect/>
          </a:stretch>
        </p:blipFill>
        <p:spPr bwMode="auto">
          <a:xfrm>
            <a:off x="6104585" y="0"/>
            <a:ext cx="3039415" cy="27432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p:txBody>
          <a:bodyPr/>
          <a:lstStyle/>
          <a:p>
            <a:r>
              <a:rPr lang="en-US" dirty="0" smtClean="0"/>
              <a:t>All land sold during the previous 49 years is returned to its original owner</a:t>
            </a:r>
          </a:p>
          <a:p>
            <a:r>
              <a:rPr lang="en-US" dirty="0" smtClean="0"/>
              <a:t>God promised they would have plenty for the 3-years until crops would be harvested again</a:t>
            </a:r>
          </a:p>
          <a:p>
            <a:pPr lvl="1"/>
            <a:r>
              <a:rPr lang="en-US" dirty="0" smtClean="0">
                <a:solidFill>
                  <a:schemeClr val="tx1">
                    <a:lumMod val="75000"/>
                    <a:lumOff val="25000"/>
                  </a:schemeClr>
                </a:solidFill>
              </a:rPr>
              <a:t>Year 49 – Sabbath Year</a:t>
            </a:r>
          </a:p>
          <a:p>
            <a:pPr lvl="1"/>
            <a:r>
              <a:rPr lang="en-US" dirty="0" smtClean="0">
                <a:solidFill>
                  <a:schemeClr val="tx1">
                    <a:lumMod val="75000"/>
                    <a:lumOff val="25000"/>
                  </a:schemeClr>
                </a:solidFill>
              </a:rPr>
              <a:t>Year 50 – Jubilee Year</a:t>
            </a:r>
          </a:p>
          <a:p>
            <a:pPr lvl="1"/>
            <a:r>
              <a:rPr lang="en-US" dirty="0" smtClean="0">
                <a:solidFill>
                  <a:schemeClr val="tx1">
                    <a:lumMod val="75000"/>
                    <a:lumOff val="25000"/>
                  </a:schemeClr>
                </a:solidFill>
              </a:rPr>
              <a:t>Year 1 – until the fall harvest arrived</a:t>
            </a:r>
          </a:p>
          <a:p>
            <a:r>
              <a:rPr lang="en-US" dirty="0" smtClean="0"/>
              <a:t>All land, houses, bondmen were set free</a:t>
            </a:r>
            <a:endParaRPr lang="en-US" dirty="0"/>
          </a:p>
        </p:txBody>
      </p:sp>
      <p:pic>
        <p:nvPicPr>
          <p:cNvPr id="4" name="Picture 2"/>
          <p:cNvPicPr>
            <a:picLocks noChangeAspect="1" noChangeArrowheads="1"/>
          </p:cNvPicPr>
          <p:nvPr/>
        </p:nvPicPr>
        <p:blipFill>
          <a:blip r:embed="rId2"/>
          <a:srcRect/>
          <a:stretch>
            <a:fillRect/>
          </a:stretch>
        </p:blipFill>
        <p:spPr bwMode="auto">
          <a:xfrm>
            <a:off x="7010400" y="0"/>
            <a:ext cx="2133600" cy="2143125"/>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Adjust the price of land</a:t>
            </a:r>
            <a:endParaRPr lang="en-US" b="1" dirty="0"/>
          </a:p>
        </p:txBody>
      </p:sp>
      <p:sp>
        <p:nvSpPr>
          <p:cNvPr id="3" name="Content Placeholder 2"/>
          <p:cNvSpPr>
            <a:spLocks noGrp="1"/>
          </p:cNvSpPr>
          <p:nvPr>
            <p:ph idx="1"/>
          </p:nvPr>
        </p:nvSpPr>
        <p:spPr/>
        <p:txBody>
          <a:bodyPr/>
          <a:lstStyle/>
          <a:p>
            <a:r>
              <a:rPr lang="en-US" b="1" baseline="30000" dirty="0"/>
              <a:t>15</a:t>
            </a:r>
            <a:r>
              <a:rPr lang="en-US" dirty="0" smtClean="0"/>
              <a:t> According to the number of years after the Jubilee you shall buy from your neighbor, and according to the number of years of crops he shall sell to you. </a:t>
            </a:r>
            <a:r>
              <a:rPr lang="en-US" b="1" baseline="30000" dirty="0"/>
              <a:t>16</a:t>
            </a:r>
            <a:r>
              <a:rPr lang="en-US" dirty="0" smtClean="0"/>
              <a:t> According to the multitude of years you shall increase its price, and according to the fewer number of years you shall diminish its price; for he sells to you </a:t>
            </a:r>
            <a:r>
              <a:rPr lang="en-US" i="1" dirty="0" smtClean="0"/>
              <a:t>according</a:t>
            </a:r>
            <a:r>
              <a:rPr lang="en-US" dirty="0" smtClean="0"/>
              <a:t> to the number </a:t>
            </a:r>
            <a:r>
              <a:rPr lang="en-US" i="1" dirty="0" smtClean="0"/>
              <a:t>of the years</a:t>
            </a:r>
            <a:r>
              <a:rPr lang="en-US" dirty="0" smtClean="0"/>
              <a:t> of the crops. </a:t>
            </a:r>
            <a:r>
              <a:rPr lang="en-US" b="1" dirty="0" smtClean="0"/>
              <a:t>Leviticus 25:15-16</a:t>
            </a:r>
          </a:p>
        </p:txBody>
      </p:sp>
      <p:pic>
        <p:nvPicPr>
          <p:cNvPr id="3074" name="Picture 2"/>
          <p:cNvPicPr>
            <a:picLocks noChangeAspect="1" noChangeArrowheads="1"/>
          </p:cNvPicPr>
          <p:nvPr/>
        </p:nvPicPr>
        <p:blipFill>
          <a:blip r:embed="rId2"/>
          <a:srcRect/>
          <a:stretch>
            <a:fillRect/>
          </a:stretch>
        </p:blipFill>
        <p:spPr bwMode="auto">
          <a:xfrm>
            <a:off x="6477000" y="0"/>
            <a:ext cx="2667000" cy="1947012"/>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passages</a:t>
            </a:r>
            <a:endParaRPr lang="en-US" b="1" dirty="0"/>
          </a:p>
        </p:txBody>
      </p:sp>
      <p:sp>
        <p:nvSpPr>
          <p:cNvPr id="3" name="Content Placeholder 2"/>
          <p:cNvSpPr>
            <a:spLocks noGrp="1"/>
          </p:cNvSpPr>
          <p:nvPr>
            <p:ph idx="1"/>
          </p:nvPr>
        </p:nvSpPr>
        <p:spPr/>
        <p:txBody>
          <a:bodyPr/>
          <a:lstStyle/>
          <a:p>
            <a:r>
              <a:rPr lang="en-US" b="1" baseline="30000" dirty="0"/>
              <a:t>1</a:t>
            </a:r>
            <a:r>
              <a:rPr lang="en-US" dirty="0" smtClean="0"/>
              <a:t> "The Spirit of the Lord </a:t>
            </a:r>
            <a:r>
              <a:rPr lang="en-US" cap="small" dirty="0" smtClean="0"/>
              <a:t>God</a:t>
            </a:r>
            <a:r>
              <a:rPr lang="en-US" dirty="0" smtClean="0"/>
              <a:t> </a:t>
            </a:r>
            <a:r>
              <a:rPr lang="en-US" i="1" dirty="0" smtClean="0"/>
              <a:t>is</a:t>
            </a:r>
            <a:r>
              <a:rPr lang="en-US" dirty="0" smtClean="0"/>
              <a:t> upon Me, Because the </a:t>
            </a:r>
            <a:r>
              <a:rPr lang="en-US" cap="small" dirty="0" smtClean="0"/>
              <a:t>Lord</a:t>
            </a:r>
            <a:r>
              <a:rPr lang="en-US" dirty="0" smtClean="0"/>
              <a:t> has anointed Me To preach good tidings to the poor; He has sent Me to heal the brokenhearted, To proclaim liberty to the captives, And the opening of the prison to </a:t>
            </a:r>
            <a:r>
              <a:rPr lang="en-US" i="1" dirty="0" smtClean="0"/>
              <a:t>those who are</a:t>
            </a:r>
            <a:r>
              <a:rPr lang="en-US" dirty="0" smtClean="0"/>
              <a:t> bound; </a:t>
            </a:r>
            <a:r>
              <a:rPr lang="en-US" b="1" baseline="30000" dirty="0"/>
              <a:t>2</a:t>
            </a:r>
            <a:r>
              <a:rPr lang="en-US" dirty="0" smtClean="0"/>
              <a:t> To proclaim the acceptable year of the </a:t>
            </a:r>
            <a:r>
              <a:rPr lang="en-US" cap="small" dirty="0" smtClean="0"/>
              <a:t>Lord</a:t>
            </a:r>
            <a:r>
              <a:rPr lang="en-US" dirty="0" smtClean="0"/>
              <a:t>, And the day of vengeance of our God; To comfort all who mourn, </a:t>
            </a:r>
            <a:r>
              <a:rPr lang="en-US" b="1" dirty="0" smtClean="0"/>
              <a:t>Isaiah 61:1-2</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passages</a:t>
            </a:r>
            <a:endParaRPr lang="en-US" b="1" dirty="0"/>
          </a:p>
        </p:txBody>
      </p:sp>
      <p:sp>
        <p:nvSpPr>
          <p:cNvPr id="3" name="Content Placeholder 2"/>
          <p:cNvSpPr>
            <a:spLocks noGrp="1"/>
          </p:cNvSpPr>
          <p:nvPr>
            <p:ph idx="1"/>
          </p:nvPr>
        </p:nvSpPr>
        <p:spPr/>
        <p:txBody>
          <a:bodyPr>
            <a:normAutofit/>
          </a:bodyPr>
          <a:lstStyle/>
          <a:p>
            <a:r>
              <a:rPr lang="en-US" sz="3600" dirty="0" smtClean="0"/>
              <a:t>But if he gives a gift of some of his inheritance to one of his servants, it shall be his until the year of liberty, after which it shall return to the prince. But his inheritance shall belong to his sons; it shall become theirs. </a:t>
            </a:r>
            <a:r>
              <a:rPr lang="en-US" sz="3600" b="1" dirty="0" smtClean="0"/>
              <a:t>Ezekiel 46:17</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b="1" dirty="0" smtClean="0"/>
              <a:t>APPLICATIONS FOR TODAY</a:t>
            </a:r>
            <a:endParaRPr lang="en-US" b="1"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sz="2400" b="1" dirty="0" smtClean="0"/>
              <a:t>Jubilee means Redemption - -</a:t>
            </a:r>
            <a:r>
              <a:rPr lang="en-US" sz="2400" dirty="0" smtClean="0"/>
              <a:t/>
            </a:r>
            <a:br>
              <a:rPr lang="en-US" sz="2400" dirty="0" smtClean="0"/>
            </a:br>
            <a:r>
              <a:rPr lang="en-US" sz="2400" dirty="0" smtClean="0"/>
              <a:t>NT teaching of redemption must be understood in connection with Jubilee</a:t>
            </a:r>
          </a:p>
        </p:txBody>
      </p:sp>
      <p:sp>
        <p:nvSpPr>
          <p:cNvPr id="4" name="Content Placeholder 3"/>
          <p:cNvSpPr>
            <a:spLocks noGrp="1"/>
          </p:cNvSpPr>
          <p:nvPr>
            <p:ph sz="half" idx="2"/>
          </p:nvPr>
        </p:nvSpPr>
        <p:spPr>
          <a:xfrm>
            <a:off x="4648200" y="1752600"/>
            <a:ext cx="4038600" cy="5022787"/>
          </a:xfrm>
        </p:spPr>
        <p:txBody>
          <a:bodyPr>
            <a:normAutofit/>
          </a:bodyPr>
          <a:lstStyle/>
          <a:p>
            <a:r>
              <a:rPr lang="en-US" sz="2400" dirty="0" smtClean="0"/>
              <a:t>who gave Himself for us, that He might redeem us from every lawless deed and purify for Himself </a:t>
            </a:r>
            <a:r>
              <a:rPr lang="en-US" sz="2400" i="1" dirty="0" smtClean="0"/>
              <a:t>His</a:t>
            </a:r>
            <a:r>
              <a:rPr lang="en-US" sz="2400" dirty="0" smtClean="0"/>
              <a:t> own special people, zealous for good works. </a:t>
            </a:r>
            <a:r>
              <a:rPr lang="en-US" sz="2400" b="1" dirty="0" smtClean="0"/>
              <a:t>Titus 2:14</a:t>
            </a:r>
          </a:p>
          <a:p>
            <a:r>
              <a:rPr lang="en-US" sz="2400" dirty="0" smtClean="0"/>
              <a:t>being justified freely by His grace through the redemption that is in Christ Jesus, </a:t>
            </a:r>
            <a:r>
              <a:rPr lang="en-US" sz="2400" b="1" dirty="0" smtClean="0"/>
              <a:t>Romans 3:24</a:t>
            </a:r>
          </a:p>
          <a:p>
            <a:endParaRPr lang="en-US" sz="2400"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64</TotalTime>
  <Words>524</Words>
  <Application>Microsoft Office PowerPoint</Application>
  <PresentationFormat>On-screen Show (4:3)</PresentationFormat>
  <Paragraphs>73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JUBILEE: The Year of Liberty</vt:lpstr>
      <vt:lpstr>LEVITICUS 25:2-4</vt:lpstr>
      <vt:lpstr>LEVITICUS 25:8-10</vt:lpstr>
      <vt:lpstr>SUMMARY</vt:lpstr>
      <vt:lpstr>SUMMARY</vt:lpstr>
      <vt:lpstr>Adjust the price of land</vt:lpstr>
      <vt:lpstr>Other passages</vt:lpstr>
      <vt:lpstr>Other passages</vt:lpstr>
      <vt:lpstr>APPLICATIONS FOR TODAY</vt:lpstr>
      <vt:lpstr>APPLICATIONS FOR TODAY</vt:lpstr>
      <vt:lpstr>APPLICATIONS FOR TODAY</vt:lpstr>
      <vt:lpstr>APPLICATIONS FOR TODAY</vt:lpstr>
      <vt:lpstr>APPLICATIONS FOR TODAY</vt:lpstr>
      <vt:lpstr>APPLICATIONS FOR TODAY</vt:lpstr>
      <vt:lpstr>APPLICATIONS FOR TODAY</vt:lpstr>
      <vt:lpstr>JUBILEE: Year of Liberty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The Year of Liberty</dc:title>
  <dc:creator>Manly Luscombe</dc:creator>
  <cp:lastModifiedBy>Manly Luscombe</cp:lastModifiedBy>
  <cp:revision>10</cp:revision>
  <dcterms:created xsi:type="dcterms:W3CDTF">2011-03-01T23:08:14Z</dcterms:created>
  <dcterms:modified xsi:type="dcterms:W3CDTF">2011-03-04T23:51:07Z</dcterms:modified>
</cp:coreProperties>
</file>