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9FCA-65A4-4859-B951-8DF53550A77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FE560E-4238-40DE-B77E-3CD7AF9D8F2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BB00E98-4845-4F09-BF18-674938906A65}"/>
              </a:ext>
            </a:extLst>
          </p:cNvPr>
          <p:cNvPicPr>
            <a:picLocks noChangeAspect="1"/>
          </p:cNvPicPr>
          <p:nvPr/>
        </p:nvPicPr>
        <p:blipFill>
          <a:blip r:embed="rId2"/>
          <a:stretch>
            <a:fillRect/>
          </a:stretch>
        </p:blipFill>
        <p:spPr>
          <a:xfrm>
            <a:off x="-36917" y="-20766"/>
            <a:ext cx="12228917" cy="6878766"/>
          </a:xfrm>
          <a:prstGeom prst="rect">
            <a:avLst/>
          </a:prstGeom>
        </p:spPr>
      </p:pic>
    </p:spTree>
    <p:extLst>
      <p:ext uri="{BB962C8B-B14F-4D97-AF65-F5344CB8AC3E}">
        <p14:creationId xmlns:p14="http://schemas.microsoft.com/office/powerpoint/2010/main" val="257546025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a:p>
            <a:r>
              <a:rPr lang="en-US" b="1" dirty="0">
                <a:latin typeface="Verdana" panose="020B0604030504040204" pitchFamily="34" charset="0"/>
                <a:ea typeface="Verdana" panose="020B0604030504040204" pitchFamily="34" charset="0"/>
              </a:rPr>
              <a:t>Noah</a:t>
            </a:r>
          </a:p>
          <a:p>
            <a:r>
              <a:rPr lang="en-US" b="1" dirty="0">
                <a:latin typeface="Verdana" panose="020B0604030504040204" pitchFamily="34" charset="0"/>
                <a:ea typeface="Verdana" panose="020B0604030504040204" pitchFamily="34" charset="0"/>
              </a:rPr>
              <a:t>Abraham</a:t>
            </a:r>
          </a:p>
          <a:p>
            <a:r>
              <a:rPr lang="en-US" b="1" dirty="0">
                <a:latin typeface="Verdana" panose="020B0604030504040204" pitchFamily="34" charset="0"/>
                <a:ea typeface="Verdana" panose="020B0604030504040204" pitchFamily="34" charset="0"/>
              </a:rPr>
              <a:t>Lot</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2000" b="1" i="0" u="none" strike="noStrike" baseline="0" dirty="0">
                <a:solidFill>
                  <a:schemeClr val="tx1"/>
                </a:solidFill>
                <a:latin typeface="Verdana" panose="020B0604030504040204" pitchFamily="34" charset="0"/>
              </a:rPr>
              <a:t>(Luke 17:28)  Likewise as it was also in the days of Lot: They ate, they drank, they bought, they sold, they planted, they built;</a:t>
            </a:r>
          </a:p>
          <a:p>
            <a:pPr marR="0" algn="l" rtl="0"/>
            <a:r>
              <a:rPr lang="en-US" sz="2000" b="1" i="0" u="none" strike="noStrike" baseline="0" dirty="0">
                <a:solidFill>
                  <a:schemeClr val="tx1"/>
                </a:solidFill>
                <a:latin typeface="Verdana" panose="020B0604030504040204" pitchFamily="34" charset="0"/>
              </a:rPr>
              <a:t>(Luke 17:29)  but on the day that Lot went out of Sodom it rained fire and brimstone from heaven and destroyed </a:t>
            </a:r>
            <a:r>
              <a:rPr lang="en-US" sz="2000" b="1" i="1" u="none" strike="noStrike" baseline="0" dirty="0">
                <a:solidFill>
                  <a:schemeClr val="tx1"/>
                </a:solidFill>
                <a:latin typeface="Verdana" panose="020B0604030504040204" pitchFamily="34" charset="0"/>
              </a:rPr>
              <a:t>them</a:t>
            </a:r>
            <a:r>
              <a:rPr lang="en-US" sz="2000" b="1" i="0" u="none" strike="noStrike" baseline="0" dirty="0">
                <a:solidFill>
                  <a:schemeClr val="tx1"/>
                </a:solidFill>
                <a:latin typeface="Verdana" panose="020B0604030504040204" pitchFamily="34" charset="0"/>
              </a:rPr>
              <a:t> all.</a:t>
            </a:r>
          </a:p>
        </p:txBody>
      </p:sp>
    </p:spTree>
    <p:extLst>
      <p:ext uri="{BB962C8B-B14F-4D97-AF65-F5344CB8AC3E}">
        <p14:creationId xmlns:p14="http://schemas.microsoft.com/office/powerpoint/2010/main" val="29410624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a:p>
            <a:r>
              <a:rPr lang="en-US" b="1" dirty="0">
                <a:latin typeface="Verdana" panose="020B0604030504040204" pitchFamily="34" charset="0"/>
                <a:ea typeface="Verdana" panose="020B0604030504040204" pitchFamily="34" charset="0"/>
              </a:rPr>
              <a:t>Noah</a:t>
            </a:r>
          </a:p>
          <a:p>
            <a:r>
              <a:rPr lang="en-US" b="1" dirty="0">
                <a:latin typeface="Verdana" panose="020B0604030504040204" pitchFamily="34" charset="0"/>
                <a:ea typeface="Verdana" panose="020B0604030504040204" pitchFamily="34" charset="0"/>
              </a:rPr>
              <a:t>Abraham</a:t>
            </a:r>
          </a:p>
          <a:p>
            <a:r>
              <a:rPr lang="en-US" b="1" dirty="0">
                <a:latin typeface="Verdana" panose="020B0604030504040204" pitchFamily="34" charset="0"/>
                <a:ea typeface="Verdana" panose="020B0604030504040204" pitchFamily="34" charset="0"/>
              </a:rPr>
              <a:t>Lot</a:t>
            </a:r>
          </a:p>
          <a:p>
            <a:r>
              <a:rPr lang="en-US" b="1" dirty="0">
                <a:latin typeface="Verdana" panose="020B0604030504040204" pitchFamily="34" charset="0"/>
                <a:ea typeface="Verdana" panose="020B0604030504040204" pitchFamily="34" charset="0"/>
              </a:rPr>
              <a:t>David</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2000" b="1" i="0" u="none" strike="noStrike" baseline="0" dirty="0">
                <a:solidFill>
                  <a:schemeClr val="tx1"/>
                </a:solidFill>
                <a:latin typeface="Verdana" panose="020B0604030504040204" pitchFamily="34" charset="0"/>
              </a:rPr>
              <a:t>(Mark 12:36)  For David himself said by the Holy Spirit: 'THE LORD SAID TO MY LORD, "SIT AT MY RIGHT HAND, TILL I MAKE YOUR ENEMIES YOUR FOOTSTOOL." ‘ (37)  Therefore David himself calls Him 'LORD'; how is He </a:t>
            </a:r>
            <a:r>
              <a:rPr lang="en-US" sz="2000" b="1" i="1" u="none" strike="noStrike" baseline="0" dirty="0">
                <a:solidFill>
                  <a:schemeClr val="tx1"/>
                </a:solidFill>
                <a:latin typeface="Verdana" panose="020B0604030504040204" pitchFamily="34" charset="0"/>
              </a:rPr>
              <a:t>then</a:t>
            </a:r>
            <a:r>
              <a:rPr lang="en-US" sz="2000" b="1" i="0" u="none" strike="noStrike" baseline="0" dirty="0">
                <a:solidFill>
                  <a:schemeClr val="tx1"/>
                </a:solidFill>
                <a:latin typeface="Verdana" panose="020B0604030504040204" pitchFamily="34" charset="0"/>
              </a:rPr>
              <a:t> his Son?" And the common people heard Him gladly.</a:t>
            </a:r>
          </a:p>
        </p:txBody>
      </p:sp>
    </p:spTree>
    <p:extLst>
      <p:ext uri="{BB962C8B-B14F-4D97-AF65-F5344CB8AC3E}">
        <p14:creationId xmlns:p14="http://schemas.microsoft.com/office/powerpoint/2010/main" val="7215540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a:p>
            <a:r>
              <a:rPr lang="en-US" b="1" dirty="0">
                <a:latin typeface="Verdana" panose="020B0604030504040204" pitchFamily="34" charset="0"/>
                <a:ea typeface="Verdana" panose="020B0604030504040204" pitchFamily="34" charset="0"/>
              </a:rPr>
              <a:t>Noah</a:t>
            </a:r>
          </a:p>
          <a:p>
            <a:r>
              <a:rPr lang="en-US" b="1" dirty="0">
                <a:latin typeface="Verdana" panose="020B0604030504040204" pitchFamily="34" charset="0"/>
                <a:ea typeface="Verdana" panose="020B0604030504040204" pitchFamily="34" charset="0"/>
              </a:rPr>
              <a:t>Abraham</a:t>
            </a:r>
          </a:p>
          <a:p>
            <a:r>
              <a:rPr lang="en-US" b="1" dirty="0">
                <a:latin typeface="Verdana" panose="020B0604030504040204" pitchFamily="34" charset="0"/>
                <a:ea typeface="Verdana" panose="020B0604030504040204" pitchFamily="34" charset="0"/>
              </a:rPr>
              <a:t>Lot</a:t>
            </a:r>
          </a:p>
          <a:p>
            <a:r>
              <a:rPr lang="en-US" b="1" dirty="0">
                <a:latin typeface="Verdana" panose="020B0604030504040204" pitchFamily="34" charset="0"/>
                <a:ea typeface="Verdana" panose="020B0604030504040204" pitchFamily="34" charset="0"/>
              </a:rPr>
              <a:t>David</a:t>
            </a:r>
          </a:p>
          <a:p>
            <a:r>
              <a:rPr lang="en-US" b="1" dirty="0">
                <a:latin typeface="Verdana" panose="020B0604030504040204" pitchFamily="34" charset="0"/>
                <a:ea typeface="Verdana" panose="020B0604030504040204" pitchFamily="34" charset="0"/>
              </a:rPr>
              <a:t>Jonah</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1800" b="1" i="0" u="none" strike="noStrike" baseline="0" dirty="0">
                <a:solidFill>
                  <a:schemeClr val="tx1"/>
                </a:solidFill>
                <a:latin typeface="Verdana" panose="020B0604030504040204" pitchFamily="34" charset="0"/>
              </a:rPr>
              <a:t>(Matthew 12:40)  For as Jonah was three days and three nights in the belly of the great fish, so will the Son of Man be three days and three nights in the heart of the earth. (41)  The men of Nineveh will rise up in the judgment with this generation and condemn it, because they repented at the preaching of Jonah; and indeed a greater than Jonah </a:t>
            </a:r>
            <a:r>
              <a:rPr lang="en-US" sz="1800" b="1" i="1" u="none" strike="noStrike" baseline="0" dirty="0">
                <a:solidFill>
                  <a:schemeClr val="tx1"/>
                </a:solidFill>
                <a:latin typeface="Verdana" panose="020B0604030504040204" pitchFamily="34" charset="0"/>
              </a:rPr>
              <a:t>is</a:t>
            </a:r>
            <a:r>
              <a:rPr lang="en-US" sz="1800" b="1" i="0" u="none" strike="noStrike" baseline="0" dirty="0">
                <a:solidFill>
                  <a:schemeClr val="tx1"/>
                </a:solidFill>
                <a:latin typeface="Verdana" panose="020B0604030504040204" pitchFamily="34" charset="0"/>
              </a:rPr>
              <a:t> here.</a:t>
            </a:r>
          </a:p>
        </p:txBody>
      </p:sp>
    </p:spTree>
    <p:extLst>
      <p:ext uri="{BB962C8B-B14F-4D97-AF65-F5344CB8AC3E}">
        <p14:creationId xmlns:p14="http://schemas.microsoft.com/office/powerpoint/2010/main" val="2039908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 4} Lived by</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a:bodyPr>
          <a:lstStyle/>
          <a:p>
            <a:pPr marR="0" algn="l" rtl="0"/>
            <a:r>
              <a:rPr lang="en-US" b="1" i="0" u="none" strike="noStrike" baseline="0" dirty="0">
                <a:solidFill>
                  <a:schemeClr val="tx1"/>
                </a:solidFill>
                <a:latin typeface="Verdana" panose="020B0604030504040204" pitchFamily="34" charset="0"/>
              </a:rPr>
              <a:t>(Luke 10:25)  And behold, a certain lawyer stood up and tested Him, saying, "Teacher, what shall I do to inherit eternal life?"</a:t>
            </a:r>
          </a:p>
          <a:p>
            <a:pPr marR="0" algn="l" rtl="0"/>
            <a:r>
              <a:rPr lang="en-US" b="1" i="0" u="none" strike="noStrike" baseline="0" dirty="0">
                <a:solidFill>
                  <a:schemeClr val="tx1"/>
                </a:solidFill>
                <a:latin typeface="Verdana" panose="020B0604030504040204" pitchFamily="34" charset="0"/>
              </a:rPr>
              <a:t>(Luke 10:26)  He said to him, "What is written in the law? What is your reading </a:t>
            </a:r>
            <a:r>
              <a:rPr lang="en-US" b="1" i="1" u="none" strike="noStrike" baseline="0" dirty="0">
                <a:solidFill>
                  <a:schemeClr val="tx1"/>
                </a:solidFill>
                <a:latin typeface="Verdana" panose="020B0604030504040204" pitchFamily="34" charset="0"/>
              </a:rPr>
              <a:t>of it?</a:t>
            </a:r>
            <a:r>
              <a:rPr lang="en-US" b="1" i="0" u="none" strike="noStrike" baseline="0" dirty="0">
                <a:solidFill>
                  <a:schemeClr val="tx1"/>
                </a:solidFill>
                <a:latin typeface="Verdana" panose="020B0604030504040204" pitchFamily="34" charset="0"/>
              </a:rPr>
              <a:t>“</a:t>
            </a:r>
          </a:p>
          <a:p>
            <a:r>
              <a:rPr lang="en-US" b="1" i="0" u="none" strike="noStrike" baseline="0" dirty="0">
                <a:solidFill>
                  <a:schemeClr val="tx1"/>
                </a:solidFill>
                <a:latin typeface="Verdana" panose="020B0604030504040204" pitchFamily="34" charset="0"/>
              </a:rPr>
              <a:t>(John 8:29)  And He who sent Me is with Me. The Father has not left Me alone, for I always do those things that please Him."</a:t>
            </a:r>
          </a:p>
        </p:txBody>
      </p:sp>
    </p:spTree>
    <p:extLst>
      <p:ext uri="{BB962C8B-B14F-4D97-AF65-F5344CB8AC3E}">
        <p14:creationId xmlns:p14="http://schemas.microsoft.com/office/powerpoint/2010/main" val="17125133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 5} Removed</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a:bodyPr>
          <a:lstStyle/>
          <a:p>
            <a:pPr marR="0" algn="l" rtl="0"/>
            <a:r>
              <a:rPr lang="en-US" b="1" i="0" u="none" strike="noStrike" baseline="0" dirty="0">
                <a:solidFill>
                  <a:schemeClr val="tx1"/>
                </a:solidFill>
                <a:latin typeface="Verdana" panose="020B0604030504040204" pitchFamily="34" charset="0"/>
              </a:rPr>
              <a:t>(Colossians 2:14)  having wiped out the handwriting of requirements that was against us, which was contrary to us. And He has taken it out of the way, having nailed it to the cross.</a:t>
            </a:r>
          </a:p>
          <a:p>
            <a:r>
              <a:rPr lang="en-US" b="1" i="0" u="none" strike="noStrike" baseline="0" dirty="0">
                <a:solidFill>
                  <a:schemeClr val="tx1"/>
                </a:solidFill>
                <a:latin typeface="Verdana" panose="020B0604030504040204" pitchFamily="34" charset="0"/>
              </a:rPr>
              <a:t>(Ephesians 2:15)  having abolished in His flesh the enmity, </a:t>
            </a:r>
            <a:r>
              <a:rPr lang="en-US" b="1" i="1" u="none" strike="noStrike" baseline="0" dirty="0">
                <a:solidFill>
                  <a:schemeClr val="tx1"/>
                </a:solidFill>
                <a:latin typeface="Verdana" panose="020B0604030504040204" pitchFamily="34" charset="0"/>
              </a:rPr>
              <a:t>that is,</a:t>
            </a:r>
            <a:r>
              <a:rPr lang="en-US" b="1" i="0" u="none" strike="noStrike" baseline="0" dirty="0">
                <a:solidFill>
                  <a:schemeClr val="tx1"/>
                </a:solidFill>
                <a:latin typeface="Verdana" panose="020B0604030504040204" pitchFamily="34" charset="0"/>
              </a:rPr>
              <a:t> the law of commandments </a:t>
            </a:r>
            <a:r>
              <a:rPr lang="en-US" b="1" i="1" u="none" strike="noStrike" baseline="0" dirty="0">
                <a:solidFill>
                  <a:schemeClr val="tx1"/>
                </a:solidFill>
                <a:latin typeface="Verdana" panose="020B0604030504040204" pitchFamily="34" charset="0"/>
              </a:rPr>
              <a:t>contained</a:t>
            </a:r>
            <a:r>
              <a:rPr lang="en-US" b="1" i="0" u="none" strike="noStrike" baseline="0" dirty="0">
                <a:solidFill>
                  <a:schemeClr val="tx1"/>
                </a:solidFill>
                <a:latin typeface="Verdana" panose="020B0604030504040204" pitchFamily="34" charset="0"/>
              </a:rPr>
              <a:t> in ordinances, so as to create in Himself one new man </a:t>
            </a:r>
            <a:r>
              <a:rPr lang="en-US" b="1" i="1" u="none" strike="noStrike" baseline="0" dirty="0">
                <a:solidFill>
                  <a:schemeClr val="tx1"/>
                </a:solidFill>
                <a:latin typeface="Verdana" panose="020B0604030504040204" pitchFamily="34" charset="0"/>
              </a:rPr>
              <a:t>from</a:t>
            </a:r>
            <a:r>
              <a:rPr lang="en-US" b="1" i="0" u="none" strike="noStrike" baseline="0" dirty="0">
                <a:solidFill>
                  <a:schemeClr val="tx1"/>
                </a:solidFill>
                <a:latin typeface="Verdana" panose="020B0604030504040204" pitchFamily="34" charset="0"/>
              </a:rPr>
              <a:t> the two, </a:t>
            </a:r>
            <a:r>
              <a:rPr lang="en-US" b="1" i="1" u="none" strike="noStrike" baseline="0" dirty="0">
                <a:solidFill>
                  <a:schemeClr val="tx1"/>
                </a:solidFill>
                <a:latin typeface="Verdana" panose="020B0604030504040204" pitchFamily="34" charset="0"/>
              </a:rPr>
              <a:t>thus</a:t>
            </a:r>
            <a:r>
              <a:rPr lang="en-US" b="1" i="0" u="none" strike="noStrike" baseline="0" dirty="0">
                <a:solidFill>
                  <a:schemeClr val="tx1"/>
                </a:solidFill>
                <a:latin typeface="Verdana" panose="020B0604030504040204" pitchFamily="34" charset="0"/>
              </a:rPr>
              <a:t> making peace,</a:t>
            </a:r>
          </a:p>
        </p:txBody>
      </p:sp>
    </p:spTree>
    <p:extLst>
      <p:ext uri="{BB962C8B-B14F-4D97-AF65-F5344CB8AC3E}">
        <p14:creationId xmlns:p14="http://schemas.microsoft.com/office/powerpoint/2010/main" val="21986902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John 5:39</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a:bodyPr>
          <a:lstStyle/>
          <a:p>
            <a:pPr marR="0" algn="l" rtl="0"/>
            <a:r>
              <a:rPr lang="en-US" b="1" i="0" u="none" strike="noStrike" baseline="0" dirty="0">
                <a:solidFill>
                  <a:schemeClr val="tx1"/>
                </a:solidFill>
                <a:latin typeface="Verdana" panose="020B0604030504040204" pitchFamily="34" charset="0"/>
              </a:rPr>
              <a:t>(John 5:37)  And the Father Himself, who sent Me, has testified of Me. You have neither heard His voice at any time, nor seen His form.</a:t>
            </a:r>
          </a:p>
          <a:p>
            <a:pPr marR="0" algn="l" rtl="0"/>
            <a:r>
              <a:rPr lang="en-US" b="1" i="0" u="none" strike="noStrike" baseline="0" dirty="0">
                <a:solidFill>
                  <a:schemeClr val="tx1"/>
                </a:solidFill>
                <a:latin typeface="Verdana" panose="020B0604030504040204" pitchFamily="34" charset="0"/>
              </a:rPr>
              <a:t>(John 5:38)  But you do not have His word abiding in you, because whom He sent, Him you do not believe.</a:t>
            </a:r>
          </a:p>
          <a:p>
            <a:pPr marR="0" algn="l" rtl="0"/>
            <a:r>
              <a:rPr lang="en-US" b="1" i="0" u="none" strike="noStrike" baseline="0" dirty="0">
                <a:solidFill>
                  <a:schemeClr val="tx1"/>
                </a:solidFill>
                <a:latin typeface="Verdana" panose="020B0604030504040204" pitchFamily="34" charset="0"/>
              </a:rPr>
              <a:t>(John 5:39)  You search the Scriptures, for in them you think you have eternal life; and these are they which testify of Me.</a:t>
            </a:r>
          </a:p>
        </p:txBody>
      </p:sp>
    </p:spTree>
    <p:extLst>
      <p:ext uri="{BB962C8B-B14F-4D97-AF65-F5344CB8AC3E}">
        <p14:creationId xmlns:p14="http://schemas.microsoft.com/office/powerpoint/2010/main" val="4976849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Luke 24:44-45</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fontScale="92500" lnSpcReduction="10000"/>
          </a:bodyPr>
          <a:lstStyle/>
          <a:p>
            <a:pPr marR="0" algn="l" rtl="0"/>
            <a:r>
              <a:rPr lang="en-US" sz="2800" b="1" i="0" u="none" strike="noStrike" baseline="0" dirty="0">
                <a:solidFill>
                  <a:schemeClr val="tx1"/>
                </a:solidFill>
                <a:latin typeface="Verdana" panose="020B0604030504040204" pitchFamily="34" charset="0"/>
              </a:rPr>
              <a:t>(Luke 24:44)  Then He said to them, "These </a:t>
            </a:r>
            <a:r>
              <a:rPr lang="en-US" sz="2800" b="1" i="1" u="none" strike="noStrike" baseline="0" dirty="0">
                <a:solidFill>
                  <a:schemeClr val="tx1"/>
                </a:solidFill>
                <a:latin typeface="Verdana" panose="020B0604030504040204" pitchFamily="34" charset="0"/>
              </a:rPr>
              <a:t>are</a:t>
            </a:r>
            <a:r>
              <a:rPr lang="en-US" sz="2800" b="1" i="0" u="none" strike="noStrike" baseline="0" dirty="0">
                <a:solidFill>
                  <a:schemeClr val="tx1"/>
                </a:solidFill>
                <a:latin typeface="Verdana" panose="020B0604030504040204" pitchFamily="34" charset="0"/>
              </a:rPr>
              <a:t> the words which I spoke to you while I was still with you, that all things must be fulfilled which were written in the Law of Moses and </a:t>
            </a:r>
            <a:r>
              <a:rPr lang="en-US" sz="2800" b="1" i="1" u="none" strike="noStrike" baseline="0" dirty="0">
                <a:solidFill>
                  <a:schemeClr val="tx1"/>
                </a:solidFill>
                <a:latin typeface="Verdana" panose="020B0604030504040204" pitchFamily="34" charset="0"/>
              </a:rPr>
              <a:t>the</a:t>
            </a:r>
            <a:r>
              <a:rPr lang="en-US" sz="2800" b="1" i="0" u="none" strike="noStrike" baseline="0" dirty="0">
                <a:solidFill>
                  <a:schemeClr val="tx1"/>
                </a:solidFill>
                <a:latin typeface="Verdana" panose="020B0604030504040204" pitchFamily="34" charset="0"/>
              </a:rPr>
              <a:t> Prophets and </a:t>
            </a:r>
            <a:r>
              <a:rPr lang="en-US" sz="2800" b="1" i="1" u="none" strike="noStrike" baseline="0" dirty="0">
                <a:solidFill>
                  <a:schemeClr val="tx1"/>
                </a:solidFill>
                <a:latin typeface="Verdana" panose="020B0604030504040204" pitchFamily="34" charset="0"/>
              </a:rPr>
              <a:t>the</a:t>
            </a:r>
            <a:r>
              <a:rPr lang="en-US" sz="2800" b="1" i="0" u="none" strike="noStrike" baseline="0" dirty="0">
                <a:solidFill>
                  <a:schemeClr val="tx1"/>
                </a:solidFill>
                <a:latin typeface="Verdana" panose="020B0604030504040204" pitchFamily="34" charset="0"/>
              </a:rPr>
              <a:t> Psalms concerning Me."</a:t>
            </a:r>
          </a:p>
          <a:p>
            <a:pPr marR="0" algn="l" rtl="0"/>
            <a:r>
              <a:rPr lang="en-US" sz="2800" b="1" i="0" u="none" strike="noStrike" baseline="0" dirty="0">
                <a:solidFill>
                  <a:schemeClr val="tx1"/>
                </a:solidFill>
                <a:latin typeface="Verdana" panose="020B0604030504040204" pitchFamily="34" charset="0"/>
              </a:rPr>
              <a:t>(Luke 24:45)  And He opened their understanding, that they might comprehend the Scriptures.</a:t>
            </a:r>
          </a:p>
        </p:txBody>
      </p:sp>
    </p:spTree>
    <p:extLst>
      <p:ext uri="{BB962C8B-B14F-4D97-AF65-F5344CB8AC3E}">
        <p14:creationId xmlns:p14="http://schemas.microsoft.com/office/powerpoint/2010/main" val="125571701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2DFE-DA44-41D9-B319-7CB4046DF24C}"/>
              </a:ext>
            </a:extLst>
          </p:cNvPr>
          <p:cNvSpPr>
            <a:spLocks noGrp="1"/>
          </p:cNvSpPr>
          <p:nvPr>
            <p:ph type="title"/>
          </p:nvPr>
        </p:nvSpPr>
        <p:spPr/>
        <p:txBody>
          <a:bodyPr/>
          <a:lstStyle/>
          <a:p>
            <a:r>
              <a:rPr lang="en-US" b="1" dirty="0"/>
              <a:t>Fill in the Blank</a:t>
            </a:r>
          </a:p>
        </p:txBody>
      </p:sp>
      <p:sp>
        <p:nvSpPr>
          <p:cNvPr id="3" name="Content Placeholder 2">
            <a:extLst>
              <a:ext uri="{FF2B5EF4-FFF2-40B4-BE49-F238E27FC236}">
                <a16:creationId xmlns:a16="http://schemas.microsoft.com/office/drawing/2014/main" id="{EA18A22B-B662-4E07-887A-A54353171385}"/>
              </a:ext>
            </a:extLst>
          </p:cNvPr>
          <p:cNvSpPr>
            <a:spLocks noGrp="1"/>
          </p:cNvSpPr>
          <p:nvPr>
            <p:ph idx="1"/>
          </p:nvPr>
        </p:nvSpPr>
        <p:spPr/>
        <p:txBody>
          <a:bodyPr>
            <a:normAutofit/>
          </a:bodyPr>
          <a:lstStyle/>
          <a:p>
            <a:pPr algn="ctr"/>
            <a:endParaRPr lang="en-US" sz="4000" b="1" dirty="0"/>
          </a:p>
          <a:p>
            <a:pPr algn="ctr"/>
            <a:r>
              <a:rPr lang="en-US" sz="4000" b="1" dirty="0"/>
              <a:t>Jesus __________ the Old Testament</a:t>
            </a:r>
          </a:p>
        </p:txBody>
      </p:sp>
    </p:spTree>
    <p:extLst>
      <p:ext uri="{BB962C8B-B14F-4D97-AF65-F5344CB8AC3E}">
        <p14:creationId xmlns:p14="http://schemas.microsoft.com/office/powerpoint/2010/main" val="19937895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 1} The Primary Subject</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a:bodyPr>
          <a:lstStyle/>
          <a:p>
            <a:r>
              <a:rPr lang="en-US" b="1" i="0" u="none" strike="noStrike" baseline="0" dirty="0">
                <a:solidFill>
                  <a:schemeClr val="tx1"/>
                </a:solidFill>
                <a:latin typeface="Verdana" panose="020B0604030504040204" pitchFamily="34" charset="0"/>
              </a:rPr>
              <a:t>(Genesis 3:15)  And I will put enmity Between you and the woman, And between your seed and her Seed; He shall bruise your head, And you shall bruise His heel."</a:t>
            </a:r>
          </a:p>
          <a:p>
            <a:pPr marR="0" algn="l" rtl="0"/>
            <a:endParaRPr lang="en-US" sz="2800" b="1" i="0" u="none" strike="noStrike" baseline="0" dirty="0">
              <a:solidFill>
                <a:schemeClr val="tx1"/>
              </a:solidFill>
              <a:latin typeface="Verdana" panose="020B0604030504040204" pitchFamily="34" charset="0"/>
            </a:endParaRPr>
          </a:p>
          <a:p>
            <a:pPr marR="0" algn="l" rtl="0"/>
            <a:r>
              <a:rPr lang="en-US" sz="2800" b="1" dirty="0">
                <a:solidFill>
                  <a:schemeClr val="tx1"/>
                </a:solidFill>
                <a:latin typeface="Verdana" panose="020B0604030504040204" pitchFamily="34" charset="0"/>
              </a:rPr>
              <a:t>Over 300 OT prophecies about Jesus in the Old Testament</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9348130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A595-BE09-4763-83E9-FF1ED9F4A39D}"/>
              </a:ext>
            </a:extLst>
          </p:cNvPr>
          <p:cNvSpPr>
            <a:spLocks noGrp="1"/>
          </p:cNvSpPr>
          <p:nvPr>
            <p:ph type="title"/>
          </p:nvPr>
        </p:nvSpPr>
        <p:spPr/>
        <p:txBody>
          <a:bodyPr/>
          <a:lstStyle/>
          <a:p>
            <a:r>
              <a:rPr lang="en-US" b="1" dirty="0"/>
              <a:t> 2} Fulfilled</a:t>
            </a:r>
          </a:p>
        </p:txBody>
      </p:sp>
      <p:sp>
        <p:nvSpPr>
          <p:cNvPr id="3" name="Content Placeholder 2">
            <a:extLst>
              <a:ext uri="{FF2B5EF4-FFF2-40B4-BE49-F238E27FC236}">
                <a16:creationId xmlns:a16="http://schemas.microsoft.com/office/drawing/2014/main" id="{D3EE7D12-3002-4717-A27F-0D0680FD3817}"/>
              </a:ext>
            </a:extLst>
          </p:cNvPr>
          <p:cNvSpPr>
            <a:spLocks noGrp="1"/>
          </p:cNvSpPr>
          <p:nvPr>
            <p:ph idx="1"/>
          </p:nvPr>
        </p:nvSpPr>
        <p:spPr/>
        <p:txBody>
          <a:bodyPr>
            <a:normAutofit/>
          </a:bodyPr>
          <a:lstStyle/>
          <a:p>
            <a:pPr marR="0" algn="l" rtl="0"/>
            <a:r>
              <a:rPr lang="en-US" sz="2800" b="1" i="0" u="none" strike="noStrike" baseline="0" dirty="0">
                <a:solidFill>
                  <a:schemeClr val="tx1"/>
                </a:solidFill>
                <a:latin typeface="Verdana" panose="020B0604030504040204" pitchFamily="34" charset="0"/>
              </a:rPr>
              <a:t>(Matthew 5:17)  "Do not think that I came to destroy the Law or the Prophets. I did not come to destroy but to fulfill.</a:t>
            </a:r>
          </a:p>
          <a:p>
            <a:pPr marR="0" algn="l" rtl="0"/>
            <a:r>
              <a:rPr lang="en-US" sz="2800" b="1" i="0" u="none" strike="noStrike" baseline="0" dirty="0">
                <a:solidFill>
                  <a:schemeClr val="tx1"/>
                </a:solidFill>
                <a:latin typeface="Verdana" panose="020B0604030504040204" pitchFamily="34" charset="0"/>
              </a:rPr>
              <a:t>(Matthew 5:18)  For assuredly, I say to you, till heaven and earth pass away, one jot or one tittle will by no means pass from the law till all is fulfilled.</a:t>
            </a:r>
          </a:p>
        </p:txBody>
      </p:sp>
    </p:spTree>
    <p:extLst>
      <p:ext uri="{BB962C8B-B14F-4D97-AF65-F5344CB8AC3E}">
        <p14:creationId xmlns:p14="http://schemas.microsoft.com/office/powerpoint/2010/main" val="18571527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2000" b="1" i="0" u="none" strike="noStrike" baseline="0" dirty="0">
                <a:solidFill>
                  <a:schemeClr val="tx1"/>
                </a:solidFill>
                <a:latin typeface="Verdana" panose="020B0604030504040204" pitchFamily="34" charset="0"/>
              </a:rPr>
              <a:t>(Mark 10:6)  But from the beginning of the creation, God 'MADE THEM MALE AND FEMALE.’ (7)  'FOR THIS REASON A MAN SHALL LEAVE HIS FATHER AND MOTHER AND BE JOINED TO HIS WIFE, (8)  AND THE TWO SHALL BECOME ONE FLESH'; so then they are no longer two, but one flesh.</a:t>
            </a:r>
          </a:p>
        </p:txBody>
      </p:sp>
    </p:spTree>
    <p:extLst>
      <p:ext uri="{BB962C8B-B14F-4D97-AF65-F5344CB8AC3E}">
        <p14:creationId xmlns:p14="http://schemas.microsoft.com/office/powerpoint/2010/main" val="14905581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a:p>
            <a:r>
              <a:rPr lang="en-US" b="1" dirty="0">
                <a:latin typeface="Verdana" panose="020B0604030504040204" pitchFamily="34" charset="0"/>
                <a:ea typeface="Verdana" panose="020B0604030504040204" pitchFamily="34" charset="0"/>
              </a:rPr>
              <a:t>Noah</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2000" b="1" i="0" u="none" strike="noStrike" baseline="0" dirty="0">
                <a:solidFill>
                  <a:srgbClr val="218282"/>
                </a:solidFill>
                <a:latin typeface="Verdana" panose="020B0604030504040204" pitchFamily="34" charset="0"/>
              </a:rPr>
              <a:t>(Luke 17:26)  </a:t>
            </a:r>
            <a:r>
              <a:rPr lang="en-US" sz="2000" b="1" i="0" u="none" strike="noStrike" baseline="0" dirty="0">
                <a:solidFill>
                  <a:srgbClr val="DA3737"/>
                </a:solidFill>
                <a:latin typeface="Verdana" panose="020B0604030504040204" pitchFamily="34" charset="0"/>
              </a:rPr>
              <a:t>And as it was in the days of Noah, so it will be also in the days of the Son of Man: </a:t>
            </a:r>
            <a:r>
              <a:rPr lang="en-US" sz="2000" b="1" i="0" u="none" strike="noStrike" baseline="0" dirty="0">
                <a:solidFill>
                  <a:srgbClr val="218282"/>
                </a:solidFill>
                <a:latin typeface="Verdana" panose="020B0604030504040204" pitchFamily="34" charset="0"/>
              </a:rPr>
              <a:t>(27)  </a:t>
            </a:r>
            <a:r>
              <a:rPr lang="en-US" sz="2000" b="1" i="0" u="none" strike="noStrike" baseline="0" dirty="0">
                <a:solidFill>
                  <a:srgbClr val="DA3737"/>
                </a:solidFill>
                <a:latin typeface="Verdana" panose="020B0604030504040204" pitchFamily="34" charset="0"/>
              </a:rPr>
              <a:t>They ate, they drank, they married wives, they were given in marriage, until the day that Noah entered the ark, and the flood came and destroyed them all.</a:t>
            </a:r>
          </a:p>
        </p:txBody>
      </p:sp>
    </p:spTree>
    <p:extLst>
      <p:ext uri="{BB962C8B-B14F-4D97-AF65-F5344CB8AC3E}">
        <p14:creationId xmlns:p14="http://schemas.microsoft.com/office/powerpoint/2010/main" val="12225916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CA14-A776-42F1-90E0-36FDFBE5946D}"/>
              </a:ext>
            </a:extLst>
          </p:cNvPr>
          <p:cNvSpPr>
            <a:spLocks noGrp="1"/>
          </p:cNvSpPr>
          <p:nvPr>
            <p:ph type="title"/>
          </p:nvPr>
        </p:nvSpPr>
        <p:spPr/>
        <p:txBody>
          <a:bodyPr/>
          <a:lstStyle/>
          <a:p>
            <a:r>
              <a:rPr lang="en-US" b="1" dirty="0"/>
              <a:t> 3} Endorsed</a:t>
            </a:r>
            <a:endParaRPr lang="en-US" dirty="0"/>
          </a:p>
        </p:txBody>
      </p:sp>
      <p:sp>
        <p:nvSpPr>
          <p:cNvPr id="3" name="Content Placeholder 2">
            <a:extLst>
              <a:ext uri="{FF2B5EF4-FFF2-40B4-BE49-F238E27FC236}">
                <a16:creationId xmlns:a16="http://schemas.microsoft.com/office/drawing/2014/main" id="{7A6DEB0E-F507-4181-AF28-52F45BC99DAC}"/>
              </a:ext>
            </a:extLst>
          </p:cNvPr>
          <p:cNvSpPr>
            <a:spLocks noGrp="1"/>
          </p:cNvSpPr>
          <p:nvPr>
            <p:ph sz="half" idx="1"/>
          </p:nvPr>
        </p:nvSpPr>
        <p:spPr/>
        <p:txBody>
          <a:bodyPr>
            <a:normAutofit/>
          </a:bodyPr>
          <a:lstStyle/>
          <a:p>
            <a:r>
              <a:rPr lang="en-US" b="1" dirty="0">
                <a:latin typeface="Verdana" panose="020B0604030504040204" pitchFamily="34" charset="0"/>
                <a:ea typeface="Verdana" panose="020B0604030504040204" pitchFamily="34" charset="0"/>
              </a:rPr>
              <a:t>Creation</a:t>
            </a:r>
          </a:p>
          <a:p>
            <a:r>
              <a:rPr lang="en-US" b="1" dirty="0">
                <a:latin typeface="Verdana" panose="020B0604030504040204" pitchFamily="34" charset="0"/>
                <a:ea typeface="Verdana" panose="020B0604030504040204" pitchFamily="34" charset="0"/>
              </a:rPr>
              <a:t>Noah</a:t>
            </a:r>
          </a:p>
          <a:p>
            <a:r>
              <a:rPr lang="en-US" b="1" dirty="0">
                <a:latin typeface="Verdana" panose="020B0604030504040204" pitchFamily="34" charset="0"/>
                <a:ea typeface="Verdana" panose="020B0604030504040204" pitchFamily="34" charset="0"/>
              </a:rPr>
              <a:t>Abraham</a:t>
            </a:r>
          </a:p>
        </p:txBody>
      </p:sp>
      <p:sp>
        <p:nvSpPr>
          <p:cNvPr id="4" name="Content Placeholder 3">
            <a:extLst>
              <a:ext uri="{FF2B5EF4-FFF2-40B4-BE49-F238E27FC236}">
                <a16:creationId xmlns:a16="http://schemas.microsoft.com/office/drawing/2014/main" id="{7F8BA45E-D166-477C-8154-E3143A63B1DB}"/>
              </a:ext>
            </a:extLst>
          </p:cNvPr>
          <p:cNvSpPr>
            <a:spLocks noGrp="1"/>
          </p:cNvSpPr>
          <p:nvPr>
            <p:ph sz="half" idx="2"/>
          </p:nvPr>
        </p:nvSpPr>
        <p:spPr/>
        <p:txBody>
          <a:bodyPr>
            <a:noAutofit/>
          </a:bodyPr>
          <a:lstStyle/>
          <a:p>
            <a:pPr marR="0" algn="l" rtl="0"/>
            <a:r>
              <a:rPr lang="en-US" sz="2000" b="1" i="0" u="none" strike="noStrike" baseline="0" dirty="0">
                <a:solidFill>
                  <a:schemeClr val="tx1"/>
                </a:solidFill>
                <a:latin typeface="Verdana" panose="020B0604030504040204" pitchFamily="34" charset="0"/>
              </a:rPr>
              <a:t>(John 8:56)  Your father Abraham rejoiced to see My day, and he saw </a:t>
            </a:r>
            <a:r>
              <a:rPr lang="en-US" sz="2000" b="1" i="1" u="none" strike="noStrike" baseline="0" dirty="0">
                <a:solidFill>
                  <a:schemeClr val="tx1"/>
                </a:solidFill>
                <a:latin typeface="Verdana" panose="020B0604030504040204" pitchFamily="34" charset="0"/>
              </a:rPr>
              <a:t>it</a:t>
            </a:r>
            <a:r>
              <a:rPr lang="en-US" sz="2000" b="1" i="0" u="none" strike="noStrike" baseline="0" dirty="0">
                <a:solidFill>
                  <a:schemeClr val="tx1"/>
                </a:solidFill>
                <a:latin typeface="Verdana" panose="020B0604030504040204" pitchFamily="34" charset="0"/>
              </a:rPr>
              <a:t> and was glad.“ (57)  Then the Jews said to Him, "You are not yet fifty years old, and have You seen Abraham?“ (58)  Jesus said to them, "Most assuredly, I say to you, before Abraham was, I AM."</a:t>
            </a:r>
          </a:p>
        </p:txBody>
      </p:sp>
    </p:spTree>
    <p:extLst>
      <p:ext uri="{BB962C8B-B14F-4D97-AF65-F5344CB8AC3E}">
        <p14:creationId xmlns:p14="http://schemas.microsoft.com/office/powerpoint/2010/main" val="839677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45</TotalTime>
  <Words>903</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Verdana</vt:lpstr>
      <vt:lpstr>Organic</vt:lpstr>
      <vt:lpstr>PowerPoint Presentation</vt:lpstr>
      <vt:lpstr>John 5:39</vt:lpstr>
      <vt:lpstr>Luke 24:44-45</vt:lpstr>
      <vt:lpstr>Fill in the Blank</vt:lpstr>
      <vt:lpstr> 1} The Primary Subject</vt:lpstr>
      <vt:lpstr> 2} Fulfilled</vt:lpstr>
      <vt:lpstr> 3} Endorsed</vt:lpstr>
      <vt:lpstr> 3} Endorsed</vt:lpstr>
      <vt:lpstr> 3} Endorsed</vt:lpstr>
      <vt:lpstr> 3} Endorsed</vt:lpstr>
      <vt:lpstr> 3} Endorsed</vt:lpstr>
      <vt:lpstr> 3} Endorsed</vt:lpstr>
      <vt:lpstr> 4} Lived by</vt:lpstr>
      <vt:lpstr> 5} Removed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1</cp:revision>
  <dcterms:created xsi:type="dcterms:W3CDTF">2021-11-19T14:03:53Z</dcterms:created>
  <dcterms:modified xsi:type="dcterms:W3CDTF">2021-11-19T14:49:01Z</dcterms:modified>
</cp:coreProperties>
</file>