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7" name="PlaceHolder 2"/>
          <p:cNvSpPr>
            <a:spLocks noGrp="1"/>
          </p:cNvSpPr>
          <p:nvPr>
            <p:ph type="body"/>
          </p:nvPr>
        </p:nvSpPr>
        <p:spPr>
          <a:xfrm>
            <a:off x="504000" y="1326600"/>
            <a:ext cx="9071640" cy="1568160"/>
          </a:xfrm>
          <a:prstGeom prst="rect">
            <a:avLst/>
          </a:prstGeom>
        </p:spPr>
        <p:txBody>
          <a:bodyPr lIns="0" rIns="0" tIns="0" bIns="0"/>
          <a:p>
            <a:endParaRPr/>
          </a:p>
        </p:txBody>
      </p:sp>
      <p:sp>
        <p:nvSpPr>
          <p:cNvPr id="28" name="PlaceHolder 3"/>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0"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31"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32" name="PlaceHolder 4"/>
          <p:cNvSpPr>
            <a:spLocks noGrp="1"/>
          </p:cNvSpPr>
          <p:nvPr>
            <p:ph type="body"/>
          </p:nvPr>
        </p:nvSpPr>
        <p:spPr>
          <a:xfrm>
            <a:off x="5152680" y="3044160"/>
            <a:ext cx="4426920" cy="1568160"/>
          </a:xfrm>
          <a:prstGeom prst="rect">
            <a:avLst/>
          </a:prstGeom>
        </p:spPr>
        <p:txBody>
          <a:bodyPr lIns="0" rIns="0" tIns="0" bIns="0"/>
          <a:p>
            <a:endParaRPr/>
          </a:p>
        </p:txBody>
      </p:sp>
      <p:sp>
        <p:nvSpPr>
          <p:cNvPr id="33" name="PlaceHolder 5"/>
          <p:cNvSpPr>
            <a:spLocks noGrp="1"/>
          </p:cNvSpPr>
          <p:nvPr>
            <p:ph type="body"/>
          </p:nvPr>
        </p:nvSpPr>
        <p:spPr>
          <a:xfrm>
            <a:off x="504000" y="3044160"/>
            <a:ext cx="4426920" cy="15681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5" name="PlaceHolder 2"/>
          <p:cNvSpPr>
            <a:spLocks noGrp="1"/>
          </p:cNvSpPr>
          <p:nvPr>
            <p:ph type="body"/>
          </p:nvPr>
        </p:nvSpPr>
        <p:spPr>
          <a:xfrm>
            <a:off x="504000" y="1326600"/>
            <a:ext cx="9071640" cy="3288240"/>
          </a:xfrm>
          <a:prstGeom prst="rect">
            <a:avLst/>
          </a:prstGeom>
        </p:spPr>
        <p:txBody>
          <a:bodyPr lIns="0" rIns="0" tIns="0" bIns="0"/>
          <a:p>
            <a:endParaRPr/>
          </a:p>
        </p:txBody>
      </p:sp>
      <p:sp>
        <p:nvSpPr>
          <p:cNvPr id="36" name="PlaceHolder 3"/>
          <p:cNvSpPr>
            <a:spLocks noGrp="1"/>
          </p:cNvSpPr>
          <p:nvPr>
            <p:ph type="body"/>
          </p:nvPr>
        </p:nvSpPr>
        <p:spPr>
          <a:xfrm>
            <a:off x="504000" y="1326600"/>
            <a:ext cx="9071640" cy="3288240"/>
          </a:xfrm>
          <a:prstGeom prst="rect">
            <a:avLst/>
          </a:prstGeom>
        </p:spPr>
        <p:txBody>
          <a:bodyPr lIns="0" rIns="0" tIns="0" bIns="0"/>
          <a:p>
            <a:endParaRPr/>
          </a:p>
        </p:txBody>
      </p:sp>
      <p:pic>
        <p:nvPicPr>
          <p:cNvPr id="37" name="" descr=""/>
          <p:cNvPicPr/>
          <p:nvPr/>
        </p:nvPicPr>
        <p:blipFill>
          <a:blip r:embed="rId2"/>
          <a:stretch/>
        </p:blipFill>
        <p:spPr>
          <a:xfrm>
            <a:off x="2979000" y="1326600"/>
            <a:ext cx="4121280" cy="3288240"/>
          </a:xfrm>
          <a:prstGeom prst="rect">
            <a:avLst/>
          </a:prstGeom>
          <a:ln>
            <a:noFill/>
          </a:ln>
        </p:spPr>
      </p:pic>
      <p:pic>
        <p:nvPicPr>
          <p:cNvPr id="38" name="" descr=""/>
          <p:cNvPicPr/>
          <p:nvPr/>
        </p:nvPicPr>
        <p:blipFill>
          <a:blip r:embed="rId3"/>
          <a:stretch/>
        </p:blipFill>
        <p:spPr>
          <a:xfrm>
            <a:off x="2979000" y="1326600"/>
            <a:ext cx="4121280" cy="328824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6" name="PlaceHolder 2"/>
          <p:cNvSpPr>
            <a:spLocks noGrp="1"/>
          </p:cNvSpPr>
          <p:nvPr>
            <p:ph type="subTitle"/>
          </p:nvPr>
        </p:nvSpPr>
        <p:spPr>
          <a:xfrm>
            <a:off x="504000" y="1326600"/>
            <a:ext cx="9071640" cy="328824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8" name="PlaceHolder 2"/>
          <p:cNvSpPr>
            <a:spLocks noGrp="1"/>
          </p:cNvSpPr>
          <p:nvPr>
            <p:ph type="body"/>
          </p:nvPr>
        </p:nvSpPr>
        <p:spPr>
          <a:xfrm>
            <a:off x="504000" y="1326600"/>
            <a:ext cx="9071640" cy="328824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0"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11" name="PlaceHolder 3"/>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25720"/>
            <a:ext cx="9071640" cy="43902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5"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16" name="PlaceHolder 3"/>
          <p:cNvSpPr>
            <a:spLocks noGrp="1"/>
          </p:cNvSpPr>
          <p:nvPr>
            <p:ph type="body"/>
          </p:nvPr>
        </p:nvSpPr>
        <p:spPr>
          <a:xfrm>
            <a:off x="504000" y="3044160"/>
            <a:ext cx="4426920" cy="1568160"/>
          </a:xfrm>
          <a:prstGeom prst="rect">
            <a:avLst/>
          </a:prstGeom>
        </p:spPr>
        <p:txBody>
          <a:bodyPr lIns="0" rIns="0" tIns="0" bIns="0"/>
          <a:p>
            <a:endParaRPr/>
          </a:p>
        </p:txBody>
      </p:sp>
      <p:sp>
        <p:nvSpPr>
          <p:cNvPr id="17" name="PlaceHolder 4"/>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9"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20"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1" name="PlaceHolder 4"/>
          <p:cNvSpPr>
            <a:spLocks noGrp="1"/>
          </p:cNvSpPr>
          <p:nvPr>
            <p:ph type="body"/>
          </p:nvPr>
        </p:nvSpPr>
        <p:spPr>
          <a:xfrm>
            <a:off x="5152680" y="3044160"/>
            <a:ext cx="4426920" cy="15681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3"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24"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5" name="PlaceHolder 4"/>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3465a4"/>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1640" cy="946800"/>
          </a:xfrm>
          <a:prstGeom prst="rect">
            <a:avLst/>
          </a:prstGeom>
        </p:spPr>
        <p:txBody>
          <a:bodyPr lIns="0" rIns="0" tIns="0" bIns="0" anchor="ctr"/>
          <a:p>
            <a:pPr algn="ctr"/>
            <a:r>
              <a:rPr lang="en-US" sz="3300" spc="-1">
                <a:latin typeface="Arial"/>
              </a:rPr>
              <a:t>Click to edit the title text format</a:t>
            </a:r>
            <a:endParaRPr/>
          </a:p>
        </p:txBody>
      </p:sp>
      <p:sp>
        <p:nvSpPr>
          <p:cNvPr id="1" name="PlaceHolder 2"/>
          <p:cNvSpPr>
            <a:spLocks noGrp="1"/>
          </p:cNvSpPr>
          <p:nvPr>
            <p:ph type="body"/>
          </p:nvPr>
        </p:nvSpPr>
        <p:spPr>
          <a:xfrm>
            <a:off x="504000" y="1326600"/>
            <a:ext cx="9071640" cy="3288240"/>
          </a:xfrm>
          <a:prstGeom prst="rect">
            <a:avLst/>
          </a:prstGeom>
        </p:spPr>
        <p:txBody>
          <a:bodyPr lIns="0" rIns="0" tIns="0" bIns="0"/>
          <a:p>
            <a:pPr marL="432000" indent="-324000">
              <a:buClr>
                <a:srgbClr val="ffffff"/>
              </a:buClr>
              <a:buSzPct val="45000"/>
              <a:buFont typeface="StarSymbol"/>
              <a:buChar char=""/>
            </a:pPr>
            <a:r>
              <a:rPr lang="en-US" sz="2400" spc="-1">
                <a:latin typeface="Arial"/>
              </a:rPr>
              <a:t>Click to edit the outline text format</a:t>
            </a:r>
            <a:endParaRPr/>
          </a:p>
          <a:p>
            <a:pPr lvl="1" marL="864000" indent="-324000">
              <a:buClr>
                <a:srgbClr val="ffffff"/>
              </a:buClr>
              <a:buSzPct val="75000"/>
              <a:buFont typeface="StarSymbol"/>
              <a:buChar char=""/>
            </a:pPr>
            <a:r>
              <a:rPr lang="en-US" sz="2100" spc="-1">
                <a:latin typeface="Arial"/>
              </a:rPr>
              <a:t>Second Outline Level</a:t>
            </a:r>
            <a:endParaRPr/>
          </a:p>
          <a:p>
            <a:pPr lvl="2" marL="1296000" indent="-288000">
              <a:buClr>
                <a:srgbClr val="ffffff"/>
              </a:buClr>
              <a:buSzPct val="45000"/>
              <a:buFont typeface="StarSymbol"/>
              <a:buChar char=""/>
            </a:pPr>
            <a:r>
              <a:rPr lang="en-US" sz="1800" spc="-1">
                <a:latin typeface="Arial"/>
              </a:rPr>
              <a:t>Third Outline Level</a:t>
            </a:r>
            <a:endParaRPr/>
          </a:p>
          <a:p>
            <a:pPr lvl="3" marL="1728000" indent="-216000">
              <a:buClr>
                <a:srgbClr val="ffffff"/>
              </a:buClr>
              <a:buSzPct val="75000"/>
              <a:buFont typeface="StarSymbol"/>
              <a:buChar char=""/>
            </a:pPr>
            <a:r>
              <a:rPr lang="en-US" sz="1500" spc="-1">
                <a:latin typeface="Arial"/>
              </a:rPr>
              <a:t>Fourth Outline Level</a:t>
            </a:r>
            <a:endParaRPr/>
          </a:p>
          <a:p>
            <a:pPr lvl="4" marL="2160000" indent="-216000">
              <a:buClr>
                <a:srgbClr val="ffffff"/>
              </a:buClr>
              <a:buSzPct val="45000"/>
              <a:buFont typeface="StarSymbol"/>
              <a:buChar char=""/>
            </a:pPr>
            <a:r>
              <a:rPr lang="en-US" sz="1500" spc="-1">
                <a:latin typeface="Arial"/>
              </a:rPr>
              <a:t>Fifth Outline Level</a:t>
            </a:r>
            <a:endParaRPr/>
          </a:p>
          <a:p>
            <a:pPr lvl="5" marL="2592000" indent="-216000">
              <a:buClr>
                <a:srgbClr val="ffffff"/>
              </a:buClr>
              <a:buSzPct val="45000"/>
              <a:buFont typeface="StarSymbol"/>
              <a:buChar char=""/>
            </a:pPr>
            <a:r>
              <a:rPr lang="en-US" sz="1500" spc="-1">
                <a:latin typeface="Arial"/>
              </a:rPr>
              <a:t>Sixth Outline Level</a:t>
            </a:r>
            <a:endParaRPr/>
          </a:p>
          <a:p>
            <a:pPr lvl="6" marL="3024000" indent="-216000">
              <a:buClr>
                <a:srgbClr val="ffffff"/>
              </a:buClr>
              <a:buSzPct val="45000"/>
              <a:buFont typeface="StarSymbol"/>
              <a:buChar char=""/>
            </a:pPr>
            <a:r>
              <a:rPr lang="en-US" sz="1500" spc="-1">
                <a:latin typeface="Arial"/>
              </a:rPr>
              <a:t>Seventh Outline Level</a:t>
            </a:r>
            <a:endParaRPr/>
          </a:p>
        </p:txBody>
      </p:sp>
      <p:sp>
        <p:nvSpPr>
          <p:cNvPr id="2" name="PlaceHolder 3"/>
          <p:cNvSpPr>
            <a:spLocks noGrp="1"/>
          </p:cNvSpPr>
          <p:nvPr>
            <p:ph type="dt"/>
          </p:nvPr>
        </p:nvSpPr>
        <p:spPr>
          <a:xfrm>
            <a:off x="504000" y="5165280"/>
            <a:ext cx="2348280" cy="390960"/>
          </a:xfrm>
          <a:prstGeom prst="rect">
            <a:avLst/>
          </a:prstGeom>
        </p:spPr>
        <p:txBody>
          <a:bodyPr lIns="0" rIns="0" tIns="0" bIns="0"/>
          <a:p>
            <a:r>
              <a:rPr lang="en-US" sz="1400" spc="-1">
                <a:latin typeface="Times New Roman"/>
              </a:rPr>
              <a:t>&lt;date/time&gt;</a:t>
            </a:r>
            <a:endParaRPr/>
          </a:p>
        </p:txBody>
      </p:sp>
      <p:sp>
        <p:nvSpPr>
          <p:cNvPr id="3" name="PlaceHolder 4"/>
          <p:cNvSpPr>
            <a:spLocks noGrp="1"/>
          </p:cNvSpPr>
          <p:nvPr>
            <p:ph type="ftr"/>
          </p:nvPr>
        </p:nvSpPr>
        <p:spPr>
          <a:xfrm>
            <a:off x="3447360" y="5165280"/>
            <a:ext cx="3195000" cy="390960"/>
          </a:xfrm>
          <a:prstGeom prst="rect">
            <a:avLst/>
          </a:prstGeom>
        </p:spPr>
        <p:txBody>
          <a:bodyPr lIns="0" rIns="0" tIns="0" bIns="0"/>
          <a:p>
            <a:pPr algn="ctr"/>
            <a:r>
              <a:rPr lang="en-US" sz="1400" spc="-1">
                <a:latin typeface="Times New Roman"/>
              </a:rPr>
              <a:t>&lt;footer&gt;</a:t>
            </a:r>
            <a:endParaRPr/>
          </a:p>
        </p:txBody>
      </p:sp>
      <p:sp>
        <p:nvSpPr>
          <p:cNvPr id="4" name="PlaceHolder 5"/>
          <p:cNvSpPr>
            <a:spLocks noGrp="1"/>
          </p:cNvSpPr>
          <p:nvPr>
            <p:ph type="sldNum"/>
          </p:nvPr>
        </p:nvSpPr>
        <p:spPr>
          <a:xfrm>
            <a:off x="7227360" y="5165280"/>
            <a:ext cx="2348280" cy="390960"/>
          </a:xfrm>
          <a:prstGeom prst="rect">
            <a:avLst/>
          </a:prstGeom>
        </p:spPr>
        <p:txBody>
          <a:bodyPr lIns="0" rIns="0" tIns="0" bIns="0"/>
          <a:p>
            <a:pPr algn="r"/>
            <a:fld id="{1BE02C25-D6FA-4561-A978-78BDEC79CE15}" type="slidenum">
              <a:rPr lang="en-US" sz="1400" spc="-1">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9" name="TextShape 1"/>
          <p:cNvSpPr txBox="1"/>
          <p:nvPr/>
        </p:nvSpPr>
        <p:spPr>
          <a:xfrm>
            <a:off x="504000" y="74160"/>
            <a:ext cx="9071640" cy="1250280"/>
          </a:xfrm>
          <a:prstGeom prst="rect">
            <a:avLst/>
          </a:prstGeom>
          <a:noFill/>
          <a:ln>
            <a:noFill/>
          </a:ln>
        </p:spPr>
        <p:txBody>
          <a:bodyPr lIns="0" rIns="0" tIns="0" bIns="0" anchor="ctr"/>
          <a:p>
            <a:pPr algn="ctr"/>
            <a:r>
              <a:rPr b="1" lang="en-US" sz="4400" spc="-1">
                <a:latin typeface="Arial"/>
              </a:rPr>
              <a:t>Does God care about </a:t>
            </a:r>
            <a:r>
              <a:rPr b="1" lang="en-US" sz="4400" spc="-1">
                <a:latin typeface="Arial"/>
              </a:rPr>
              <a:t>
</a:t>
            </a:r>
            <a:r>
              <a:rPr b="1" lang="en-US" sz="4400" spc="-1">
                <a:latin typeface="Arial"/>
              </a:rPr>
              <a:t>Instruments in Worship?</a:t>
            </a:r>
            <a:endParaRPr/>
          </a:p>
        </p:txBody>
      </p:sp>
      <p:sp>
        <p:nvSpPr>
          <p:cNvPr id="40" name="TextShape 2"/>
          <p:cNvSpPr txBox="1"/>
          <p:nvPr/>
        </p:nvSpPr>
        <p:spPr>
          <a:xfrm>
            <a:off x="504000" y="1326600"/>
            <a:ext cx="9071640" cy="3288240"/>
          </a:xfrm>
          <a:prstGeom prst="rect">
            <a:avLst/>
          </a:prstGeom>
          <a:noFill/>
          <a:ln>
            <a:noFill/>
          </a:ln>
        </p:spPr>
        <p:txBody>
          <a:bodyPr lIns="0" rIns="0" tIns="0" bIns="0" anchor="ctr"/>
          <a:p>
            <a:pPr algn="ctr"/>
            <a:endParaRPr/>
          </a:p>
        </p:txBody>
      </p:sp>
      <p:pic>
        <p:nvPicPr>
          <p:cNvPr id="41" name="" descr=""/>
          <p:cNvPicPr/>
          <p:nvPr/>
        </p:nvPicPr>
        <p:blipFill>
          <a:blip r:embed="rId1"/>
          <a:stretch/>
        </p:blipFill>
        <p:spPr>
          <a:xfrm>
            <a:off x="93600" y="1409760"/>
            <a:ext cx="3218040" cy="2140920"/>
          </a:xfrm>
          <a:prstGeom prst="rect">
            <a:avLst/>
          </a:prstGeom>
          <a:ln>
            <a:noFill/>
          </a:ln>
        </p:spPr>
      </p:pic>
      <p:pic>
        <p:nvPicPr>
          <p:cNvPr id="42" name="" descr=""/>
          <p:cNvPicPr/>
          <p:nvPr/>
        </p:nvPicPr>
        <p:blipFill>
          <a:blip r:embed="rId2"/>
          <a:stretch/>
        </p:blipFill>
        <p:spPr>
          <a:xfrm>
            <a:off x="144360" y="3551040"/>
            <a:ext cx="2978280" cy="1992240"/>
          </a:xfrm>
          <a:prstGeom prst="rect">
            <a:avLst/>
          </a:prstGeom>
          <a:ln>
            <a:noFill/>
          </a:ln>
        </p:spPr>
      </p:pic>
      <p:pic>
        <p:nvPicPr>
          <p:cNvPr id="43" name="" descr=""/>
          <p:cNvPicPr/>
          <p:nvPr/>
        </p:nvPicPr>
        <p:blipFill>
          <a:blip r:embed="rId3"/>
          <a:stretch/>
        </p:blipFill>
        <p:spPr>
          <a:xfrm>
            <a:off x="2838600" y="2880000"/>
            <a:ext cx="4496760" cy="2663280"/>
          </a:xfrm>
          <a:prstGeom prst="rect">
            <a:avLst/>
          </a:prstGeom>
          <a:ln>
            <a:noFill/>
          </a:ln>
        </p:spPr>
      </p:pic>
      <p:pic>
        <p:nvPicPr>
          <p:cNvPr id="44" name="" descr=""/>
          <p:cNvPicPr/>
          <p:nvPr/>
        </p:nvPicPr>
        <p:blipFill>
          <a:blip r:embed="rId4"/>
          <a:stretch/>
        </p:blipFill>
        <p:spPr>
          <a:xfrm>
            <a:off x="7056000" y="1800000"/>
            <a:ext cx="2663280" cy="2234880"/>
          </a:xfrm>
          <a:prstGeom prst="rect">
            <a:avLst/>
          </a:prstGeom>
          <a:ln>
            <a:noFill/>
          </a:ln>
        </p:spPr>
      </p:pic>
      <p:pic>
        <p:nvPicPr>
          <p:cNvPr id="45" name="" descr=""/>
          <p:cNvPicPr/>
          <p:nvPr/>
        </p:nvPicPr>
        <p:blipFill>
          <a:blip r:embed="rId5"/>
          <a:stretch/>
        </p:blipFill>
        <p:spPr>
          <a:xfrm>
            <a:off x="6956640" y="3600360"/>
            <a:ext cx="3051000" cy="203004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2"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NT Teaching</a:t>
            </a:r>
            <a:endParaRPr/>
          </a:p>
        </p:txBody>
      </p:sp>
      <p:sp>
        <p:nvSpPr>
          <p:cNvPr id="63"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3200" spc="-1" strike="noStrike">
                <a:solidFill>
                  <a:srgbClr val="ffffff"/>
                </a:solidFill>
                <a:uFill>
                  <a:solidFill>
                    <a:srgbClr val="ffffff"/>
                  </a:solidFill>
                </a:uFill>
                <a:latin typeface="Arial"/>
                <a:ea typeface="DejaVu Sans"/>
              </a:rPr>
              <a:t>Hebrews 10:28-29 28 Anyone who has rejected Moses' law dies without mercy on the testimony of two or three witnesses. 29 Of how much worse punishment, do you suppose, will he be thought worthy who has trampled the Son of God underfoot, counted the blood of the covenant by which he was sanctified a common thing, and insulted the Spirit of grace?</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4"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Presumption is serious</a:t>
            </a:r>
            <a:endParaRPr/>
          </a:p>
        </p:txBody>
      </p:sp>
      <p:sp>
        <p:nvSpPr>
          <p:cNvPr id="65"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3200" spc="-1" strike="noStrike">
                <a:solidFill>
                  <a:srgbClr val="ffffff"/>
                </a:solidFill>
                <a:uFill>
                  <a:solidFill>
                    <a:srgbClr val="ffffff"/>
                  </a:solidFill>
                </a:uFill>
                <a:latin typeface="Arial"/>
                <a:ea typeface="DejaVu Sans"/>
              </a:rPr>
              <a:t>Numbers 14:44 But they presumed to go up to the mountaintop; nevertheless, neither the ark of the covenant of the Lord nor Moses departed from the camp.</a:t>
            </a:r>
            <a:endParaRPr/>
          </a:p>
          <a:p>
            <a:pPr>
              <a:lnSpc>
                <a:spcPct val="100000"/>
              </a:lnSpc>
            </a:pPr>
            <a:r>
              <a:rPr lang="en-US" sz="3200" spc="-1" strike="noStrike">
                <a:solidFill>
                  <a:srgbClr val="ffffff"/>
                </a:solidFill>
                <a:uFill>
                  <a:solidFill>
                    <a:srgbClr val="ffffff"/>
                  </a:solidFill>
                </a:uFill>
                <a:latin typeface="Arial"/>
                <a:ea typeface="DejaVu Sans"/>
              </a:rPr>
              <a:t>Numbers 15:30 But the person who does anything presumptuously, whether he is native-born or a stranger, that one brings reproach on the Lord, and he shall be cut off from among his people.</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6"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Presumption is serious</a:t>
            </a:r>
            <a:endParaRPr/>
          </a:p>
        </p:txBody>
      </p:sp>
      <p:sp>
        <p:nvSpPr>
          <p:cNvPr id="67"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2800" spc="-1" strike="noStrike">
                <a:solidFill>
                  <a:srgbClr val="ffffff"/>
                </a:solidFill>
                <a:uFill>
                  <a:solidFill>
                    <a:srgbClr val="ffffff"/>
                  </a:solidFill>
                </a:uFill>
                <a:latin typeface="Arial"/>
                <a:ea typeface="DejaVu Sans"/>
              </a:rPr>
              <a:t>Deuteronomy 1:42-44 42 And the Lord said to me, 'Tell them, "Do not go up nor fight, for I am not among you; lest you be defeated before your enemies." ' 43 So I spoke to you; yet you would not listen, but rebelled against the command of the Lord, and presumptuously went up into the mountain. 44 And the Amorites who dwelt in that mountain came out against you and chased you as bees do, and drove you back from Seir to Hormah.</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8"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Human wisdom is dangerous</a:t>
            </a:r>
            <a:endParaRPr/>
          </a:p>
        </p:txBody>
      </p:sp>
      <p:sp>
        <p:nvSpPr>
          <p:cNvPr id="69"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3200" spc="-1" strike="noStrike">
                <a:solidFill>
                  <a:srgbClr val="ffffff"/>
                </a:solidFill>
                <a:uFill>
                  <a:solidFill>
                    <a:srgbClr val="ffffff"/>
                  </a:solidFill>
                </a:uFill>
                <a:latin typeface="Arial"/>
                <a:ea typeface="DejaVu Sans"/>
              </a:rPr>
              <a:t>I see no harm in it. I like it.</a:t>
            </a:r>
            <a:endParaRPr/>
          </a:p>
          <a:p>
            <a:pPr>
              <a:lnSpc>
                <a:spcPct val="100000"/>
              </a:lnSpc>
            </a:pPr>
            <a:r>
              <a:rPr lang="en-US" sz="3200" spc="-1" strike="noStrike">
                <a:solidFill>
                  <a:srgbClr val="ffffff"/>
                </a:solidFill>
                <a:uFill>
                  <a:solidFill>
                    <a:srgbClr val="ffffff"/>
                  </a:solidFill>
                </a:uFill>
                <a:latin typeface="Arial"/>
                <a:ea typeface="DejaVu Sans"/>
              </a:rPr>
              <a:t>1 Corinthians 2:14 But the natural man does not receive the things of the Spirit of God, for they are foolishness to him; nor can he know them, because they are spiritually discerned. </a:t>
            </a:r>
            <a:endParaRPr/>
          </a:p>
          <a:p>
            <a:pPr>
              <a:lnSpc>
                <a:spcPct val="100000"/>
              </a:lnSpc>
            </a:pPr>
            <a:r>
              <a:rPr lang="en-US" sz="3200" spc="-1" strike="noStrike">
                <a:solidFill>
                  <a:srgbClr val="ffffff"/>
                </a:solidFill>
                <a:uFill>
                  <a:solidFill>
                    <a:srgbClr val="ffffff"/>
                  </a:solidFill>
                </a:uFill>
                <a:latin typeface="Arial"/>
                <a:ea typeface="DejaVu Sans"/>
              </a:rPr>
              <a:t>2 Timothy 4:4 and they will turn their ears away from the truth, and be turned aside to fables.</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0"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Human wisdom is dangerous</a:t>
            </a:r>
            <a:endParaRPr/>
          </a:p>
        </p:txBody>
      </p:sp>
      <p:sp>
        <p:nvSpPr>
          <p:cNvPr id="71" name="TextShape 2"/>
          <p:cNvSpPr txBox="1"/>
          <p:nvPr/>
        </p:nvSpPr>
        <p:spPr>
          <a:xfrm>
            <a:off x="504000" y="1326600"/>
            <a:ext cx="9071640" cy="3288240"/>
          </a:xfrm>
          <a:prstGeom prst="rect">
            <a:avLst/>
          </a:prstGeom>
          <a:noFill/>
          <a:ln>
            <a:noFill/>
          </a:ln>
        </p:spPr>
        <p:txBody>
          <a:bodyPr lIns="0" rIns="0" tIns="0" bIns="0"/>
          <a:p>
            <a:r>
              <a:rPr lang="en-US" sz="3200" spc="-1" strike="noStrike">
                <a:solidFill>
                  <a:srgbClr val="ffffff"/>
                </a:solidFill>
                <a:uFill>
                  <a:solidFill>
                    <a:srgbClr val="ffffff"/>
                  </a:solidFill>
                </a:uFill>
                <a:latin typeface="Arial"/>
                <a:ea typeface="DejaVu Sans"/>
              </a:rPr>
              <a:t>I see no harm in it. I like it.</a:t>
            </a:r>
            <a:endParaRPr/>
          </a:p>
          <a:p>
            <a:pPr>
              <a:lnSpc>
                <a:spcPct val="100000"/>
              </a:lnSpc>
            </a:pPr>
            <a:r>
              <a:rPr lang="en-US" sz="3200" spc="-1" strike="noStrike">
                <a:solidFill>
                  <a:srgbClr val="ffffff"/>
                </a:solidFill>
                <a:uFill>
                  <a:solidFill>
                    <a:srgbClr val="ffffff"/>
                  </a:solidFill>
                </a:uFill>
                <a:latin typeface="Arial"/>
                <a:ea typeface="DejaVu Sans"/>
              </a:rPr>
              <a:t> </a:t>
            </a:r>
            <a:endParaRPr/>
          </a:p>
          <a:p>
            <a:pPr>
              <a:lnSpc>
                <a:spcPct val="100000"/>
              </a:lnSpc>
            </a:pPr>
            <a:r>
              <a:rPr lang="en-US" sz="3200" spc="-1" strike="noStrike">
                <a:solidFill>
                  <a:srgbClr val="ffffff"/>
                </a:solidFill>
                <a:uFill>
                  <a:solidFill>
                    <a:srgbClr val="ffffff"/>
                  </a:solidFill>
                </a:uFill>
                <a:latin typeface="Arial"/>
                <a:ea typeface="DejaVu Sans"/>
              </a:rPr>
              <a:t>Neither did Nadab and Abihu</a:t>
            </a:r>
            <a:endParaRPr/>
          </a:p>
          <a:p>
            <a:pPr>
              <a:lnSpc>
                <a:spcPct val="100000"/>
              </a:lnSpc>
            </a:pPr>
            <a:r>
              <a:rPr lang="en-US" sz="3200" spc="-1" strike="noStrike">
                <a:solidFill>
                  <a:srgbClr val="ffffff"/>
                </a:solidFill>
                <a:uFill>
                  <a:solidFill>
                    <a:srgbClr val="ffffff"/>
                  </a:solidFill>
                </a:uFill>
                <a:latin typeface="Arial"/>
                <a:ea typeface="DejaVu Sans"/>
              </a:rPr>
              <a:t> </a:t>
            </a:r>
            <a:endParaRPr/>
          </a:p>
          <a:p>
            <a:pPr>
              <a:lnSpc>
                <a:spcPct val="100000"/>
              </a:lnSpc>
            </a:pPr>
            <a:r>
              <a:rPr lang="en-US" sz="3200" spc="-1" strike="noStrike">
                <a:solidFill>
                  <a:srgbClr val="ffffff"/>
                </a:solidFill>
                <a:uFill>
                  <a:solidFill>
                    <a:srgbClr val="ffffff"/>
                  </a:solidFill>
                </a:uFill>
                <a:latin typeface="Arial"/>
                <a:ea typeface="DejaVu Sans"/>
              </a:rPr>
              <a:t>Neither did Uzzah</a:t>
            </a:r>
            <a:endParaRPr/>
          </a:p>
          <a:p>
            <a:pPr>
              <a:lnSpc>
                <a:spcPct val="100000"/>
              </a:lnSpc>
            </a:pPr>
            <a:r>
              <a:rPr lang="en-US" sz="3200" spc="-1" strike="noStrike">
                <a:solidFill>
                  <a:srgbClr val="ffffff"/>
                </a:solidFill>
                <a:uFill>
                  <a:solidFill>
                    <a:srgbClr val="ffffff"/>
                  </a:solidFill>
                </a:uFill>
                <a:latin typeface="Arial"/>
                <a:ea typeface="DejaVu Sans"/>
              </a:rPr>
              <a:t> </a:t>
            </a:r>
            <a:endParaRPr/>
          </a:p>
          <a:p>
            <a:pPr>
              <a:lnSpc>
                <a:spcPct val="100000"/>
              </a:lnSpc>
            </a:pPr>
            <a:r>
              <a:rPr lang="en-US" sz="3200" spc="-1" strike="noStrike">
                <a:solidFill>
                  <a:srgbClr val="ffffff"/>
                </a:solidFill>
                <a:uFill>
                  <a:solidFill>
                    <a:srgbClr val="ffffff"/>
                  </a:solidFill>
                </a:uFill>
                <a:latin typeface="Arial"/>
                <a:ea typeface="DejaVu Sans"/>
              </a:rPr>
              <a:t>Neither did Saul of Tarsus</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No Safety in Numbers</a:t>
            </a:r>
            <a:endParaRPr/>
          </a:p>
        </p:txBody>
      </p:sp>
      <p:sp>
        <p:nvSpPr>
          <p:cNvPr id="73"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3200" spc="-1" strike="noStrike">
                <a:solidFill>
                  <a:srgbClr val="ffffff"/>
                </a:solidFill>
                <a:uFill>
                  <a:solidFill>
                    <a:srgbClr val="ffffff"/>
                  </a:solidFill>
                </a:uFill>
                <a:latin typeface="Arial"/>
                <a:ea typeface="DejaVu Sans"/>
              </a:rPr>
              <a:t>All those people can't be wrong</a:t>
            </a:r>
            <a:endParaRPr/>
          </a:p>
          <a:p>
            <a:pPr>
              <a:lnSpc>
                <a:spcPct val="100000"/>
              </a:lnSpc>
            </a:pPr>
            <a:r>
              <a:rPr lang="en-US" sz="3200" spc="-1" strike="noStrike">
                <a:solidFill>
                  <a:srgbClr val="ffffff"/>
                </a:solidFill>
                <a:uFill>
                  <a:solidFill>
                    <a:srgbClr val="ffffff"/>
                  </a:solidFill>
                </a:uFill>
                <a:latin typeface="Arial"/>
                <a:ea typeface="DejaVu Sans"/>
              </a:rPr>
              <a:t>Noah's world (1 billion) – 8 were saved</a:t>
            </a:r>
            <a:endParaRPr/>
          </a:p>
          <a:p>
            <a:pPr>
              <a:lnSpc>
                <a:spcPct val="100000"/>
              </a:lnSpc>
            </a:pPr>
            <a:r>
              <a:rPr lang="en-US" sz="3200" spc="-1" strike="noStrike">
                <a:solidFill>
                  <a:srgbClr val="ffffff"/>
                </a:solidFill>
                <a:uFill>
                  <a:solidFill>
                    <a:srgbClr val="ffffff"/>
                  </a:solidFill>
                </a:uFill>
                <a:latin typeface="Arial"/>
                <a:ea typeface="DejaVu Sans"/>
              </a:rPr>
              <a:t>Matthew 7:13-14 13 "Enter by the narrow gate; for wide is the gate and broad is the way that leads to destruction, and there are many who go in by it. 14 Because narrow is the gate and difficult is the way which leads to life, and there are few who find it.</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No Safety in Numbers</a:t>
            </a:r>
            <a:endParaRPr/>
          </a:p>
        </p:txBody>
      </p:sp>
      <p:sp>
        <p:nvSpPr>
          <p:cNvPr id="75"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4000" spc="-1" strike="noStrike">
                <a:solidFill>
                  <a:srgbClr val="ffffff"/>
                </a:solidFill>
                <a:uFill>
                  <a:solidFill>
                    <a:srgbClr val="ffffff"/>
                  </a:solidFill>
                </a:uFill>
                <a:latin typeface="Arial"/>
                <a:ea typeface="DejaVu Sans"/>
              </a:rPr>
              <a:t>Exodus 23:2 You shall not follow a crowd to do evil; nor shall you testify in a dispute so as to turn aside after many to pervert justice.</a:t>
            </a: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Hell demands caution</a:t>
            </a:r>
            <a:endParaRPr/>
          </a:p>
        </p:txBody>
      </p:sp>
      <p:sp>
        <p:nvSpPr>
          <p:cNvPr id="77"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4000" spc="-1" strike="noStrike">
                <a:solidFill>
                  <a:srgbClr val="ffffff"/>
                </a:solidFill>
                <a:uFill>
                  <a:solidFill>
                    <a:srgbClr val="ffffff"/>
                  </a:solidFill>
                </a:uFill>
                <a:latin typeface="Arial"/>
                <a:ea typeface="DejaVu Sans"/>
              </a:rPr>
              <a:t>Matthew 8:12  But the sons of the kingdom will be cast out into outer darkness. There will be weeping and gnashing of teeth." </a:t>
            </a:r>
            <a:endParaRPr/>
          </a:p>
          <a:p>
            <a:pPr>
              <a:lnSpc>
                <a:spcPct val="100000"/>
              </a:lnSpc>
            </a:pPr>
            <a:r>
              <a:rPr lang="en-US" sz="4000" spc="-1" strike="noStrike">
                <a:solidFill>
                  <a:srgbClr val="ffffff"/>
                </a:solidFill>
                <a:uFill>
                  <a:solidFill>
                    <a:srgbClr val="ffffff"/>
                  </a:solidFill>
                </a:uFill>
                <a:latin typeface="Arial"/>
                <a:ea typeface="DejaVu Sans"/>
              </a:rPr>
              <a:t>Study Luke 16:19-31 – Ask the rich man</a:t>
            </a: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6" name="TextShape 1"/>
          <p:cNvSpPr txBox="1"/>
          <p:nvPr/>
        </p:nvSpPr>
        <p:spPr>
          <a:xfrm>
            <a:off x="504000" y="225720"/>
            <a:ext cx="9071640" cy="946800"/>
          </a:xfrm>
          <a:prstGeom prst="rect">
            <a:avLst/>
          </a:prstGeom>
          <a:noFill/>
          <a:ln>
            <a:noFill/>
          </a:ln>
        </p:spPr>
        <p:txBody>
          <a:bodyPr lIns="0" rIns="0" tIns="0" bIns="0" anchor="ctr"/>
          <a:p>
            <a:pPr algn="ctr"/>
            <a:r>
              <a:rPr lang="en-US" sz="4000" spc="-1">
                <a:solidFill>
                  <a:srgbClr val="ffffff"/>
                </a:solidFill>
                <a:latin typeface="Arial"/>
              </a:rPr>
              <a:t>Have you heard - - - </a:t>
            </a:r>
            <a:endParaRPr/>
          </a:p>
        </p:txBody>
      </p:sp>
      <p:sp>
        <p:nvSpPr>
          <p:cNvPr id="47"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3200" spc="-1" strike="noStrike">
                <a:solidFill>
                  <a:srgbClr val="ffffff"/>
                </a:solidFill>
                <a:uFill>
                  <a:solidFill>
                    <a:srgbClr val="ffffff"/>
                  </a:solidFill>
                </a:uFill>
                <a:latin typeface="Arial"/>
                <a:ea typeface="DejaVu Sans"/>
              </a:rPr>
              <a:t>God does not care about music</a:t>
            </a:r>
            <a:endParaRPr/>
          </a:p>
          <a:p>
            <a:pPr>
              <a:lnSpc>
                <a:spcPct val="100000"/>
              </a:lnSpc>
            </a:pPr>
            <a:r>
              <a:rPr lang="en-US" sz="3200" spc="-1" strike="noStrike">
                <a:solidFill>
                  <a:srgbClr val="ffffff"/>
                </a:solidFill>
                <a:uFill>
                  <a:solidFill>
                    <a:srgbClr val="ffffff"/>
                  </a:solidFill>
                </a:uFill>
                <a:latin typeface="Arial"/>
                <a:ea typeface="DejaVu Sans"/>
              </a:rPr>
              <a:t>Jesus did not die to save us from an organ</a:t>
            </a:r>
            <a:endParaRPr/>
          </a:p>
          <a:p>
            <a:pPr>
              <a:lnSpc>
                <a:spcPct val="100000"/>
              </a:lnSpc>
            </a:pPr>
            <a:r>
              <a:rPr lang="en-US" sz="3200" spc="-1" strike="noStrike">
                <a:solidFill>
                  <a:srgbClr val="ffffff"/>
                </a:solidFill>
                <a:uFill>
                  <a:solidFill>
                    <a:srgbClr val="ffffff"/>
                  </a:solidFill>
                </a:uFill>
                <a:latin typeface="Arial"/>
                <a:ea typeface="DejaVu Sans"/>
              </a:rPr>
              <a:t>All these people can't be wrong</a:t>
            </a:r>
            <a:endParaRPr/>
          </a:p>
          <a:p>
            <a:pPr>
              <a:lnSpc>
                <a:spcPct val="100000"/>
              </a:lnSpc>
            </a:pPr>
            <a:r>
              <a:rPr lang="en-US" sz="3200" spc="-1" strike="noStrike">
                <a:solidFill>
                  <a:srgbClr val="ffffff"/>
                </a:solidFill>
                <a:uFill>
                  <a:solidFill>
                    <a:srgbClr val="ffffff"/>
                  </a:solidFill>
                </a:uFill>
                <a:latin typeface="Arial"/>
                <a:ea typeface="DejaVu Sans"/>
              </a:rPr>
              <a:t>We should focus on more important things</a:t>
            </a:r>
            <a:endParaRPr/>
          </a:p>
          <a:p>
            <a:pPr>
              <a:lnSpc>
                <a:spcPct val="100000"/>
              </a:lnSpc>
            </a:pPr>
            <a:r>
              <a:rPr lang="en-US" sz="3200" spc="-1" strike="noStrike">
                <a:solidFill>
                  <a:srgbClr val="ffffff"/>
                </a:solidFill>
                <a:uFill>
                  <a:solidFill>
                    <a:srgbClr val="ffffff"/>
                  </a:solidFill>
                </a:uFill>
                <a:latin typeface="Arial"/>
                <a:ea typeface="DejaVu Sans"/>
              </a:rPr>
              <a:t>Paul just preached the cross</a:t>
            </a:r>
            <a:endParaRPr/>
          </a:p>
          <a:p>
            <a:pPr>
              <a:lnSpc>
                <a:spcPct val="100000"/>
              </a:lnSpc>
            </a:pPr>
            <a:r>
              <a:rPr lang="en-US" sz="3200" spc="-1" strike="noStrike">
                <a:solidFill>
                  <a:srgbClr val="ffffff"/>
                </a:solidFill>
                <a:uFill>
                  <a:solidFill>
                    <a:srgbClr val="ffffff"/>
                  </a:solidFill>
                </a:uFill>
                <a:latin typeface="Arial"/>
                <a:ea typeface="DejaVu Sans"/>
              </a:rPr>
              <a:t>I don't see any harm in it</a:t>
            </a:r>
            <a:endParaRPr/>
          </a:p>
          <a:p>
            <a:pPr>
              <a:lnSpc>
                <a:spcPct val="100000"/>
              </a:lnSpc>
            </a:pPr>
            <a:r>
              <a:rPr lang="en-US" sz="3200" spc="-1" strike="noStrike">
                <a:solidFill>
                  <a:srgbClr val="ffffff"/>
                </a:solidFill>
                <a:uFill>
                  <a:solidFill>
                    <a:srgbClr val="ffffff"/>
                  </a:solidFill>
                </a:uFill>
                <a:latin typeface="Arial"/>
                <a:ea typeface="DejaVu Sans"/>
              </a:rPr>
              <a:t>I really like it</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8"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God is strict</a:t>
            </a:r>
            <a:endParaRPr/>
          </a:p>
        </p:txBody>
      </p:sp>
      <p:sp>
        <p:nvSpPr>
          <p:cNvPr id="49"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3200" spc="-1" strike="noStrike">
                <a:solidFill>
                  <a:srgbClr val="ffffff"/>
                </a:solidFill>
                <a:uFill>
                  <a:solidFill>
                    <a:srgbClr val="ffffff"/>
                  </a:solidFill>
                </a:uFill>
                <a:latin typeface="Arial"/>
                <a:ea typeface="DejaVu Sans"/>
              </a:rPr>
              <a:t>God is stricter than you think</a:t>
            </a:r>
            <a:endParaRPr/>
          </a:p>
          <a:p>
            <a:pPr>
              <a:lnSpc>
                <a:spcPct val="100000"/>
              </a:lnSpc>
            </a:pPr>
            <a:r>
              <a:rPr lang="en-US" sz="3200" spc="-1" strike="noStrike">
                <a:solidFill>
                  <a:srgbClr val="ffffff"/>
                </a:solidFill>
                <a:uFill>
                  <a:solidFill>
                    <a:srgbClr val="ffffff"/>
                  </a:solidFill>
                </a:uFill>
                <a:latin typeface="Arial"/>
                <a:ea typeface="DejaVu Sans"/>
              </a:rPr>
              <a:t>Adam and Eve in the garden</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0"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God is strict</a:t>
            </a:r>
            <a:endParaRPr/>
          </a:p>
        </p:txBody>
      </p:sp>
      <p:sp>
        <p:nvSpPr>
          <p:cNvPr id="51"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3200" spc="-1" strike="noStrike">
                <a:solidFill>
                  <a:srgbClr val="ffffff"/>
                </a:solidFill>
                <a:uFill>
                  <a:solidFill>
                    <a:srgbClr val="ffffff"/>
                  </a:solidFill>
                </a:uFill>
                <a:latin typeface="Arial"/>
                <a:ea typeface="DejaVu Sans"/>
              </a:rPr>
              <a:t>God is stricter than you think</a:t>
            </a:r>
            <a:endParaRPr/>
          </a:p>
          <a:p>
            <a:pPr>
              <a:lnSpc>
                <a:spcPct val="100000"/>
              </a:lnSpc>
            </a:pPr>
            <a:r>
              <a:rPr lang="en-US" sz="3200" spc="-1" strike="noStrike">
                <a:solidFill>
                  <a:srgbClr val="ffffff"/>
                </a:solidFill>
                <a:uFill>
                  <a:solidFill>
                    <a:srgbClr val="ffffff"/>
                  </a:solidFill>
                </a:uFill>
                <a:latin typeface="Arial"/>
                <a:ea typeface="DejaVu Sans"/>
              </a:rPr>
              <a:t>Adam and Eve in the garden</a:t>
            </a:r>
            <a:endParaRPr/>
          </a:p>
          <a:p>
            <a:pPr>
              <a:lnSpc>
                <a:spcPct val="100000"/>
              </a:lnSpc>
            </a:pPr>
            <a:r>
              <a:rPr lang="en-US" sz="3200" spc="-1" strike="noStrike">
                <a:solidFill>
                  <a:srgbClr val="ffffff"/>
                </a:solidFill>
                <a:uFill>
                  <a:solidFill>
                    <a:srgbClr val="ffffff"/>
                  </a:solidFill>
                </a:uFill>
                <a:latin typeface="Arial"/>
                <a:ea typeface="DejaVu Sans"/>
              </a:rPr>
              <a:t>Lot's wife</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2"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God is strict</a:t>
            </a:r>
            <a:endParaRPr/>
          </a:p>
        </p:txBody>
      </p:sp>
      <p:sp>
        <p:nvSpPr>
          <p:cNvPr id="53"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3200" spc="-1" strike="noStrike">
                <a:solidFill>
                  <a:srgbClr val="ffffff"/>
                </a:solidFill>
                <a:uFill>
                  <a:solidFill>
                    <a:srgbClr val="ffffff"/>
                  </a:solidFill>
                </a:uFill>
                <a:latin typeface="Arial"/>
                <a:ea typeface="DejaVu Sans"/>
              </a:rPr>
              <a:t>God is stricter than you think</a:t>
            </a:r>
            <a:endParaRPr/>
          </a:p>
          <a:p>
            <a:pPr>
              <a:lnSpc>
                <a:spcPct val="100000"/>
              </a:lnSpc>
            </a:pPr>
            <a:r>
              <a:rPr lang="en-US" sz="3200" spc="-1" strike="noStrike">
                <a:solidFill>
                  <a:srgbClr val="ffffff"/>
                </a:solidFill>
                <a:uFill>
                  <a:solidFill>
                    <a:srgbClr val="ffffff"/>
                  </a:solidFill>
                </a:uFill>
                <a:latin typeface="Arial"/>
                <a:ea typeface="DejaVu Sans"/>
              </a:rPr>
              <a:t>Adam and Eve in the garden</a:t>
            </a:r>
            <a:endParaRPr/>
          </a:p>
          <a:p>
            <a:pPr>
              <a:lnSpc>
                <a:spcPct val="100000"/>
              </a:lnSpc>
            </a:pPr>
            <a:r>
              <a:rPr lang="en-US" sz="3200" spc="-1" strike="noStrike">
                <a:solidFill>
                  <a:srgbClr val="ffffff"/>
                </a:solidFill>
                <a:uFill>
                  <a:solidFill>
                    <a:srgbClr val="ffffff"/>
                  </a:solidFill>
                </a:uFill>
                <a:latin typeface="Arial"/>
                <a:ea typeface="DejaVu Sans"/>
              </a:rPr>
              <a:t>Lot's wife</a:t>
            </a:r>
            <a:endParaRPr/>
          </a:p>
          <a:p>
            <a:pPr>
              <a:lnSpc>
                <a:spcPct val="100000"/>
              </a:lnSpc>
            </a:pPr>
            <a:r>
              <a:rPr lang="en-US" sz="3200" spc="-1" strike="noStrike">
                <a:solidFill>
                  <a:srgbClr val="ffffff"/>
                </a:solidFill>
                <a:uFill>
                  <a:solidFill>
                    <a:srgbClr val="ffffff"/>
                  </a:solidFill>
                </a:uFill>
                <a:latin typeface="Arial"/>
                <a:ea typeface="DejaVu Sans"/>
              </a:rPr>
              <a:t>Picking up sticks on the Sabbath</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4"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God is strict</a:t>
            </a:r>
            <a:endParaRPr/>
          </a:p>
        </p:txBody>
      </p:sp>
      <p:sp>
        <p:nvSpPr>
          <p:cNvPr id="55"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3200" spc="-1" strike="noStrike">
                <a:solidFill>
                  <a:srgbClr val="ffffff"/>
                </a:solidFill>
                <a:uFill>
                  <a:solidFill>
                    <a:srgbClr val="ffffff"/>
                  </a:solidFill>
                </a:uFill>
                <a:latin typeface="Arial"/>
                <a:ea typeface="DejaVu Sans"/>
              </a:rPr>
              <a:t>God is stricter than you think</a:t>
            </a:r>
            <a:endParaRPr/>
          </a:p>
          <a:p>
            <a:pPr>
              <a:lnSpc>
                <a:spcPct val="100000"/>
              </a:lnSpc>
            </a:pPr>
            <a:r>
              <a:rPr lang="en-US" sz="3200" spc="-1" strike="noStrike">
                <a:solidFill>
                  <a:srgbClr val="ffffff"/>
                </a:solidFill>
                <a:uFill>
                  <a:solidFill>
                    <a:srgbClr val="ffffff"/>
                  </a:solidFill>
                </a:uFill>
                <a:latin typeface="Arial"/>
                <a:ea typeface="DejaVu Sans"/>
              </a:rPr>
              <a:t>Adam and Eve in the garden</a:t>
            </a:r>
            <a:endParaRPr/>
          </a:p>
          <a:p>
            <a:pPr>
              <a:lnSpc>
                <a:spcPct val="100000"/>
              </a:lnSpc>
            </a:pPr>
            <a:r>
              <a:rPr lang="en-US" sz="3200" spc="-1" strike="noStrike">
                <a:solidFill>
                  <a:srgbClr val="ffffff"/>
                </a:solidFill>
                <a:uFill>
                  <a:solidFill>
                    <a:srgbClr val="ffffff"/>
                  </a:solidFill>
                </a:uFill>
                <a:latin typeface="Arial"/>
                <a:ea typeface="DejaVu Sans"/>
              </a:rPr>
              <a:t>Lot's wife</a:t>
            </a:r>
            <a:endParaRPr/>
          </a:p>
          <a:p>
            <a:pPr>
              <a:lnSpc>
                <a:spcPct val="100000"/>
              </a:lnSpc>
            </a:pPr>
            <a:r>
              <a:rPr lang="en-US" sz="3200" spc="-1" strike="noStrike">
                <a:solidFill>
                  <a:srgbClr val="ffffff"/>
                </a:solidFill>
                <a:uFill>
                  <a:solidFill>
                    <a:srgbClr val="ffffff"/>
                  </a:solidFill>
                </a:uFill>
                <a:latin typeface="Arial"/>
                <a:ea typeface="DejaVu Sans"/>
              </a:rPr>
              <a:t>Picking up sticks on the Sabbath</a:t>
            </a:r>
            <a:endParaRPr/>
          </a:p>
          <a:p>
            <a:pPr>
              <a:lnSpc>
                <a:spcPct val="100000"/>
              </a:lnSpc>
            </a:pPr>
            <a:r>
              <a:rPr lang="en-US" sz="3200" spc="-1" strike="noStrike">
                <a:solidFill>
                  <a:srgbClr val="ffffff"/>
                </a:solidFill>
                <a:uFill>
                  <a:solidFill>
                    <a:srgbClr val="ffffff"/>
                  </a:solidFill>
                </a:uFill>
                <a:latin typeface="Arial"/>
                <a:ea typeface="DejaVu Sans"/>
              </a:rPr>
              <a:t>Saul offering a sacrifice</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6"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God is strict</a:t>
            </a:r>
            <a:endParaRPr/>
          </a:p>
        </p:txBody>
      </p:sp>
      <p:sp>
        <p:nvSpPr>
          <p:cNvPr id="57"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3200" spc="-1" strike="noStrike">
                <a:solidFill>
                  <a:srgbClr val="ffffff"/>
                </a:solidFill>
                <a:uFill>
                  <a:solidFill>
                    <a:srgbClr val="ffffff"/>
                  </a:solidFill>
                </a:uFill>
                <a:latin typeface="Arial"/>
                <a:ea typeface="DejaVu Sans"/>
              </a:rPr>
              <a:t>God is stricter than you think</a:t>
            </a:r>
            <a:endParaRPr/>
          </a:p>
          <a:p>
            <a:pPr>
              <a:lnSpc>
                <a:spcPct val="100000"/>
              </a:lnSpc>
            </a:pPr>
            <a:r>
              <a:rPr lang="en-US" sz="3200" spc="-1" strike="noStrike">
                <a:solidFill>
                  <a:srgbClr val="ffffff"/>
                </a:solidFill>
                <a:uFill>
                  <a:solidFill>
                    <a:srgbClr val="ffffff"/>
                  </a:solidFill>
                </a:uFill>
                <a:latin typeface="Arial"/>
                <a:ea typeface="DejaVu Sans"/>
              </a:rPr>
              <a:t>Adam and Eve in the garden</a:t>
            </a:r>
            <a:endParaRPr/>
          </a:p>
          <a:p>
            <a:pPr>
              <a:lnSpc>
                <a:spcPct val="100000"/>
              </a:lnSpc>
            </a:pPr>
            <a:r>
              <a:rPr lang="en-US" sz="3200" spc="-1" strike="noStrike">
                <a:solidFill>
                  <a:srgbClr val="ffffff"/>
                </a:solidFill>
                <a:uFill>
                  <a:solidFill>
                    <a:srgbClr val="ffffff"/>
                  </a:solidFill>
                </a:uFill>
                <a:latin typeface="Arial"/>
                <a:ea typeface="DejaVu Sans"/>
              </a:rPr>
              <a:t>Lot's wife</a:t>
            </a:r>
            <a:endParaRPr/>
          </a:p>
          <a:p>
            <a:pPr>
              <a:lnSpc>
                <a:spcPct val="100000"/>
              </a:lnSpc>
            </a:pPr>
            <a:r>
              <a:rPr lang="en-US" sz="3200" spc="-1" strike="noStrike">
                <a:solidFill>
                  <a:srgbClr val="ffffff"/>
                </a:solidFill>
                <a:uFill>
                  <a:solidFill>
                    <a:srgbClr val="ffffff"/>
                  </a:solidFill>
                </a:uFill>
                <a:latin typeface="Arial"/>
                <a:ea typeface="DejaVu Sans"/>
              </a:rPr>
              <a:t>Picking up sticks on the Sabbath</a:t>
            </a:r>
            <a:endParaRPr/>
          </a:p>
          <a:p>
            <a:pPr>
              <a:lnSpc>
                <a:spcPct val="100000"/>
              </a:lnSpc>
            </a:pPr>
            <a:r>
              <a:rPr lang="en-US" sz="3200" spc="-1" strike="noStrike">
                <a:solidFill>
                  <a:srgbClr val="ffffff"/>
                </a:solidFill>
                <a:uFill>
                  <a:solidFill>
                    <a:srgbClr val="ffffff"/>
                  </a:solidFill>
                </a:uFill>
                <a:latin typeface="Arial"/>
                <a:ea typeface="DejaVu Sans"/>
              </a:rPr>
              <a:t>Saul offering a sacrifice</a:t>
            </a:r>
            <a:endParaRPr/>
          </a:p>
          <a:p>
            <a:pPr>
              <a:lnSpc>
                <a:spcPct val="100000"/>
              </a:lnSpc>
            </a:pPr>
            <a:r>
              <a:rPr lang="en-US" sz="3200" spc="-1" strike="noStrike">
                <a:solidFill>
                  <a:srgbClr val="ffffff"/>
                </a:solidFill>
                <a:uFill>
                  <a:solidFill>
                    <a:srgbClr val="ffffff"/>
                  </a:solidFill>
                </a:uFill>
                <a:latin typeface="Arial"/>
                <a:ea typeface="DejaVu Sans"/>
              </a:rPr>
              <a:t>Uzziah offered incense</a:t>
            </a:r>
            <a:endParaRPr/>
          </a:p>
          <a:p>
            <a:pPr>
              <a:lnSpc>
                <a:spcPct val="100000"/>
              </a:lnSpc>
            </a:pPr>
            <a:r>
              <a:rPr lang="en-US" sz="3200" spc="-1" strike="noStrike">
                <a:solidFill>
                  <a:srgbClr val="ffffff"/>
                </a:solidFill>
                <a:uFill>
                  <a:solidFill>
                    <a:srgbClr val="ffffff"/>
                  </a:solidFill>
                </a:uFill>
                <a:latin typeface="Arial"/>
                <a:ea typeface="DejaVu Sans"/>
              </a:rPr>
              <a:t>And many other examples</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8"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NT Teaching</a:t>
            </a:r>
            <a:endParaRPr/>
          </a:p>
        </p:txBody>
      </p:sp>
      <p:sp>
        <p:nvSpPr>
          <p:cNvPr id="59"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3200" spc="-1" strike="noStrike">
                <a:solidFill>
                  <a:srgbClr val="ffffff"/>
                </a:solidFill>
                <a:uFill>
                  <a:solidFill>
                    <a:srgbClr val="ffffff"/>
                  </a:solidFill>
                </a:uFill>
                <a:latin typeface="Arial"/>
                <a:ea typeface="DejaVu Sans"/>
              </a:rPr>
              <a:t>Hebrews 2:1-3 1 Therefore we must give the more earnest heed to the things we have heard, lest we drift away. 2 For if the word spoken through angels proved steadfast, and every transgression and disobedience received a just reward, 3 how shall we escape if we neglect so great a salvation, which at the first began to be spoken by the Lord, and was confirmed to us by those who heard Him</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0"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3570" spc="-1" strike="noStrike">
                <a:solidFill>
                  <a:srgbClr val="ffffff"/>
                </a:solidFill>
                <a:uFill>
                  <a:solidFill>
                    <a:srgbClr val="ffffff"/>
                  </a:solidFill>
                </a:uFill>
                <a:latin typeface="Arial"/>
                <a:ea typeface="DejaVu Sans"/>
              </a:rPr>
              <a:t>NT Teaching</a:t>
            </a:r>
            <a:endParaRPr/>
          </a:p>
        </p:txBody>
      </p:sp>
      <p:sp>
        <p:nvSpPr>
          <p:cNvPr id="61" name="TextShape 2"/>
          <p:cNvSpPr txBox="1"/>
          <p:nvPr/>
        </p:nvSpPr>
        <p:spPr>
          <a:xfrm>
            <a:off x="504000" y="1326600"/>
            <a:ext cx="9071640" cy="3288240"/>
          </a:xfrm>
          <a:prstGeom prst="rect">
            <a:avLst/>
          </a:prstGeom>
          <a:noFill/>
          <a:ln>
            <a:noFill/>
          </a:ln>
        </p:spPr>
        <p:txBody>
          <a:bodyPr lIns="0" rIns="0" tIns="0" bIns="0"/>
          <a:p>
            <a:pPr>
              <a:lnSpc>
                <a:spcPct val="100000"/>
              </a:lnSpc>
            </a:pPr>
            <a:r>
              <a:rPr lang="en-US" sz="3200" spc="-1" strike="noStrike">
                <a:solidFill>
                  <a:srgbClr val="ffffff"/>
                </a:solidFill>
                <a:uFill>
                  <a:solidFill>
                    <a:srgbClr val="ffffff"/>
                  </a:solidFill>
                </a:uFill>
                <a:latin typeface="Arial"/>
                <a:ea typeface="DejaVu Sans"/>
              </a:rPr>
              <a:t>Hebrews 4:1 Therefore, since a promise remains of entering His rest, let us fear lest any of you seem to have come short of it.</a:t>
            </a:r>
            <a:endParaRPr/>
          </a:p>
          <a:p>
            <a:pPr>
              <a:lnSpc>
                <a:spcPct val="100000"/>
              </a:lnSpc>
            </a:pPr>
            <a:r>
              <a:rPr lang="en-US" sz="3200" spc="-1" strike="noStrike">
                <a:solidFill>
                  <a:srgbClr val="ffffff"/>
                </a:solidFill>
                <a:uFill>
                  <a:solidFill>
                    <a:srgbClr val="ffffff"/>
                  </a:solidFill>
                </a:uFill>
                <a:latin typeface="Arial"/>
                <a:ea typeface="DejaVu Sans"/>
              </a:rPr>
              <a:t>Hebrews 12:25 See that you do not refuse Him who speaks. For if they did not escape who refused Him who spoke on earth, much more shall we not escape if we turn away from Him who speaks from heaven</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0</TotalTime>
  <Application>LibreOffice/5.0.2.2$Windows_x86 LibreOffice_project/37b43f919e4de5eeaca9b9755ed688758a8251fe</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2015-10-19T15:18:16Z</dcterms:created>
  <dc:creator>Manly Luscombe</dc:creator>
  <dc:language>en-US</dc:language>
  <cp:lastModifiedBy>Manly Luscombe</cp:lastModifiedBy>
  <dcterms:modified xsi:type="dcterms:W3CDTF">2015-10-19T15:33:18Z</dcterms:modified>
  <cp:revision>1</cp:revision>
</cp:coreProperties>
</file>