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handoutMasterIdLst>
    <p:handoutMasterId r:id="rId21"/>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4" r:id="rId18"/>
    <p:sldId id="272" r:id="rId19"/>
    <p:sldId id="27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65" d="100"/>
          <a:sy n="65" d="100"/>
        </p:scale>
        <p:origin x="210" y="7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24579"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24580"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24581"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767B091-4F20-4B0C-8B05-C4CE0BB6B1FB}"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168DB158-1732-4A9D-844D-FF68432C20D5}" type="slidenum">
              <a:rPr lang="en-US" altLang="en-US" smtClean="0"/>
              <a:pPr/>
              <a:t>‹#›</a:t>
            </a:fld>
            <a:endParaRPr lang="en-US" altLang="en-US"/>
          </a:p>
        </p:txBody>
      </p:sp>
    </p:spTree>
    <p:extLst>
      <p:ext uri="{BB962C8B-B14F-4D97-AF65-F5344CB8AC3E}">
        <p14:creationId xmlns:p14="http://schemas.microsoft.com/office/powerpoint/2010/main" val="1025360734"/>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up)">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advAuto="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93CCABD4-2848-444E-81BB-5BAF6234C945}" type="slidenum">
              <a:rPr lang="en-US" altLang="en-US" smtClean="0"/>
              <a:pPr/>
              <a:t>‹#›</a:t>
            </a:fld>
            <a:endParaRPr lang="en-US" altLang="en-US"/>
          </a:p>
        </p:txBody>
      </p:sp>
    </p:spTree>
    <p:extLst>
      <p:ext uri="{BB962C8B-B14F-4D97-AF65-F5344CB8AC3E}">
        <p14:creationId xmlns:p14="http://schemas.microsoft.com/office/powerpoint/2010/main" val="2447823315"/>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3ED6079E-B566-4123-8A27-1E14BE29F12C}" type="slidenum">
              <a:rPr lang="en-US" altLang="en-US" smtClean="0"/>
              <a:pPr/>
              <a:t>‹#›</a:t>
            </a:fld>
            <a:endParaRPr lang="en-US" altLang="en-US"/>
          </a:p>
        </p:txBody>
      </p:sp>
    </p:spTree>
    <p:extLst>
      <p:ext uri="{BB962C8B-B14F-4D97-AF65-F5344CB8AC3E}">
        <p14:creationId xmlns:p14="http://schemas.microsoft.com/office/powerpoint/2010/main" val="2645801682"/>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65ACAC43-27D0-4968-8C87-FD2DE5CDA554}" type="slidenum">
              <a:rPr lang="en-US" altLang="en-US" smtClean="0"/>
              <a:pPr/>
              <a:t>‹#›</a:t>
            </a:fld>
            <a:endParaRPr lang="en-US" altLang="en-US"/>
          </a:p>
        </p:txBody>
      </p:sp>
    </p:spTree>
    <p:extLst>
      <p:ext uri="{BB962C8B-B14F-4D97-AF65-F5344CB8AC3E}">
        <p14:creationId xmlns:p14="http://schemas.microsoft.com/office/powerpoint/2010/main" val="1419787197"/>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607EF309-F59C-447C-BC53-2E9044A9827D}" type="slidenum">
              <a:rPr lang="en-US" altLang="en-US" smtClean="0"/>
              <a:pPr/>
              <a:t>‹#›</a:t>
            </a:fld>
            <a:endParaRPr lang="en-US" altLang="en-US"/>
          </a:p>
        </p:txBody>
      </p:sp>
    </p:spTree>
    <p:extLst>
      <p:ext uri="{BB962C8B-B14F-4D97-AF65-F5344CB8AC3E}">
        <p14:creationId xmlns:p14="http://schemas.microsoft.com/office/powerpoint/2010/main" val="3823412138"/>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CCC1DA6A-3EF7-4246-A321-C45D30A2EB05}" type="slidenum">
              <a:rPr lang="en-US" altLang="en-US" smtClean="0"/>
              <a:pPr/>
              <a:t>‹#›</a:t>
            </a:fld>
            <a:endParaRPr lang="en-US" altLang="en-US"/>
          </a:p>
        </p:txBody>
      </p:sp>
    </p:spTree>
    <p:extLst>
      <p:ext uri="{BB962C8B-B14F-4D97-AF65-F5344CB8AC3E}">
        <p14:creationId xmlns:p14="http://schemas.microsoft.com/office/powerpoint/2010/main" val="2890289035"/>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B58F2394-4082-4A65-AE55-34767B639A96}" type="slidenum">
              <a:rPr lang="en-US" altLang="en-US" smtClean="0"/>
              <a:pPr/>
              <a:t>‹#›</a:t>
            </a:fld>
            <a:endParaRPr lang="en-US" altLang="en-US"/>
          </a:p>
        </p:txBody>
      </p:sp>
    </p:spTree>
    <p:extLst>
      <p:ext uri="{BB962C8B-B14F-4D97-AF65-F5344CB8AC3E}">
        <p14:creationId xmlns:p14="http://schemas.microsoft.com/office/powerpoint/2010/main" val="2226864895"/>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C8EC112A-84D1-475E-BA8D-524E35F25C0C}" type="slidenum">
              <a:rPr lang="en-US" altLang="en-US" smtClean="0"/>
              <a:pPr/>
              <a:t>‹#›</a:t>
            </a:fld>
            <a:endParaRPr lang="en-US" altLang="en-US"/>
          </a:p>
        </p:txBody>
      </p:sp>
    </p:spTree>
    <p:extLst>
      <p:ext uri="{BB962C8B-B14F-4D97-AF65-F5344CB8AC3E}">
        <p14:creationId xmlns:p14="http://schemas.microsoft.com/office/powerpoint/2010/main" val="2571957290"/>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D1ED52F5-7B52-41AB-9DC7-F4669F06C160}" type="slidenum">
              <a:rPr lang="en-US" altLang="en-US" smtClean="0"/>
              <a:pPr/>
              <a:t>‹#›</a:t>
            </a:fld>
            <a:endParaRPr lang="en-US" altLang="en-US"/>
          </a:p>
        </p:txBody>
      </p:sp>
    </p:spTree>
    <p:extLst>
      <p:ext uri="{BB962C8B-B14F-4D97-AF65-F5344CB8AC3E}">
        <p14:creationId xmlns:p14="http://schemas.microsoft.com/office/powerpoint/2010/main" val="3092633729"/>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5E365BEB-8D32-4426-BF7D-63C0729D570A}" type="slidenum">
              <a:rPr lang="en-US" altLang="en-US" smtClean="0"/>
              <a:pPr/>
              <a:t>‹#›</a:t>
            </a:fld>
            <a:endParaRPr lang="en-US" altLang="en-US"/>
          </a:p>
        </p:txBody>
      </p:sp>
    </p:spTree>
    <p:extLst>
      <p:ext uri="{BB962C8B-B14F-4D97-AF65-F5344CB8AC3E}">
        <p14:creationId xmlns:p14="http://schemas.microsoft.com/office/powerpoint/2010/main" val="3314582301"/>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1C42A2AE-049A-439F-A076-AF80316F87AE}" type="slidenum">
              <a:rPr lang="en-US" altLang="en-US" smtClean="0"/>
              <a:pPr/>
              <a:t>‹#›</a:t>
            </a:fld>
            <a:endParaRPr lang="en-US" altLang="en-US"/>
          </a:p>
        </p:txBody>
      </p:sp>
    </p:spTree>
    <p:extLst>
      <p:ext uri="{BB962C8B-B14F-4D97-AF65-F5344CB8AC3E}">
        <p14:creationId xmlns:p14="http://schemas.microsoft.com/office/powerpoint/2010/main" val="3175015852"/>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A03621-F136-49C4-9DCA-CECCF61659A8}" type="slidenum">
              <a:rPr lang="en-US" altLang="en-US" smtClean="0"/>
              <a:pPr/>
              <a:t>‹#›</a:t>
            </a:fld>
            <a:endParaRPr lang="en-US" altLang="en-US"/>
          </a:p>
        </p:txBody>
      </p:sp>
    </p:spTree>
    <p:extLst>
      <p:ext uri="{BB962C8B-B14F-4D97-AF65-F5344CB8AC3E}">
        <p14:creationId xmlns:p14="http://schemas.microsoft.com/office/powerpoint/2010/main" val="751503990"/>
      </p:ext>
    </p:extLst>
  </p:cSld>
  <p:clrMap bg1="dk1" tx1="lt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524000" y="1122363"/>
            <a:ext cx="9144000" cy="1163637"/>
          </a:xfrm>
        </p:spPr>
        <p:txBody>
          <a:bodyPr/>
          <a:lstStyle/>
          <a:p>
            <a:r>
              <a:rPr lang="en-US" altLang="en-US" b="1" dirty="0">
                <a:effectLst>
                  <a:outerShdw blurRad="38100" dist="38100" dir="2700000" algn="tl">
                    <a:srgbClr val="000000">
                      <a:alpha val="43137"/>
                    </a:srgbClr>
                  </a:outerShdw>
                </a:effectLst>
              </a:rPr>
              <a:t>What is THEIR Agenda?</a:t>
            </a:r>
          </a:p>
        </p:txBody>
      </p:sp>
      <p:sp>
        <p:nvSpPr>
          <p:cNvPr id="2051" name="Rectangle 3"/>
          <p:cNvSpPr>
            <a:spLocks noGrp="1" noChangeArrowheads="1"/>
          </p:cNvSpPr>
          <p:nvPr>
            <p:ph type="subTitle" idx="1"/>
          </p:nvPr>
        </p:nvSpPr>
        <p:spPr/>
        <p:txBody>
          <a:bodyPr/>
          <a:lstStyle/>
          <a:p>
            <a:r>
              <a:rPr lang="en-US" altLang="en-US" dirty="0"/>
              <a:t>What are the motives and agenda of the homosexual community? </a:t>
            </a:r>
          </a:p>
          <a:p>
            <a:endParaRPr lang="en-US" altLang="en-US" dirty="0"/>
          </a:p>
          <a:p>
            <a:r>
              <a:rPr lang="en-US" altLang="en-US" dirty="0"/>
              <a:t>Updated Sermon from 2005</a:t>
            </a:r>
          </a:p>
        </p:txBody>
      </p:sp>
    </p:spTree>
  </p:cSld>
  <p:clrMapOvr>
    <a:masterClrMapping/>
  </p:clrMapOvr>
  <mc:AlternateContent xmlns:mc="http://schemas.openxmlformats.org/markup-compatibility/2006">
    <mc:Choice xmlns:p14="http://schemas.microsoft.com/office/powerpoint/2010/main" Requires="p14">
      <p:transition>
        <p14:window dir="vert"/>
      </p:transition>
    </mc:Choice>
    <mc:Fallback>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b="1" dirty="0">
                <a:effectLst>
                  <a:outerShdw blurRad="38100" dist="38100" dir="2700000" algn="tl">
                    <a:srgbClr val="FFFFFF"/>
                  </a:outerShdw>
                </a:effectLst>
              </a:rPr>
              <a:t>Deeper Agenda and Motives</a:t>
            </a:r>
            <a:endParaRPr lang="en-US" altLang="en-US" b="1" dirty="0">
              <a:effectLst>
                <a:outerShdw blurRad="38100" dist="38100" dir="2700000" algn="tl">
                  <a:srgbClr val="FFFFFF"/>
                </a:outerShdw>
              </a:effectLst>
            </a:endParaRPr>
          </a:p>
        </p:txBody>
      </p:sp>
      <p:sp>
        <p:nvSpPr>
          <p:cNvPr id="13315" name="Rectangle 3"/>
          <p:cNvSpPr>
            <a:spLocks noGrp="1" noChangeArrowheads="1"/>
          </p:cNvSpPr>
          <p:nvPr>
            <p:ph idx="1"/>
          </p:nvPr>
        </p:nvSpPr>
        <p:spPr>
          <a:xfrm>
            <a:off x="1752600" y="1600200"/>
            <a:ext cx="8686800" cy="4876800"/>
          </a:xfrm>
        </p:spPr>
        <p:txBody>
          <a:bodyPr>
            <a:normAutofit/>
          </a:bodyPr>
          <a:lstStyle/>
          <a:p>
            <a:pPr marL="609600" indent="-609600"/>
            <a:r>
              <a:rPr lang="en-US" altLang="en-US" sz="3600" b="1" dirty="0">
                <a:effectLst>
                  <a:outerShdw blurRad="38100" dist="38100" dir="2700000" algn="tl">
                    <a:srgbClr val="333333"/>
                  </a:outerShdw>
                </a:effectLst>
              </a:rPr>
              <a:t>Homosexuals “demand legislation to prevent discrimination against Lesbians, Gays, Bisexuals, and Transgendered people in the areas of family diversity, custody, adoption and foster care and that </a:t>
            </a:r>
            <a:r>
              <a:rPr lang="en-US" altLang="en-US" sz="3600" b="1" dirty="0" err="1">
                <a:effectLst>
                  <a:outerShdw blurRad="38100" dist="38100" dir="2700000" algn="tl">
                    <a:srgbClr val="333333"/>
                  </a:outerShdw>
                </a:effectLst>
              </a:rPr>
              <a:t>defintion</a:t>
            </a:r>
            <a:r>
              <a:rPr lang="en-US" altLang="en-US" sz="3600" b="1" dirty="0">
                <a:effectLst>
                  <a:outerShdw blurRad="38100" dist="38100" dir="2700000" algn="tl">
                    <a:srgbClr val="333333"/>
                  </a:outerShdw>
                </a:effectLst>
              </a:rPr>
              <a:t> includes the full diversity of all family structures.” </a:t>
            </a:r>
          </a:p>
          <a:p>
            <a:pPr marL="609600" indent="-609600"/>
            <a:r>
              <a:rPr lang="en-US" altLang="en-US" sz="3600" b="1" dirty="0">
                <a:effectLst>
                  <a:outerShdw blurRad="38100" dist="38100" dir="2700000" algn="tl">
                    <a:srgbClr val="333333"/>
                  </a:outerShdw>
                </a:effectLst>
              </a:rPr>
              <a:t>DONE!!!</a:t>
            </a:r>
            <a:endParaRPr lang="en-US" altLang="en-US" sz="3600" b="1" dirty="0">
              <a:effectLst>
                <a:outerShdw blurRad="38100" dist="38100" dir="2700000" algn="tl">
                  <a:srgbClr val="333333"/>
                </a:outerShdw>
              </a:effectLst>
            </a:endParaRPr>
          </a:p>
        </p:txBody>
      </p:sp>
    </p:spTree>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b="1" dirty="0">
                <a:effectLst>
                  <a:outerShdw blurRad="38100" dist="38100" dir="2700000" algn="tl">
                    <a:srgbClr val="FFFFFF"/>
                  </a:outerShdw>
                </a:effectLst>
              </a:rPr>
              <a:t>Deeper Agenda and Motives</a:t>
            </a:r>
            <a:endParaRPr lang="en-US" altLang="en-US" b="1" dirty="0">
              <a:effectLst>
                <a:outerShdw blurRad="38100" dist="38100" dir="2700000" algn="tl">
                  <a:srgbClr val="FFFFFF"/>
                </a:outerShdw>
              </a:effectLst>
            </a:endParaRPr>
          </a:p>
        </p:txBody>
      </p:sp>
      <p:sp>
        <p:nvSpPr>
          <p:cNvPr id="14339" name="Rectangle 3"/>
          <p:cNvSpPr>
            <a:spLocks noGrp="1" noChangeArrowheads="1"/>
          </p:cNvSpPr>
          <p:nvPr>
            <p:ph idx="1"/>
          </p:nvPr>
        </p:nvSpPr>
        <p:spPr>
          <a:xfrm>
            <a:off x="1752600" y="1600200"/>
            <a:ext cx="8686800" cy="4876800"/>
          </a:xfrm>
        </p:spPr>
        <p:txBody>
          <a:bodyPr>
            <a:normAutofit/>
          </a:bodyPr>
          <a:lstStyle/>
          <a:p>
            <a:pPr marL="609600" indent="-609600"/>
            <a:r>
              <a:rPr lang="en-US" altLang="en-US" sz="3600" b="1" dirty="0">
                <a:effectLst>
                  <a:outerShdw blurRad="38100" dist="38100" dir="2700000" algn="tl">
                    <a:srgbClr val="333333"/>
                  </a:outerShdw>
                </a:effectLst>
              </a:rPr>
              <a:t>Homosexuals “demand full and equal inclusion of Lesbians, Gays, Bisexuals, and Transgendered people in the educational system, and inclusion of Lesbian, Gay, Bisexual, and Transgender studies in multicultural curricula.” </a:t>
            </a:r>
          </a:p>
          <a:p>
            <a:pPr marL="609600" indent="-609600"/>
            <a:r>
              <a:rPr lang="en-US" altLang="en-US" sz="3600" b="1" dirty="0">
                <a:effectLst>
                  <a:outerShdw blurRad="38100" dist="38100" dir="2700000" algn="tl">
                    <a:srgbClr val="333333"/>
                  </a:outerShdw>
                </a:effectLst>
              </a:rPr>
              <a:t>DONE!!!</a:t>
            </a:r>
            <a:endParaRPr lang="en-US" altLang="en-US" sz="3600" b="1" dirty="0">
              <a:effectLst>
                <a:outerShdw blurRad="38100" dist="38100" dir="2700000" algn="tl">
                  <a:srgbClr val="333333"/>
                </a:outerShdw>
              </a:effectLst>
            </a:endParaRPr>
          </a:p>
        </p:txBody>
      </p:sp>
    </p:spTree>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b="1" dirty="0">
                <a:effectLst>
                  <a:outerShdw blurRad="38100" dist="38100" dir="2700000" algn="tl">
                    <a:srgbClr val="FFFFFF"/>
                  </a:outerShdw>
                </a:effectLst>
              </a:rPr>
              <a:t>Deeper Agenda and Motives</a:t>
            </a:r>
            <a:endParaRPr lang="en-US" altLang="en-US" b="1" dirty="0">
              <a:effectLst>
                <a:outerShdw blurRad="38100" dist="38100" dir="2700000" algn="tl">
                  <a:srgbClr val="FFFFFF"/>
                </a:outerShdw>
              </a:effectLst>
            </a:endParaRPr>
          </a:p>
        </p:txBody>
      </p:sp>
      <p:sp>
        <p:nvSpPr>
          <p:cNvPr id="15363" name="Rectangle 3"/>
          <p:cNvSpPr>
            <a:spLocks noGrp="1" noChangeArrowheads="1"/>
          </p:cNvSpPr>
          <p:nvPr>
            <p:ph idx="1"/>
          </p:nvPr>
        </p:nvSpPr>
        <p:spPr>
          <a:xfrm>
            <a:off x="1752600" y="1600200"/>
            <a:ext cx="8686800" cy="4876800"/>
          </a:xfrm>
        </p:spPr>
        <p:txBody>
          <a:bodyPr>
            <a:normAutofit/>
          </a:bodyPr>
          <a:lstStyle/>
          <a:p>
            <a:pPr marL="609600" indent="-609600"/>
            <a:r>
              <a:rPr lang="en-US" altLang="en-US" sz="3600" b="1" dirty="0">
                <a:effectLst>
                  <a:outerShdw blurRad="38100" dist="38100" dir="2700000" algn="tl">
                    <a:srgbClr val="333333"/>
                  </a:outerShdw>
                </a:effectLst>
              </a:rPr>
              <a:t>Homosexuals favor leniency regarding pedophilia. According to one of San Francisco’s newspapers for homosexuals, “NAMBLA’s [North American Man/Boy Love Association] position on sex is not unreasonable, just unpopular. The love between men and boys is at the foundation of homosexuality.”</a:t>
            </a:r>
          </a:p>
          <a:p>
            <a:pPr marL="609600" indent="-609600"/>
            <a:r>
              <a:rPr lang="en-US" altLang="en-US" sz="3600" b="1" dirty="0">
                <a:effectLst>
                  <a:outerShdw blurRad="38100" dist="38100" dir="2700000" algn="tl">
                    <a:srgbClr val="333333"/>
                  </a:outerShdw>
                </a:effectLst>
              </a:rPr>
              <a:t>Not accomplished YET!</a:t>
            </a:r>
          </a:p>
        </p:txBody>
      </p:sp>
    </p:spTree>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b="1" dirty="0">
                <a:effectLst>
                  <a:outerShdw blurRad="38100" dist="38100" dir="2700000" algn="tl">
                    <a:srgbClr val="FFFFFF"/>
                  </a:outerShdw>
                </a:effectLst>
              </a:rPr>
              <a:t>Deeper Agenda and Motives</a:t>
            </a:r>
            <a:endParaRPr lang="en-US" altLang="en-US" b="1" dirty="0">
              <a:effectLst>
                <a:outerShdw blurRad="38100" dist="38100" dir="2700000" algn="tl">
                  <a:srgbClr val="FFFFFF"/>
                </a:outerShdw>
              </a:effectLst>
            </a:endParaRPr>
          </a:p>
        </p:txBody>
      </p:sp>
      <p:sp>
        <p:nvSpPr>
          <p:cNvPr id="16387" name="Rectangle 3"/>
          <p:cNvSpPr>
            <a:spLocks noGrp="1" noChangeArrowheads="1"/>
          </p:cNvSpPr>
          <p:nvPr>
            <p:ph idx="1"/>
          </p:nvPr>
        </p:nvSpPr>
        <p:spPr>
          <a:xfrm>
            <a:off x="838200" y="1600200"/>
            <a:ext cx="10515600" cy="4876800"/>
          </a:xfrm>
        </p:spPr>
        <p:txBody>
          <a:bodyPr>
            <a:noAutofit/>
          </a:bodyPr>
          <a:lstStyle/>
          <a:p>
            <a:pPr marL="609600" indent="-609600"/>
            <a:r>
              <a:rPr lang="en-US" altLang="en-US" sz="3600" b="1" dirty="0">
                <a:effectLst>
                  <a:outerShdw blurRad="38100" dist="38100" dir="2700000" algn="tl">
                    <a:srgbClr val="333333"/>
                  </a:outerShdw>
                </a:effectLst>
              </a:rPr>
              <a:t>Homosexuals seek “institute training for all personnel on the acceptance of homosexual or bisexual personnel in the military.” </a:t>
            </a:r>
            <a:r>
              <a:rPr lang="en-US" altLang="en-US" sz="3600" b="1" dirty="0">
                <a:effectLst>
                  <a:outerShdw blurRad="38100" dist="38100" dir="2700000" algn="tl">
                    <a:srgbClr val="333333"/>
                  </a:outerShdw>
                </a:effectLst>
              </a:rPr>
              <a:t>DONE!!!</a:t>
            </a:r>
            <a:r>
              <a:rPr lang="en-US" altLang="en-US" sz="3600" b="1" dirty="0">
                <a:effectLst>
                  <a:outerShdw blurRad="38100" dist="38100" dir="2700000" algn="tl">
                    <a:srgbClr val="333333"/>
                  </a:outerShdw>
                </a:effectLst>
              </a:rPr>
              <a:t> </a:t>
            </a:r>
          </a:p>
          <a:p>
            <a:pPr marL="609600" indent="-609600"/>
            <a:r>
              <a:rPr lang="en-US" altLang="en-US" sz="3600" b="1" dirty="0">
                <a:effectLst>
                  <a:outerShdw blurRad="38100" dist="38100" dir="2700000" algn="tl">
                    <a:srgbClr val="333333"/>
                  </a:outerShdw>
                </a:effectLst>
              </a:rPr>
              <a:t>Homosexual activists have pushed their agenda into many public schools under the auspices of sex education. </a:t>
            </a:r>
            <a:r>
              <a:rPr lang="en-US" altLang="en-US" sz="3600" b="1" dirty="0">
                <a:effectLst>
                  <a:outerShdw blurRad="38100" dist="38100" dir="2700000" algn="tl">
                    <a:srgbClr val="333333"/>
                  </a:outerShdw>
                </a:effectLst>
              </a:rPr>
              <a:t>DONE!!!</a:t>
            </a:r>
            <a:r>
              <a:rPr lang="en-US" altLang="en-US" sz="3600" b="1" dirty="0">
                <a:effectLst>
                  <a:outerShdw blurRad="38100" dist="38100" dir="2700000" algn="tl">
                    <a:srgbClr val="333333"/>
                  </a:outerShdw>
                </a:effectLst>
              </a:rPr>
              <a:t> </a:t>
            </a:r>
          </a:p>
          <a:p>
            <a:pPr marL="609600" indent="-609600"/>
            <a:r>
              <a:rPr lang="en-US" altLang="en-US" sz="3600" b="1" dirty="0">
                <a:effectLst>
                  <a:outerShdw blurRad="38100" dist="38100" dir="2700000" algn="tl">
                    <a:srgbClr val="333333"/>
                  </a:outerShdw>
                </a:effectLst>
              </a:rPr>
              <a:t>Legal rights to marry – all that goes with marriage – Social Security, inheritance, health benefits, life insurance, divorce, etc. </a:t>
            </a:r>
            <a:r>
              <a:rPr lang="en-US" altLang="en-US" sz="3600" b="1" dirty="0">
                <a:effectLst>
                  <a:outerShdw blurRad="38100" dist="38100" dir="2700000" algn="tl">
                    <a:srgbClr val="333333"/>
                  </a:outerShdw>
                </a:effectLst>
              </a:rPr>
              <a:t>DONE!!!</a:t>
            </a:r>
            <a:r>
              <a:rPr lang="en-US" altLang="en-US" sz="3600" b="1" dirty="0">
                <a:effectLst>
                  <a:outerShdw blurRad="38100" dist="38100" dir="2700000" algn="tl">
                    <a:srgbClr val="333333"/>
                  </a:outerShdw>
                </a:effectLst>
              </a:rPr>
              <a:t> </a:t>
            </a:r>
          </a:p>
        </p:txBody>
      </p:sp>
    </p:spTree>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b="1" dirty="0">
                <a:effectLst>
                  <a:outerShdw blurRad="38100" dist="38100" dir="2700000" algn="tl">
                    <a:srgbClr val="FFFFFF"/>
                  </a:outerShdw>
                </a:effectLst>
              </a:rPr>
              <a:t>Deeper Agenda against Christians</a:t>
            </a:r>
            <a:endParaRPr lang="en-US" altLang="en-US" b="1" dirty="0">
              <a:effectLst>
                <a:outerShdw blurRad="38100" dist="38100" dir="2700000" algn="tl">
                  <a:srgbClr val="FFFFFF"/>
                </a:outerShdw>
              </a:effectLst>
            </a:endParaRPr>
          </a:p>
        </p:txBody>
      </p:sp>
      <p:sp>
        <p:nvSpPr>
          <p:cNvPr id="17411" name="Rectangle 3"/>
          <p:cNvSpPr>
            <a:spLocks noGrp="1" noChangeArrowheads="1"/>
          </p:cNvSpPr>
          <p:nvPr>
            <p:ph idx="1"/>
          </p:nvPr>
        </p:nvSpPr>
        <p:spPr>
          <a:xfrm>
            <a:off x="1752600" y="1600200"/>
            <a:ext cx="8686800" cy="4876800"/>
          </a:xfrm>
        </p:spPr>
        <p:txBody>
          <a:bodyPr>
            <a:normAutofit/>
          </a:bodyPr>
          <a:lstStyle/>
          <a:p>
            <a:pPr marL="609600" indent="-609600"/>
            <a:r>
              <a:rPr lang="en-US" altLang="en-US" sz="3600" b="1" dirty="0">
                <a:effectLst>
                  <a:outerShdw blurRad="38100" dist="38100" dir="2700000" algn="tl">
                    <a:srgbClr val="333333"/>
                  </a:outerShdw>
                </a:effectLst>
              </a:rPr>
              <a:t>Homosexuals seek to undercut the social authority of churches. “We can undermine the moral authority of homophobic churches by portraying them as antiquated backwaters, badly out of step with the times and with the latest findings of psychology.” (continued)</a:t>
            </a:r>
          </a:p>
        </p:txBody>
      </p:sp>
    </p:spTree>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b="1" dirty="0">
                <a:effectLst>
                  <a:outerShdw blurRad="38100" dist="38100" dir="2700000" algn="tl">
                    <a:srgbClr val="FFFFFF"/>
                  </a:outerShdw>
                </a:effectLst>
              </a:rPr>
              <a:t>Deeper Agenda against Christians</a:t>
            </a:r>
            <a:endParaRPr lang="en-US" altLang="en-US" b="1" dirty="0">
              <a:effectLst>
                <a:outerShdw blurRad="38100" dist="38100" dir="2700000" algn="tl">
                  <a:srgbClr val="FFFFFF"/>
                </a:outerShdw>
              </a:effectLst>
            </a:endParaRPr>
          </a:p>
        </p:txBody>
      </p:sp>
      <p:sp>
        <p:nvSpPr>
          <p:cNvPr id="18435" name="Rectangle 3"/>
          <p:cNvSpPr>
            <a:spLocks noGrp="1" noChangeArrowheads="1"/>
          </p:cNvSpPr>
          <p:nvPr>
            <p:ph idx="1"/>
          </p:nvPr>
        </p:nvSpPr>
        <p:spPr>
          <a:xfrm>
            <a:off x="1752600" y="1600200"/>
            <a:ext cx="8686800" cy="4876800"/>
          </a:xfrm>
        </p:spPr>
        <p:txBody>
          <a:bodyPr>
            <a:normAutofit/>
          </a:bodyPr>
          <a:lstStyle/>
          <a:p>
            <a:pPr marL="609600" indent="-609600"/>
            <a:r>
              <a:rPr lang="en-US" altLang="en-US" sz="3600" b="1" dirty="0">
                <a:effectLst>
                  <a:outerShdw blurRad="38100" dist="38100" dir="2700000" algn="tl">
                    <a:srgbClr val="333333"/>
                  </a:outerShdw>
                </a:effectLst>
              </a:rPr>
              <a:t>“Such an unholy alliance [science and public opinion] has worked before on topics such as divorce and abortion. With enough open talk about the prevalence and acceptability of homosexuality, that alliance can work again here.”</a:t>
            </a:r>
          </a:p>
          <a:p>
            <a:pPr marL="609600" indent="-609600"/>
            <a:r>
              <a:rPr lang="en-US" altLang="en-US" sz="3600" b="1" u="sng" dirty="0">
                <a:effectLst>
                  <a:outerShdw blurRad="38100" dist="38100" dir="2700000" algn="tl">
                    <a:srgbClr val="333333"/>
                  </a:outerShdw>
                </a:effectLst>
              </a:rPr>
              <a:t>How are they doing here?</a:t>
            </a:r>
          </a:p>
        </p:txBody>
      </p:sp>
    </p:spTree>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b="1" dirty="0">
                <a:effectLst>
                  <a:outerShdw blurRad="38100" dist="38100" dir="2700000" algn="tl">
                    <a:srgbClr val="FFFFFF"/>
                  </a:outerShdw>
                </a:effectLst>
              </a:rPr>
              <a:t>Deeper Agenda against Christians</a:t>
            </a:r>
            <a:endParaRPr lang="en-US" altLang="en-US" b="1" dirty="0">
              <a:effectLst>
                <a:outerShdw blurRad="38100" dist="38100" dir="2700000" algn="tl">
                  <a:srgbClr val="FFFFFF"/>
                </a:outerShdw>
              </a:effectLst>
            </a:endParaRPr>
          </a:p>
        </p:txBody>
      </p:sp>
      <p:sp>
        <p:nvSpPr>
          <p:cNvPr id="19459" name="Rectangle 3"/>
          <p:cNvSpPr>
            <a:spLocks noGrp="1" noChangeArrowheads="1"/>
          </p:cNvSpPr>
          <p:nvPr>
            <p:ph idx="1"/>
          </p:nvPr>
        </p:nvSpPr>
        <p:spPr>
          <a:xfrm>
            <a:off x="1752600" y="1600200"/>
            <a:ext cx="8686800" cy="4876800"/>
          </a:xfrm>
        </p:spPr>
        <p:txBody>
          <a:bodyPr>
            <a:normAutofit/>
          </a:bodyPr>
          <a:lstStyle/>
          <a:p>
            <a:pPr marL="609600" indent="-609600"/>
            <a:r>
              <a:rPr lang="en-US" altLang="en-US" sz="3600" b="1" dirty="0">
                <a:effectLst>
                  <a:outerShdw blurRad="38100" dist="38100" dir="2700000" algn="tl">
                    <a:srgbClr val="333333"/>
                  </a:outerShdw>
                </a:effectLst>
              </a:rPr>
              <a:t>Homosexuals seek to make their homosexuality more accepted by society. “The first order of business is desensitization of the American public concerning gays and gay rights. You can forget about trying to persuade the masses that homosexuality is a good thing.” (continued)</a:t>
            </a:r>
          </a:p>
        </p:txBody>
      </p:sp>
    </p:spTree>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b="1" dirty="0">
                <a:effectLst>
                  <a:outerShdw blurRad="38100" dist="38100" dir="2700000" algn="tl">
                    <a:srgbClr val="FFFFFF"/>
                  </a:outerShdw>
                </a:effectLst>
              </a:rPr>
              <a:t>Deeper Agenda against Christians</a:t>
            </a:r>
            <a:endParaRPr lang="en-US" altLang="en-US" b="1" dirty="0">
              <a:effectLst>
                <a:outerShdw blurRad="38100" dist="38100" dir="2700000" algn="tl">
                  <a:srgbClr val="FFFFFF"/>
                </a:outerShdw>
              </a:effectLst>
            </a:endParaRPr>
          </a:p>
        </p:txBody>
      </p:sp>
      <p:sp>
        <p:nvSpPr>
          <p:cNvPr id="22531" name="Rectangle 3"/>
          <p:cNvSpPr>
            <a:spLocks noGrp="1" noChangeArrowheads="1"/>
          </p:cNvSpPr>
          <p:nvPr>
            <p:ph idx="1"/>
          </p:nvPr>
        </p:nvSpPr>
        <p:spPr>
          <a:xfrm>
            <a:off x="1752600" y="1600200"/>
            <a:ext cx="8686800" cy="4876800"/>
          </a:xfrm>
        </p:spPr>
        <p:txBody>
          <a:bodyPr>
            <a:normAutofit/>
          </a:bodyPr>
          <a:lstStyle/>
          <a:p>
            <a:pPr marL="609600" indent="-609600"/>
            <a:r>
              <a:rPr lang="en-US" altLang="en-US" sz="3600" b="1" dirty="0">
                <a:effectLst>
                  <a:outerShdw blurRad="38100" dist="38100" dir="2700000" algn="tl">
                    <a:srgbClr val="333333"/>
                  </a:outerShdw>
                </a:effectLst>
              </a:rPr>
              <a:t>“But if you can get them to think that it is just another thing with a shrug of their shoulders, then your battle for legal and social rights is virtually won.”</a:t>
            </a:r>
          </a:p>
          <a:p>
            <a:pPr marL="609600" indent="-609600"/>
            <a:r>
              <a:rPr lang="en-US" altLang="en-US" sz="3600" b="1" u="sng" dirty="0">
                <a:effectLst>
                  <a:outerShdw blurRad="38100" dist="38100" dir="2700000" algn="tl">
                    <a:srgbClr val="333333"/>
                  </a:outerShdw>
                </a:effectLst>
              </a:rPr>
              <a:t>Making great strides here!</a:t>
            </a:r>
          </a:p>
        </p:txBody>
      </p:sp>
    </p:spTree>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b="1" dirty="0">
                <a:effectLst>
                  <a:outerShdw blurRad="38100" dist="38100" dir="2700000" algn="tl">
                    <a:srgbClr val="FFFFFF"/>
                  </a:outerShdw>
                </a:effectLst>
              </a:rPr>
              <a:t>Deeper Agenda and Motives</a:t>
            </a:r>
            <a:endParaRPr lang="en-US" altLang="en-US" b="1" dirty="0">
              <a:effectLst>
                <a:outerShdw blurRad="38100" dist="38100" dir="2700000" algn="tl">
                  <a:srgbClr val="FFFFFF"/>
                </a:outerShdw>
              </a:effectLst>
            </a:endParaRPr>
          </a:p>
        </p:txBody>
      </p:sp>
      <p:sp>
        <p:nvSpPr>
          <p:cNvPr id="20483" name="Rectangle 3"/>
          <p:cNvSpPr>
            <a:spLocks noGrp="1" noChangeArrowheads="1"/>
          </p:cNvSpPr>
          <p:nvPr>
            <p:ph idx="1"/>
          </p:nvPr>
        </p:nvSpPr>
        <p:spPr>
          <a:xfrm>
            <a:off x="381000" y="1371600"/>
            <a:ext cx="11353800" cy="1169988"/>
          </a:xfrm>
        </p:spPr>
        <p:txBody>
          <a:bodyPr>
            <a:normAutofit/>
          </a:bodyPr>
          <a:lstStyle/>
          <a:p>
            <a:pPr marL="609600" indent="-609600"/>
            <a:r>
              <a:rPr lang="en-US" altLang="en-US" sz="3600" b="1" dirty="0">
                <a:effectLst>
                  <a:outerShdw blurRad="38100" dist="38100" dir="2700000" algn="tl">
                    <a:srgbClr val="333333"/>
                  </a:outerShdw>
                </a:effectLst>
              </a:rPr>
              <a:t>AND FINALLY – They seek legal rights for other groups with shunned sexual orientations</a:t>
            </a:r>
          </a:p>
        </p:txBody>
      </p:sp>
      <p:graphicFrame>
        <p:nvGraphicFramePr>
          <p:cNvPr id="20497" name="Group 17"/>
          <p:cNvGraphicFramePr>
            <a:graphicFrameLocks noGrp="1"/>
          </p:cNvGraphicFramePr>
          <p:nvPr>
            <p:extLst>
              <p:ext uri="{D42A27DB-BD31-4B8C-83A1-F6EECF244321}">
                <p14:modId xmlns:p14="http://schemas.microsoft.com/office/powerpoint/2010/main" val="2382689909"/>
              </p:ext>
            </p:extLst>
          </p:nvPr>
        </p:nvGraphicFramePr>
        <p:xfrm>
          <a:off x="1676400" y="3338731"/>
          <a:ext cx="6705600" cy="1930400"/>
        </p:xfrm>
        <a:graphic>
          <a:graphicData uri="http://schemas.openxmlformats.org/drawingml/2006/table">
            <a:tbl>
              <a:tblPr/>
              <a:tblGrid>
                <a:gridCol w="3352800">
                  <a:extLst>
                    <a:ext uri="{9D8B030D-6E8A-4147-A177-3AD203B41FA5}">
                      <a16:colId xmlns:a16="http://schemas.microsoft.com/office/drawing/2014/main" val="3067497025"/>
                    </a:ext>
                  </a:extLst>
                </a:gridCol>
                <a:gridCol w="3352800">
                  <a:extLst>
                    <a:ext uri="{9D8B030D-6E8A-4147-A177-3AD203B41FA5}">
                      <a16:colId xmlns:a16="http://schemas.microsoft.com/office/drawing/2014/main" val="3301907283"/>
                    </a:ext>
                  </a:extLst>
                </a:gridCol>
              </a:tblGrid>
              <a:tr h="609600">
                <a:tc>
                  <a:txBody>
                    <a:bodyPr/>
                    <a:lstStyle>
                      <a:lvl1pPr>
                        <a:spcBef>
                          <a:spcPct val="20000"/>
                        </a:spcBef>
                        <a:buClr>
                          <a:schemeClr val="accent1"/>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buClr>
                          <a:schemeClr val="hlink"/>
                        </a:buClr>
                        <a:buSzPct val="80000"/>
                        <a:buFont typeface="Wingdings" panose="05000000000000000000" pitchFamily="2" charset="2"/>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buClr>
                          <a:schemeClr val="folHlink"/>
                        </a:buClr>
                        <a:buSzPct val="70000"/>
                        <a:buFont typeface="Wingdings" panose="05000000000000000000" pitchFamily="2" charset="2"/>
                        <a:defRPr>
                          <a:solidFill>
                            <a:schemeClr val="tx1"/>
                          </a:solidFill>
                          <a:latin typeface="Times New Roman" panose="02020603050405020304" pitchFamily="18" charset="0"/>
                        </a:defRPr>
                      </a:lvl5pPr>
                      <a:lvl6pPr eaLnBrk="0" fontAlgn="base" hangingPunct="0">
                        <a:spcBef>
                          <a:spcPct val="20000"/>
                        </a:spcBef>
                        <a:spcAft>
                          <a:spcPct val="0"/>
                        </a:spcAft>
                        <a:buClr>
                          <a:schemeClr val="folHlink"/>
                        </a:buClr>
                        <a:buSzPct val="70000"/>
                        <a:buFont typeface="Wingdings" panose="05000000000000000000" pitchFamily="2" charset="2"/>
                        <a:defRPr>
                          <a:solidFill>
                            <a:schemeClr val="tx1"/>
                          </a:solidFill>
                          <a:latin typeface="Times New Roman" panose="02020603050405020304" pitchFamily="18" charset="0"/>
                        </a:defRPr>
                      </a:lvl6pPr>
                      <a:lvl7pPr eaLnBrk="0" fontAlgn="base" hangingPunct="0">
                        <a:spcBef>
                          <a:spcPct val="20000"/>
                        </a:spcBef>
                        <a:spcAft>
                          <a:spcPct val="0"/>
                        </a:spcAft>
                        <a:buClr>
                          <a:schemeClr val="folHlink"/>
                        </a:buClr>
                        <a:buSzPct val="70000"/>
                        <a:buFont typeface="Wingdings" panose="05000000000000000000" pitchFamily="2" charset="2"/>
                        <a:defRPr>
                          <a:solidFill>
                            <a:schemeClr val="tx1"/>
                          </a:solidFill>
                          <a:latin typeface="Times New Roman" panose="02020603050405020304" pitchFamily="18" charset="0"/>
                        </a:defRPr>
                      </a:lvl7pPr>
                      <a:lvl8pPr eaLnBrk="0" fontAlgn="base" hangingPunct="0">
                        <a:spcBef>
                          <a:spcPct val="20000"/>
                        </a:spcBef>
                        <a:spcAft>
                          <a:spcPct val="0"/>
                        </a:spcAft>
                        <a:buClr>
                          <a:schemeClr val="folHlink"/>
                        </a:buClr>
                        <a:buSzPct val="70000"/>
                        <a:buFont typeface="Wingdings" panose="05000000000000000000" pitchFamily="2" charset="2"/>
                        <a:defRPr>
                          <a:solidFill>
                            <a:schemeClr val="tx1"/>
                          </a:solidFill>
                          <a:latin typeface="Times New Roman" panose="02020603050405020304" pitchFamily="18" charset="0"/>
                        </a:defRPr>
                      </a:lvl8pPr>
                      <a:lvl9pPr eaLnBrk="0" fontAlgn="base" hangingPunct="0">
                        <a:spcBef>
                          <a:spcPct val="20000"/>
                        </a:spcBef>
                        <a:spcAft>
                          <a:spcPct val="0"/>
                        </a:spcAft>
                        <a:buClr>
                          <a:schemeClr val="folHlink"/>
                        </a:buClr>
                        <a:buSzPct val="70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
                          <a:schemeClr val="accent1"/>
                        </a:buClr>
                        <a:buSzPct val="80000"/>
                        <a:buFont typeface="Wingdings" panose="05000000000000000000" pitchFamily="2" charset="2"/>
                        <a:buNone/>
                        <a:tabLst/>
                      </a:pPr>
                      <a:r>
                        <a:rPr kumimoji="0" lang="en-US" altLang="en-US" sz="3200" b="1" i="0" u="none" strike="noStrike" cap="none" normalizeH="0" baseline="0" dirty="0">
                          <a:ln>
                            <a:noFill/>
                          </a:ln>
                          <a:solidFill>
                            <a:schemeClr val="tx1"/>
                          </a:solidFill>
                          <a:effectLst>
                            <a:outerShdw blurRad="38100" dist="38100" dir="2700000" algn="tl">
                              <a:srgbClr val="333333"/>
                            </a:outerShdw>
                          </a:effectLst>
                          <a:latin typeface="Times New Roman" panose="02020603050405020304" pitchFamily="18" charset="0"/>
                        </a:rPr>
                        <a:t>Polygamists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buClr>
                          <a:schemeClr val="hlink"/>
                        </a:buClr>
                        <a:buSzPct val="80000"/>
                        <a:buFont typeface="Wingdings" panose="05000000000000000000" pitchFamily="2" charset="2"/>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buClr>
                          <a:schemeClr val="folHlink"/>
                        </a:buClr>
                        <a:buSzPct val="70000"/>
                        <a:buFont typeface="Wingdings" panose="05000000000000000000" pitchFamily="2" charset="2"/>
                        <a:defRPr>
                          <a:solidFill>
                            <a:schemeClr val="tx1"/>
                          </a:solidFill>
                          <a:latin typeface="Times New Roman" panose="02020603050405020304" pitchFamily="18" charset="0"/>
                        </a:defRPr>
                      </a:lvl5pPr>
                      <a:lvl6pPr eaLnBrk="0" fontAlgn="base" hangingPunct="0">
                        <a:spcBef>
                          <a:spcPct val="20000"/>
                        </a:spcBef>
                        <a:spcAft>
                          <a:spcPct val="0"/>
                        </a:spcAft>
                        <a:buClr>
                          <a:schemeClr val="folHlink"/>
                        </a:buClr>
                        <a:buSzPct val="70000"/>
                        <a:buFont typeface="Wingdings" panose="05000000000000000000" pitchFamily="2" charset="2"/>
                        <a:defRPr>
                          <a:solidFill>
                            <a:schemeClr val="tx1"/>
                          </a:solidFill>
                          <a:latin typeface="Times New Roman" panose="02020603050405020304" pitchFamily="18" charset="0"/>
                        </a:defRPr>
                      </a:lvl6pPr>
                      <a:lvl7pPr eaLnBrk="0" fontAlgn="base" hangingPunct="0">
                        <a:spcBef>
                          <a:spcPct val="20000"/>
                        </a:spcBef>
                        <a:spcAft>
                          <a:spcPct val="0"/>
                        </a:spcAft>
                        <a:buClr>
                          <a:schemeClr val="folHlink"/>
                        </a:buClr>
                        <a:buSzPct val="70000"/>
                        <a:buFont typeface="Wingdings" panose="05000000000000000000" pitchFamily="2" charset="2"/>
                        <a:defRPr>
                          <a:solidFill>
                            <a:schemeClr val="tx1"/>
                          </a:solidFill>
                          <a:latin typeface="Times New Roman" panose="02020603050405020304" pitchFamily="18" charset="0"/>
                        </a:defRPr>
                      </a:lvl7pPr>
                      <a:lvl8pPr eaLnBrk="0" fontAlgn="base" hangingPunct="0">
                        <a:spcBef>
                          <a:spcPct val="20000"/>
                        </a:spcBef>
                        <a:spcAft>
                          <a:spcPct val="0"/>
                        </a:spcAft>
                        <a:buClr>
                          <a:schemeClr val="folHlink"/>
                        </a:buClr>
                        <a:buSzPct val="70000"/>
                        <a:buFont typeface="Wingdings" panose="05000000000000000000" pitchFamily="2" charset="2"/>
                        <a:defRPr>
                          <a:solidFill>
                            <a:schemeClr val="tx1"/>
                          </a:solidFill>
                          <a:latin typeface="Times New Roman" panose="02020603050405020304" pitchFamily="18" charset="0"/>
                        </a:defRPr>
                      </a:lvl8pPr>
                      <a:lvl9pPr eaLnBrk="0" fontAlgn="base" hangingPunct="0">
                        <a:spcBef>
                          <a:spcPct val="20000"/>
                        </a:spcBef>
                        <a:spcAft>
                          <a:spcPct val="0"/>
                        </a:spcAft>
                        <a:buClr>
                          <a:schemeClr val="folHlink"/>
                        </a:buClr>
                        <a:buSzPct val="70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
                          <a:schemeClr val="accent1"/>
                        </a:buClr>
                        <a:buSzPct val="80000"/>
                        <a:buFont typeface="Wingdings" panose="05000000000000000000" pitchFamily="2" charset="2"/>
                        <a:buNone/>
                        <a:tabLst/>
                      </a:pPr>
                      <a:r>
                        <a:rPr kumimoji="0" lang="en-US" altLang="en-US" sz="3200" b="1" i="0" u="none" strike="noStrike" cap="none" normalizeH="0" baseline="0">
                          <a:ln>
                            <a:noFill/>
                          </a:ln>
                          <a:solidFill>
                            <a:schemeClr val="tx1"/>
                          </a:solidFill>
                          <a:effectLst>
                            <a:outerShdw blurRad="38100" dist="38100" dir="2700000" algn="tl">
                              <a:srgbClr val="333333"/>
                            </a:outerShdw>
                          </a:effectLst>
                          <a:latin typeface="Times New Roman" panose="02020603050405020304" pitchFamily="18" charset="0"/>
                        </a:rPr>
                        <a:t>Pedophiles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24413585"/>
                  </a:ext>
                </a:extLst>
              </a:tr>
              <a:tr h="660400">
                <a:tc>
                  <a:txBody>
                    <a:bodyPr/>
                    <a:lstStyle>
                      <a:lvl1pPr>
                        <a:spcBef>
                          <a:spcPct val="20000"/>
                        </a:spcBef>
                        <a:buClr>
                          <a:schemeClr val="accent1"/>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buClr>
                          <a:schemeClr val="hlink"/>
                        </a:buClr>
                        <a:buSzPct val="80000"/>
                        <a:buFont typeface="Wingdings" panose="05000000000000000000" pitchFamily="2" charset="2"/>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buClr>
                          <a:schemeClr val="folHlink"/>
                        </a:buClr>
                        <a:buSzPct val="70000"/>
                        <a:buFont typeface="Wingdings" panose="05000000000000000000" pitchFamily="2" charset="2"/>
                        <a:defRPr>
                          <a:solidFill>
                            <a:schemeClr val="tx1"/>
                          </a:solidFill>
                          <a:latin typeface="Times New Roman" panose="02020603050405020304" pitchFamily="18" charset="0"/>
                        </a:defRPr>
                      </a:lvl5pPr>
                      <a:lvl6pPr eaLnBrk="0" fontAlgn="base" hangingPunct="0">
                        <a:spcBef>
                          <a:spcPct val="20000"/>
                        </a:spcBef>
                        <a:spcAft>
                          <a:spcPct val="0"/>
                        </a:spcAft>
                        <a:buClr>
                          <a:schemeClr val="folHlink"/>
                        </a:buClr>
                        <a:buSzPct val="70000"/>
                        <a:buFont typeface="Wingdings" panose="05000000000000000000" pitchFamily="2" charset="2"/>
                        <a:defRPr>
                          <a:solidFill>
                            <a:schemeClr val="tx1"/>
                          </a:solidFill>
                          <a:latin typeface="Times New Roman" panose="02020603050405020304" pitchFamily="18" charset="0"/>
                        </a:defRPr>
                      </a:lvl6pPr>
                      <a:lvl7pPr eaLnBrk="0" fontAlgn="base" hangingPunct="0">
                        <a:spcBef>
                          <a:spcPct val="20000"/>
                        </a:spcBef>
                        <a:spcAft>
                          <a:spcPct val="0"/>
                        </a:spcAft>
                        <a:buClr>
                          <a:schemeClr val="folHlink"/>
                        </a:buClr>
                        <a:buSzPct val="70000"/>
                        <a:buFont typeface="Wingdings" panose="05000000000000000000" pitchFamily="2" charset="2"/>
                        <a:defRPr>
                          <a:solidFill>
                            <a:schemeClr val="tx1"/>
                          </a:solidFill>
                          <a:latin typeface="Times New Roman" panose="02020603050405020304" pitchFamily="18" charset="0"/>
                        </a:defRPr>
                      </a:lvl7pPr>
                      <a:lvl8pPr eaLnBrk="0" fontAlgn="base" hangingPunct="0">
                        <a:spcBef>
                          <a:spcPct val="20000"/>
                        </a:spcBef>
                        <a:spcAft>
                          <a:spcPct val="0"/>
                        </a:spcAft>
                        <a:buClr>
                          <a:schemeClr val="folHlink"/>
                        </a:buClr>
                        <a:buSzPct val="70000"/>
                        <a:buFont typeface="Wingdings" panose="05000000000000000000" pitchFamily="2" charset="2"/>
                        <a:defRPr>
                          <a:solidFill>
                            <a:schemeClr val="tx1"/>
                          </a:solidFill>
                          <a:latin typeface="Times New Roman" panose="02020603050405020304" pitchFamily="18" charset="0"/>
                        </a:defRPr>
                      </a:lvl8pPr>
                      <a:lvl9pPr eaLnBrk="0" fontAlgn="base" hangingPunct="0">
                        <a:spcBef>
                          <a:spcPct val="20000"/>
                        </a:spcBef>
                        <a:spcAft>
                          <a:spcPct val="0"/>
                        </a:spcAft>
                        <a:buClr>
                          <a:schemeClr val="folHlink"/>
                        </a:buClr>
                        <a:buSzPct val="70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
                          <a:schemeClr val="accent1"/>
                        </a:buClr>
                        <a:buSzPct val="80000"/>
                        <a:buFont typeface="Wingdings" panose="05000000000000000000" pitchFamily="2" charset="2"/>
                        <a:buNone/>
                        <a:tabLst/>
                      </a:pPr>
                      <a:r>
                        <a:rPr kumimoji="0" lang="en-US" altLang="en-US" sz="3200" b="1" i="0" u="none" strike="noStrike" cap="none" normalizeH="0" baseline="0" dirty="0">
                          <a:ln>
                            <a:noFill/>
                          </a:ln>
                          <a:solidFill>
                            <a:schemeClr val="tx1"/>
                          </a:solidFill>
                          <a:effectLst>
                            <a:outerShdw blurRad="38100" dist="38100" dir="2700000" algn="tl">
                              <a:srgbClr val="333333"/>
                            </a:outerShdw>
                          </a:effectLst>
                          <a:latin typeface="Times New Roman" panose="02020603050405020304" pitchFamily="18" charset="0"/>
                        </a:rPr>
                        <a:t>Bestiality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0000"/>
                        <a:buFont typeface="Wingdings" panose="05000000000000000000" pitchFamily="2" charset="2"/>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buClr>
                          <a:schemeClr val="hlink"/>
                        </a:buClr>
                        <a:buSzPct val="80000"/>
                        <a:buFont typeface="Wingdings" panose="05000000000000000000" pitchFamily="2" charset="2"/>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buClr>
                          <a:schemeClr val="folHlink"/>
                        </a:buClr>
                        <a:buSzPct val="70000"/>
                        <a:buFont typeface="Wingdings" panose="05000000000000000000" pitchFamily="2" charset="2"/>
                        <a:defRPr>
                          <a:solidFill>
                            <a:schemeClr val="tx1"/>
                          </a:solidFill>
                          <a:latin typeface="Times New Roman" panose="02020603050405020304" pitchFamily="18" charset="0"/>
                        </a:defRPr>
                      </a:lvl5pPr>
                      <a:lvl6pPr eaLnBrk="0" fontAlgn="base" hangingPunct="0">
                        <a:spcBef>
                          <a:spcPct val="20000"/>
                        </a:spcBef>
                        <a:spcAft>
                          <a:spcPct val="0"/>
                        </a:spcAft>
                        <a:buClr>
                          <a:schemeClr val="folHlink"/>
                        </a:buClr>
                        <a:buSzPct val="70000"/>
                        <a:buFont typeface="Wingdings" panose="05000000000000000000" pitchFamily="2" charset="2"/>
                        <a:defRPr>
                          <a:solidFill>
                            <a:schemeClr val="tx1"/>
                          </a:solidFill>
                          <a:latin typeface="Times New Roman" panose="02020603050405020304" pitchFamily="18" charset="0"/>
                        </a:defRPr>
                      </a:lvl6pPr>
                      <a:lvl7pPr eaLnBrk="0" fontAlgn="base" hangingPunct="0">
                        <a:spcBef>
                          <a:spcPct val="20000"/>
                        </a:spcBef>
                        <a:spcAft>
                          <a:spcPct val="0"/>
                        </a:spcAft>
                        <a:buClr>
                          <a:schemeClr val="folHlink"/>
                        </a:buClr>
                        <a:buSzPct val="70000"/>
                        <a:buFont typeface="Wingdings" panose="05000000000000000000" pitchFamily="2" charset="2"/>
                        <a:defRPr>
                          <a:solidFill>
                            <a:schemeClr val="tx1"/>
                          </a:solidFill>
                          <a:latin typeface="Times New Roman" panose="02020603050405020304" pitchFamily="18" charset="0"/>
                        </a:defRPr>
                      </a:lvl7pPr>
                      <a:lvl8pPr eaLnBrk="0" fontAlgn="base" hangingPunct="0">
                        <a:spcBef>
                          <a:spcPct val="20000"/>
                        </a:spcBef>
                        <a:spcAft>
                          <a:spcPct val="0"/>
                        </a:spcAft>
                        <a:buClr>
                          <a:schemeClr val="folHlink"/>
                        </a:buClr>
                        <a:buSzPct val="70000"/>
                        <a:buFont typeface="Wingdings" panose="05000000000000000000" pitchFamily="2" charset="2"/>
                        <a:defRPr>
                          <a:solidFill>
                            <a:schemeClr val="tx1"/>
                          </a:solidFill>
                          <a:latin typeface="Times New Roman" panose="02020603050405020304" pitchFamily="18" charset="0"/>
                        </a:defRPr>
                      </a:lvl8pPr>
                      <a:lvl9pPr eaLnBrk="0" fontAlgn="base" hangingPunct="0">
                        <a:spcBef>
                          <a:spcPct val="20000"/>
                        </a:spcBef>
                        <a:spcAft>
                          <a:spcPct val="0"/>
                        </a:spcAft>
                        <a:buClr>
                          <a:schemeClr val="folHlink"/>
                        </a:buClr>
                        <a:buSzPct val="70000"/>
                        <a:buFont typeface="Wingdings" panose="05000000000000000000" pitchFamily="2" charset="2"/>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
                          <a:schemeClr val="accent1"/>
                        </a:buClr>
                        <a:buSzPct val="80000"/>
                        <a:buFont typeface="Wingdings" panose="05000000000000000000" pitchFamily="2" charset="2"/>
                        <a:buNone/>
                        <a:tabLst/>
                      </a:pPr>
                      <a:r>
                        <a:rPr kumimoji="0" lang="en-US" altLang="en-US" sz="3200" b="1" i="0" u="none" strike="noStrike" cap="none" normalizeH="0" baseline="0" dirty="0">
                          <a:ln>
                            <a:noFill/>
                          </a:ln>
                          <a:solidFill>
                            <a:schemeClr val="tx1"/>
                          </a:solidFill>
                          <a:effectLst>
                            <a:outerShdw blurRad="38100" dist="38100" dir="2700000" algn="tl">
                              <a:srgbClr val="333333"/>
                            </a:outerShdw>
                          </a:effectLst>
                          <a:latin typeface="Times New Roman" panose="02020603050405020304" pitchFamily="18" charset="0"/>
                        </a:rPr>
                        <a:t>Transgenders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49871846"/>
                  </a:ext>
                </a:extLst>
              </a:tr>
              <a:tr h="66040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0000"/>
                        <a:buFont typeface="Wingdings" panose="05000000000000000000" pitchFamily="2" charset="2"/>
                        <a:buNone/>
                        <a:tabLst/>
                      </a:pPr>
                      <a:r>
                        <a:rPr kumimoji="0" lang="en-US" altLang="en-US" sz="3200" b="1" i="0" u="none" strike="noStrike" cap="none" normalizeH="0" baseline="0" dirty="0">
                          <a:ln>
                            <a:noFill/>
                          </a:ln>
                          <a:solidFill>
                            <a:schemeClr val="tx1"/>
                          </a:solidFill>
                          <a:effectLst>
                            <a:outerShdw blurRad="38100" dist="38100" dir="2700000" algn="tl">
                              <a:srgbClr val="333333"/>
                            </a:outerShdw>
                          </a:effectLst>
                          <a:latin typeface="Times New Roman" panose="02020603050405020304" pitchFamily="18" charset="0"/>
                        </a:rPr>
                        <a:t>Cross dressers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0000"/>
                        <a:buFont typeface="Wingdings" panose="05000000000000000000" pitchFamily="2" charset="2"/>
                        <a:buNone/>
                        <a:tabLst/>
                      </a:pPr>
                      <a:r>
                        <a:rPr kumimoji="0" lang="en-US" altLang="en-US" sz="3200" b="1" i="0" u="none" strike="noStrike" cap="none" normalizeH="0" baseline="0" dirty="0">
                          <a:ln>
                            <a:noFill/>
                          </a:ln>
                          <a:solidFill>
                            <a:schemeClr val="tx1"/>
                          </a:solidFill>
                          <a:effectLst>
                            <a:outerShdw blurRad="38100" dist="38100" dir="2700000" algn="tl">
                              <a:srgbClr val="333333"/>
                            </a:outerShdw>
                          </a:effectLst>
                          <a:latin typeface="Times New Roman" panose="02020603050405020304" pitchFamily="18" charset="0"/>
                        </a:rPr>
                        <a:t>Bisexuals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76505140"/>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afterEffect">
                                  <p:stCondLst>
                                    <p:cond delay="0"/>
                                  </p:stCondLst>
                                  <p:childTnLst>
                                    <p:set>
                                      <p:cBhvr>
                                        <p:cTn id="6" dur="1" fill="hold">
                                          <p:stCondLst>
                                            <p:cond delay="0"/>
                                          </p:stCondLst>
                                        </p:cTn>
                                        <p:tgtEl>
                                          <p:spTgt spid="20497"/>
                                        </p:tgtEl>
                                        <p:attrNameLst>
                                          <p:attrName>style.visibility</p:attrName>
                                        </p:attrNameLst>
                                      </p:cBhvr>
                                      <p:to>
                                        <p:strVal val="visible"/>
                                      </p:to>
                                    </p:set>
                                    <p:anim calcmode="lin" valueType="num">
                                      <p:cBhvr additive="base">
                                        <p:cTn id="7" dur="500" fill="hold"/>
                                        <p:tgtEl>
                                          <p:spTgt spid="20497"/>
                                        </p:tgtEl>
                                        <p:attrNameLst>
                                          <p:attrName>ppt_x</p:attrName>
                                        </p:attrNameLst>
                                      </p:cBhvr>
                                      <p:tavLst>
                                        <p:tav tm="0">
                                          <p:val>
                                            <p:strVal val="0-#ppt_w/2"/>
                                          </p:val>
                                        </p:tav>
                                        <p:tav tm="100000">
                                          <p:val>
                                            <p:strVal val="#ppt_x"/>
                                          </p:val>
                                        </p:tav>
                                      </p:tavLst>
                                    </p:anim>
                                    <p:anim calcmode="lin" valueType="num">
                                      <p:cBhvr additive="base">
                                        <p:cTn id="8" dur="500" fill="hold"/>
                                        <p:tgtEl>
                                          <p:spTgt spid="2049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b="1" dirty="0">
                <a:effectLst>
                  <a:outerShdw blurRad="38100" dist="38100" dir="2700000" algn="tl">
                    <a:srgbClr val="FFFFFF"/>
                  </a:outerShdw>
                </a:effectLst>
              </a:rPr>
              <a:t>Application of this lesson</a:t>
            </a:r>
            <a:endParaRPr lang="en-US" altLang="en-US" b="1" dirty="0">
              <a:effectLst>
                <a:outerShdw blurRad="38100" dist="38100" dir="2700000" algn="tl">
                  <a:srgbClr val="FFFFFF"/>
                </a:outerShdw>
              </a:effectLst>
            </a:endParaRPr>
          </a:p>
        </p:txBody>
      </p:sp>
      <p:sp>
        <p:nvSpPr>
          <p:cNvPr id="20483" name="Rectangle 3"/>
          <p:cNvSpPr>
            <a:spLocks noGrp="1" noChangeArrowheads="1"/>
          </p:cNvSpPr>
          <p:nvPr>
            <p:ph idx="1"/>
          </p:nvPr>
        </p:nvSpPr>
        <p:spPr>
          <a:xfrm>
            <a:off x="381000" y="2286000"/>
            <a:ext cx="11353800" cy="3810000"/>
          </a:xfrm>
        </p:spPr>
        <p:txBody>
          <a:bodyPr>
            <a:normAutofit/>
          </a:bodyPr>
          <a:lstStyle/>
          <a:p>
            <a:pPr>
              <a:spcBef>
                <a:spcPct val="50000"/>
              </a:spcBef>
              <a:buClr>
                <a:schemeClr val="accent1"/>
              </a:buClr>
              <a:buSzPct val="80000"/>
              <a:buFont typeface="Wingdings" panose="05000000000000000000" pitchFamily="2" charset="2"/>
              <a:buChar char="Ø"/>
            </a:pPr>
            <a:r>
              <a:rPr lang="en-US" altLang="en-US" sz="4000" b="1" dirty="0">
                <a:effectLst>
                  <a:outerShdw blurRad="38100" dist="38100" dir="2700000" algn="tl">
                    <a:srgbClr val="333333"/>
                  </a:outerShdw>
                </a:effectLst>
              </a:rPr>
              <a:t>As Christians, we must remain alert, continue to teach truth and oppose what is morally wrong.</a:t>
            </a:r>
          </a:p>
          <a:p>
            <a:pPr>
              <a:spcBef>
                <a:spcPct val="50000"/>
              </a:spcBef>
              <a:buClr>
                <a:schemeClr val="accent1"/>
              </a:buClr>
              <a:buSzPct val="80000"/>
              <a:buFont typeface="Wingdings" panose="05000000000000000000" pitchFamily="2" charset="2"/>
              <a:buChar char="Ø"/>
            </a:pPr>
            <a:r>
              <a:rPr lang="en-US" altLang="en-US" sz="4000" b="1" dirty="0">
                <a:effectLst>
                  <a:outerShdw blurRad="38100" dist="38100" dir="2700000" algn="tl">
                    <a:srgbClr val="333333"/>
                  </a:outerShdw>
                </a:effectLst>
              </a:rPr>
              <a:t>This sermons was not “fun” to prepare or preach</a:t>
            </a:r>
          </a:p>
          <a:p>
            <a:pPr>
              <a:spcBef>
                <a:spcPct val="50000"/>
              </a:spcBef>
              <a:buClr>
                <a:schemeClr val="accent1"/>
              </a:buClr>
              <a:buSzPct val="80000"/>
              <a:buFont typeface="Wingdings" panose="05000000000000000000" pitchFamily="2" charset="2"/>
              <a:buChar char="Ø"/>
            </a:pPr>
            <a:r>
              <a:rPr lang="en-US" altLang="en-US" sz="4000" b="1" dirty="0">
                <a:effectLst>
                  <a:outerShdw blurRad="38100" dist="38100" dir="2700000" algn="tl">
                    <a:srgbClr val="333333"/>
                  </a:outerShdw>
                </a:effectLst>
              </a:rPr>
              <a:t>But in our society – it was necessary</a:t>
            </a:r>
          </a:p>
          <a:p>
            <a:pPr marL="0" indent="0">
              <a:buNone/>
            </a:pPr>
            <a:endParaRPr lang="en-US" altLang="en-US" sz="3600" b="1" dirty="0">
              <a:effectLst>
                <a:outerShdw blurRad="38100" dist="38100" dir="2700000" algn="tl">
                  <a:srgbClr val="333333"/>
                </a:outerShdw>
              </a:effectLst>
            </a:endParaRPr>
          </a:p>
        </p:txBody>
      </p:sp>
    </p:spTree>
    <p:extLst>
      <p:ext uri="{BB962C8B-B14F-4D97-AF65-F5344CB8AC3E}">
        <p14:creationId xmlns:p14="http://schemas.microsoft.com/office/powerpoint/2010/main" val="183260720"/>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b="1">
                <a:effectLst>
                  <a:outerShdw blurRad="38100" dist="38100" dir="2700000" algn="tl">
                    <a:srgbClr val="FFFFFF"/>
                  </a:outerShdw>
                </a:effectLst>
              </a:rPr>
              <a:t>In Your Face</a:t>
            </a:r>
          </a:p>
        </p:txBody>
      </p:sp>
      <p:sp>
        <p:nvSpPr>
          <p:cNvPr id="5123" name="Rectangle 3"/>
          <p:cNvSpPr>
            <a:spLocks noGrp="1" noChangeArrowheads="1"/>
          </p:cNvSpPr>
          <p:nvPr>
            <p:ph idx="1"/>
          </p:nvPr>
        </p:nvSpPr>
        <p:spPr/>
        <p:txBody>
          <a:bodyPr>
            <a:normAutofit/>
          </a:bodyPr>
          <a:lstStyle/>
          <a:p>
            <a:r>
              <a:rPr lang="en-US" altLang="en-US" sz="3600" b="1" dirty="0">
                <a:effectLst>
                  <a:outerShdw blurRad="38100" dist="38100" dir="2700000" algn="tl">
                    <a:srgbClr val="333333"/>
                  </a:outerShdw>
                </a:effectLst>
              </a:rPr>
              <a:t>In recent years homosexuality has been promoted</a:t>
            </a:r>
          </a:p>
          <a:p>
            <a:pPr lvl="1"/>
            <a:r>
              <a:rPr lang="en-US" altLang="en-US" sz="3600" b="1" dirty="0">
                <a:effectLst>
                  <a:outerShdw blurRad="38100" dist="38100" dir="2700000" algn="tl">
                    <a:srgbClr val="333333"/>
                  </a:outerShdw>
                </a:effectLst>
              </a:rPr>
              <a:t>News – in a positive light</a:t>
            </a:r>
          </a:p>
          <a:p>
            <a:pPr lvl="1"/>
            <a:r>
              <a:rPr lang="en-US" altLang="en-US" sz="3600" b="1" dirty="0">
                <a:effectLst>
                  <a:outerShdw blurRad="38100" dist="38100" dir="2700000" algn="tl">
                    <a:srgbClr val="333333"/>
                  </a:outerShdw>
                </a:effectLst>
              </a:rPr>
              <a:t>Movies, TV – worked into almost every show</a:t>
            </a:r>
          </a:p>
          <a:p>
            <a:r>
              <a:rPr lang="en-US" altLang="en-US" sz="3600" b="1" dirty="0">
                <a:effectLst>
                  <a:outerShdw blurRad="38100" dist="38100" dir="2700000" algn="tl">
                    <a:srgbClr val="333333"/>
                  </a:outerShdw>
                </a:effectLst>
              </a:rPr>
              <a:t>What do the homosexual groups want?</a:t>
            </a:r>
          </a:p>
          <a:p>
            <a:r>
              <a:rPr lang="en-US" altLang="en-US" sz="3600" b="1" dirty="0">
                <a:effectLst>
                  <a:outerShdw blurRad="38100" dist="38100" dir="2700000" algn="tl">
                    <a:srgbClr val="333333"/>
                  </a:outerShdw>
                </a:effectLst>
              </a:rPr>
              <a:t>What is their agenda?</a:t>
            </a:r>
          </a:p>
        </p:txBody>
      </p:sp>
    </p:spTree>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b="1">
                <a:effectLst>
                  <a:outerShdw blurRad="38100" dist="38100" dir="2700000" algn="tl">
                    <a:srgbClr val="FFFFFF"/>
                  </a:outerShdw>
                </a:effectLst>
              </a:rPr>
              <a:t>Reality</a:t>
            </a:r>
          </a:p>
        </p:txBody>
      </p:sp>
      <p:sp>
        <p:nvSpPr>
          <p:cNvPr id="6147" name="Rectangle 3"/>
          <p:cNvSpPr>
            <a:spLocks noGrp="1" noChangeArrowheads="1"/>
          </p:cNvSpPr>
          <p:nvPr>
            <p:ph idx="1"/>
          </p:nvPr>
        </p:nvSpPr>
        <p:spPr/>
        <p:txBody>
          <a:bodyPr>
            <a:normAutofit/>
          </a:bodyPr>
          <a:lstStyle/>
          <a:p>
            <a:r>
              <a:rPr lang="en-US" altLang="en-US" sz="3600" b="1" dirty="0">
                <a:effectLst>
                  <a:outerShdw blurRad="38100" dist="38100" dir="2700000" algn="tl">
                    <a:srgbClr val="333333"/>
                  </a:outerShdw>
                </a:effectLst>
              </a:rPr>
              <a:t>Some Christians have tried to pretend –</a:t>
            </a:r>
          </a:p>
          <a:p>
            <a:pPr lvl="1"/>
            <a:r>
              <a:rPr lang="en-US" altLang="en-US" sz="3600" b="1" dirty="0">
                <a:effectLst>
                  <a:outerShdw blurRad="38100" dist="38100" dir="2700000" algn="tl">
                    <a:srgbClr val="333333"/>
                  </a:outerShdw>
                </a:effectLst>
              </a:rPr>
              <a:t>Pretend the problem does not exist</a:t>
            </a:r>
          </a:p>
          <a:p>
            <a:pPr lvl="1"/>
            <a:r>
              <a:rPr lang="en-US" altLang="en-US" sz="3600" b="1" dirty="0">
                <a:effectLst>
                  <a:outerShdw blurRad="38100" dist="38100" dir="2700000" algn="tl">
                    <a:srgbClr val="333333"/>
                  </a:outerShdw>
                </a:effectLst>
              </a:rPr>
              <a:t>Pretend that it will not impact their life</a:t>
            </a:r>
          </a:p>
          <a:p>
            <a:pPr lvl="1"/>
            <a:r>
              <a:rPr lang="en-US" altLang="en-US" sz="3600" b="1" dirty="0">
                <a:effectLst>
                  <a:outerShdw blurRad="38100" dist="38100" dir="2700000" algn="tl">
                    <a:srgbClr val="333333"/>
                  </a:outerShdw>
                </a:effectLst>
              </a:rPr>
              <a:t>Pretend that it will fade away</a:t>
            </a:r>
          </a:p>
          <a:p>
            <a:r>
              <a:rPr lang="en-US" altLang="en-US" sz="3600" b="1" dirty="0">
                <a:effectLst>
                  <a:outerShdw blurRad="38100" dist="38100" dir="2700000" algn="tl">
                    <a:srgbClr val="333333"/>
                  </a:outerShdw>
                </a:effectLst>
              </a:rPr>
              <a:t>This is a moral sin</a:t>
            </a:r>
          </a:p>
          <a:p>
            <a:r>
              <a:rPr lang="en-US" altLang="en-US" sz="3600" b="1" dirty="0">
                <a:effectLst>
                  <a:outerShdw blurRad="38100" dist="38100" dir="2700000" algn="tl">
                    <a:srgbClr val="333333"/>
                  </a:outerShdw>
                </a:effectLst>
              </a:rPr>
              <a:t>It is real; It exists in our city</a:t>
            </a:r>
          </a:p>
        </p:txBody>
      </p:sp>
    </p:spTree>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b="1">
                <a:effectLst>
                  <a:outerShdw blurRad="38100" dist="38100" dir="2700000" algn="tl">
                    <a:srgbClr val="FFFFFF"/>
                  </a:outerShdw>
                </a:effectLst>
              </a:rPr>
              <a:t>Live and Let Live</a:t>
            </a:r>
          </a:p>
        </p:txBody>
      </p:sp>
      <p:sp>
        <p:nvSpPr>
          <p:cNvPr id="7171" name="Rectangle 3"/>
          <p:cNvSpPr>
            <a:spLocks noGrp="1" noChangeArrowheads="1"/>
          </p:cNvSpPr>
          <p:nvPr>
            <p:ph idx="1"/>
          </p:nvPr>
        </p:nvSpPr>
        <p:spPr/>
        <p:txBody>
          <a:bodyPr>
            <a:normAutofit/>
          </a:bodyPr>
          <a:lstStyle/>
          <a:p>
            <a:r>
              <a:rPr lang="en-US" altLang="en-US" sz="3600" b="1" dirty="0">
                <a:effectLst>
                  <a:outerShdw blurRad="38100" dist="38100" dir="2700000" algn="tl">
                    <a:srgbClr val="333333"/>
                  </a:outerShdw>
                </a:effectLst>
              </a:rPr>
              <a:t>Many Christians take a “hands off” approach</a:t>
            </a:r>
          </a:p>
          <a:p>
            <a:r>
              <a:rPr lang="en-US" altLang="en-US" sz="3600" b="1" dirty="0">
                <a:effectLst>
                  <a:outerShdw blurRad="38100" dist="38100" dir="2700000" algn="tl">
                    <a:srgbClr val="333333"/>
                  </a:outerShdw>
                </a:effectLst>
              </a:rPr>
              <a:t>“Ignore it and it will go away”</a:t>
            </a:r>
          </a:p>
          <a:p>
            <a:r>
              <a:rPr lang="en-US" altLang="en-US" sz="3600" b="1" dirty="0">
                <a:effectLst>
                  <a:outerShdw blurRad="38100" dist="38100" dir="2700000" algn="tl">
                    <a:srgbClr val="333333"/>
                  </a:outerShdw>
                </a:effectLst>
              </a:rPr>
              <a:t>Not true. The homosexual community is:</a:t>
            </a:r>
          </a:p>
          <a:p>
            <a:pPr lvl="1"/>
            <a:r>
              <a:rPr lang="en-US" altLang="en-US" sz="3600" b="1" dirty="0">
                <a:effectLst>
                  <a:outerShdw blurRad="38100" dist="38100" dir="2700000" algn="tl">
                    <a:srgbClr val="333333"/>
                  </a:outerShdw>
                </a:effectLst>
              </a:rPr>
              <a:t>Strong – well-organized</a:t>
            </a:r>
          </a:p>
          <a:p>
            <a:pPr lvl="1"/>
            <a:r>
              <a:rPr lang="en-US" altLang="en-US" sz="3600" b="1" dirty="0">
                <a:effectLst>
                  <a:outerShdw blurRad="38100" dist="38100" dir="2700000" algn="tl">
                    <a:srgbClr val="333333"/>
                  </a:outerShdw>
                </a:effectLst>
              </a:rPr>
              <a:t>Well-funded – has money and power</a:t>
            </a:r>
          </a:p>
        </p:txBody>
      </p:sp>
    </p:spTree>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b="1">
                <a:effectLst>
                  <a:outerShdw blurRad="38100" dist="38100" dir="2700000" algn="tl">
                    <a:srgbClr val="FFFFFF"/>
                  </a:outerShdw>
                </a:effectLst>
              </a:rPr>
              <a:t>Several Activist Groups</a:t>
            </a:r>
          </a:p>
        </p:txBody>
      </p:sp>
      <p:sp>
        <p:nvSpPr>
          <p:cNvPr id="8195" name="Rectangle 3"/>
          <p:cNvSpPr>
            <a:spLocks noGrp="1" noChangeArrowheads="1"/>
          </p:cNvSpPr>
          <p:nvPr>
            <p:ph idx="1"/>
          </p:nvPr>
        </p:nvSpPr>
        <p:spPr/>
        <p:txBody>
          <a:bodyPr>
            <a:normAutofit/>
          </a:bodyPr>
          <a:lstStyle/>
          <a:p>
            <a:r>
              <a:rPr lang="en-US" altLang="en-US" sz="3600" b="1" dirty="0">
                <a:effectLst>
                  <a:outerShdw blurRad="38100" dist="38100" dir="2700000" algn="tl">
                    <a:srgbClr val="333333"/>
                  </a:outerShdw>
                </a:effectLst>
              </a:rPr>
              <a:t>NGLTF – National Gay / Lesbian Task Force</a:t>
            </a:r>
          </a:p>
          <a:p>
            <a:r>
              <a:rPr lang="en-US" altLang="en-US" sz="3600" b="1" dirty="0">
                <a:effectLst>
                  <a:outerShdw blurRad="38100" dist="38100" dir="2700000" algn="tl">
                    <a:srgbClr val="333333"/>
                  </a:outerShdw>
                </a:effectLst>
              </a:rPr>
              <a:t>LAMBDA – Legal Defense Organization</a:t>
            </a:r>
          </a:p>
          <a:p>
            <a:r>
              <a:rPr lang="en-US" altLang="en-US" sz="3600" b="1" dirty="0">
                <a:effectLst>
                  <a:outerShdw blurRad="38100" dist="38100" dir="2700000" algn="tl">
                    <a:srgbClr val="333333"/>
                  </a:outerShdw>
                </a:effectLst>
              </a:rPr>
              <a:t>GLAAD – Gay / Lesbian Alliance Against Defamation</a:t>
            </a:r>
          </a:p>
          <a:p>
            <a:r>
              <a:rPr lang="en-US" altLang="en-US" sz="3600" b="1" dirty="0">
                <a:effectLst>
                  <a:outerShdw blurRad="38100" dist="38100" dir="2700000" algn="tl">
                    <a:srgbClr val="333333"/>
                  </a:outerShdw>
                </a:effectLst>
              </a:rPr>
              <a:t>NAMBLA – North American Man / Boy Love Association</a:t>
            </a:r>
          </a:p>
        </p:txBody>
      </p:sp>
    </p:spTree>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b="1">
                <a:effectLst>
                  <a:outerShdw blurRad="38100" dist="38100" dir="2700000" algn="tl">
                    <a:srgbClr val="FFFFFF"/>
                  </a:outerShdw>
                </a:effectLst>
              </a:rPr>
              <a:t>What are their goals?</a:t>
            </a:r>
          </a:p>
        </p:txBody>
      </p:sp>
      <p:sp>
        <p:nvSpPr>
          <p:cNvPr id="9219" name="Rectangle 3"/>
          <p:cNvSpPr>
            <a:spLocks noGrp="1" noChangeArrowheads="1"/>
          </p:cNvSpPr>
          <p:nvPr>
            <p:ph idx="1"/>
          </p:nvPr>
        </p:nvSpPr>
        <p:spPr/>
        <p:txBody>
          <a:bodyPr>
            <a:normAutofit/>
          </a:bodyPr>
          <a:lstStyle/>
          <a:p>
            <a:pPr marL="609600" indent="-609600">
              <a:buFont typeface="Wingdings" panose="05000000000000000000" pitchFamily="2" charset="2"/>
              <a:buAutoNum type="arabicPeriod"/>
            </a:pPr>
            <a:r>
              <a:rPr lang="en-US" altLang="en-US" sz="3600" b="1" dirty="0">
                <a:effectLst>
                  <a:outerShdw blurRad="38100" dist="38100" dir="2700000" algn="tl">
                    <a:srgbClr val="333333"/>
                  </a:outerShdw>
                </a:effectLst>
              </a:rPr>
              <a:t>The implementation of homosexual, bisexual, and transgendered curriculum at all levels of education. DONE!!!</a:t>
            </a:r>
          </a:p>
          <a:p>
            <a:pPr marL="609600" indent="-609600">
              <a:buFont typeface="Wingdings" panose="05000000000000000000" pitchFamily="2" charset="2"/>
              <a:buAutoNum type="arabicPeriod"/>
            </a:pPr>
            <a:r>
              <a:rPr lang="en-US" altLang="en-US" sz="3600" b="1" dirty="0">
                <a:effectLst>
                  <a:outerShdw blurRad="38100" dist="38100" dir="2700000" algn="tl">
                    <a:srgbClr val="333333"/>
                  </a:outerShdw>
                </a:effectLst>
              </a:rPr>
              <a:t>The lowering of the age of consent for homosexual and heterosexual sex. </a:t>
            </a:r>
            <a:r>
              <a:rPr lang="en-US" altLang="en-US" sz="3600" b="1" dirty="0">
                <a:effectLst>
                  <a:outerShdw blurRad="38100" dist="38100" dir="2700000" algn="tl">
                    <a:srgbClr val="333333"/>
                  </a:outerShdw>
                </a:effectLst>
              </a:rPr>
              <a:t>DONE!!!</a:t>
            </a:r>
            <a:endParaRPr lang="en-US" altLang="en-US" sz="3600" b="1" dirty="0">
              <a:effectLst>
                <a:outerShdw blurRad="38100" dist="38100" dir="2700000" algn="tl">
                  <a:srgbClr val="333333"/>
                </a:outerShdw>
              </a:effectLst>
            </a:endParaRPr>
          </a:p>
          <a:p>
            <a:pPr marL="609600" indent="-609600">
              <a:buFont typeface="Wingdings" panose="05000000000000000000" pitchFamily="2" charset="2"/>
              <a:buAutoNum type="arabicPeriod"/>
            </a:pPr>
            <a:r>
              <a:rPr lang="en-US" altLang="en-US" sz="3600" b="1" dirty="0">
                <a:effectLst>
                  <a:outerShdw blurRad="38100" dist="38100" dir="2700000" algn="tl">
                    <a:srgbClr val="333333"/>
                  </a:outerShdw>
                </a:effectLst>
              </a:rPr>
              <a:t>The legalization of homosexual marriages. </a:t>
            </a:r>
            <a:r>
              <a:rPr lang="en-US" altLang="en-US" sz="3600" b="1" dirty="0">
                <a:effectLst>
                  <a:outerShdw blurRad="38100" dist="38100" dir="2700000" algn="tl">
                    <a:srgbClr val="333333"/>
                  </a:outerShdw>
                </a:effectLst>
              </a:rPr>
              <a:t>DONE!!!</a:t>
            </a:r>
          </a:p>
          <a:p>
            <a:pPr marL="0" indent="0">
              <a:buNone/>
            </a:pPr>
            <a:endParaRPr lang="en-US" altLang="en-US" sz="3600" b="1" dirty="0">
              <a:effectLst>
                <a:outerShdw blurRad="38100" dist="38100" dir="2700000" algn="tl">
                  <a:srgbClr val="333333"/>
                </a:outerShdw>
              </a:effectLst>
            </a:endParaRPr>
          </a:p>
        </p:txBody>
      </p:sp>
    </p:spTree>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b="1">
                <a:effectLst>
                  <a:outerShdw blurRad="38100" dist="38100" dir="2700000" algn="tl">
                    <a:srgbClr val="FFFFFF"/>
                  </a:outerShdw>
                </a:effectLst>
              </a:rPr>
              <a:t>What are their goals?</a:t>
            </a:r>
          </a:p>
        </p:txBody>
      </p:sp>
      <p:sp>
        <p:nvSpPr>
          <p:cNvPr id="10243" name="Rectangle 3"/>
          <p:cNvSpPr>
            <a:spLocks noGrp="1" noChangeArrowheads="1"/>
          </p:cNvSpPr>
          <p:nvPr>
            <p:ph idx="1"/>
          </p:nvPr>
        </p:nvSpPr>
        <p:spPr>
          <a:xfrm>
            <a:off x="1143000" y="1981200"/>
            <a:ext cx="9982200" cy="4495800"/>
          </a:xfrm>
        </p:spPr>
        <p:txBody>
          <a:bodyPr>
            <a:normAutofit/>
          </a:bodyPr>
          <a:lstStyle/>
          <a:p>
            <a:pPr marL="609600" indent="-609600">
              <a:buFont typeface="Wingdings" panose="05000000000000000000" pitchFamily="2" charset="2"/>
              <a:buAutoNum type="arabicPeriod" startAt="4"/>
            </a:pPr>
            <a:r>
              <a:rPr lang="en-US" altLang="en-US" sz="3600" b="1" dirty="0">
                <a:effectLst>
                  <a:outerShdw blurRad="38100" dist="38100" dir="2700000" algn="tl">
                    <a:srgbClr val="333333"/>
                  </a:outerShdw>
                </a:effectLst>
              </a:rPr>
              <a:t>Custody, adoption and foster care rights for homosexuals, lesbians, and transgendered people. DONE!!!  </a:t>
            </a:r>
          </a:p>
          <a:p>
            <a:pPr marL="609600" indent="-609600">
              <a:buFont typeface="Wingdings" panose="05000000000000000000" pitchFamily="2" charset="2"/>
              <a:buAutoNum type="arabicPeriod" startAt="4"/>
            </a:pPr>
            <a:r>
              <a:rPr lang="en-US" altLang="en-US" sz="3600" b="1" dirty="0">
                <a:effectLst>
                  <a:outerShdw blurRad="38100" dist="38100" dir="2700000" algn="tl">
                    <a:srgbClr val="333333"/>
                  </a:outerShdw>
                </a:effectLst>
              </a:rPr>
              <a:t>The re-definition of family to include the full diversity of all family structures. </a:t>
            </a:r>
            <a:r>
              <a:rPr lang="en-US" altLang="en-US" sz="3600" b="1" dirty="0">
                <a:effectLst>
                  <a:outerShdw blurRad="38100" dist="38100" dir="2700000" algn="tl">
                    <a:srgbClr val="333333"/>
                  </a:outerShdw>
                </a:effectLst>
              </a:rPr>
              <a:t>DONE!!!</a:t>
            </a:r>
            <a:r>
              <a:rPr lang="en-US" altLang="en-US" sz="3600" b="1" dirty="0">
                <a:effectLst>
                  <a:outerShdw blurRad="38100" dist="38100" dir="2700000" algn="tl">
                    <a:srgbClr val="333333"/>
                  </a:outerShdw>
                </a:effectLst>
              </a:rPr>
              <a:t> </a:t>
            </a:r>
          </a:p>
          <a:p>
            <a:pPr marL="609600" indent="-609600">
              <a:buFont typeface="Wingdings" panose="05000000000000000000" pitchFamily="2" charset="2"/>
              <a:buAutoNum type="arabicPeriod" startAt="4"/>
            </a:pPr>
            <a:r>
              <a:rPr lang="en-US" altLang="en-US" sz="3600" b="1" dirty="0">
                <a:effectLst>
                  <a:outerShdw blurRad="38100" dist="38100" dir="2700000" algn="tl">
                    <a:srgbClr val="333333"/>
                  </a:outerShdw>
                </a:effectLst>
              </a:rPr>
              <a:t>The access to all programs of the Boy Scouts of America. </a:t>
            </a:r>
            <a:r>
              <a:rPr lang="en-US" altLang="en-US" sz="3600" b="1" dirty="0">
                <a:effectLst>
                  <a:outerShdw blurRad="38100" dist="38100" dir="2700000" algn="tl">
                    <a:srgbClr val="333333"/>
                  </a:outerShdw>
                </a:effectLst>
              </a:rPr>
              <a:t>DONE!!!</a:t>
            </a:r>
            <a:r>
              <a:rPr lang="en-US" altLang="en-US" sz="3600" b="1" dirty="0">
                <a:effectLst>
                  <a:outerShdw blurRad="38100" dist="38100" dir="2700000" algn="tl">
                    <a:srgbClr val="333333"/>
                  </a:outerShdw>
                </a:effectLst>
              </a:rPr>
              <a:t> </a:t>
            </a:r>
          </a:p>
        </p:txBody>
      </p:sp>
    </p:spTree>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b="1">
                <a:effectLst>
                  <a:outerShdw blurRad="38100" dist="38100" dir="2700000" algn="tl">
                    <a:srgbClr val="FFFFFF"/>
                  </a:outerShdw>
                </a:effectLst>
              </a:rPr>
              <a:t>What are their goals?</a:t>
            </a:r>
          </a:p>
        </p:txBody>
      </p:sp>
      <p:sp>
        <p:nvSpPr>
          <p:cNvPr id="11267" name="Rectangle 3"/>
          <p:cNvSpPr>
            <a:spLocks noGrp="1" noChangeArrowheads="1"/>
          </p:cNvSpPr>
          <p:nvPr>
            <p:ph idx="1"/>
          </p:nvPr>
        </p:nvSpPr>
        <p:spPr>
          <a:xfrm>
            <a:off x="838200" y="1981200"/>
            <a:ext cx="10363200" cy="4495800"/>
          </a:xfrm>
        </p:spPr>
        <p:txBody>
          <a:bodyPr>
            <a:noAutofit/>
          </a:bodyPr>
          <a:lstStyle/>
          <a:p>
            <a:pPr marL="609600" indent="-609600">
              <a:buFont typeface="Wingdings" panose="05000000000000000000" pitchFamily="2" charset="2"/>
              <a:buAutoNum type="arabicPeriod" startAt="7"/>
            </a:pPr>
            <a:r>
              <a:rPr lang="en-US" altLang="en-US" sz="3600" b="1" dirty="0">
                <a:effectLst>
                  <a:outerShdw blurRad="38100" dist="38100" dir="2700000" algn="tl">
                    <a:srgbClr val="333333"/>
                  </a:outerShdw>
                </a:effectLst>
              </a:rPr>
              <a:t>Affirmative action for all homosexuals. DONE!!!</a:t>
            </a:r>
          </a:p>
          <a:p>
            <a:pPr marL="609600" indent="-609600">
              <a:buFont typeface="Wingdings" panose="05000000000000000000" pitchFamily="2" charset="2"/>
              <a:buAutoNum type="arabicPeriod" startAt="7"/>
            </a:pPr>
            <a:r>
              <a:rPr lang="en-US" altLang="en-US" sz="3600" b="1" dirty="0">
                <a:effectLst>
                  <a:outerShdw blurRad="38100" dist="38100" dir="2700000" algn="tl">
                    <a:srgbClr val="333333"/>
                  </a:outerShdw>
                </a:effectLst>
              </a:rPr>
              <a:t>The inclusion of sex-change operations under universal health care plans. </a:t>
            </a:r>
            <a:r>
              <a:rPr lang="en-US" altLang="en-US" sz="3600" b="1" dirty="0">
                <a:effectLst>
                  <a:outerShdw blurRad="38100" dist="38100" dir="2700000" algn="tl">
                    <a:srgbClr val="333333"/>
                  </a:outerShdw>
                </a:effectLst>
              </a:rPr>
              <a:t>DONE!!!</a:t>
            </a:r>
            <a:r>
              <a:rPr lang="en-US" altLang="en-US" sz="3600" b="1" dirty="0">
                <a:effectLst>
                  <a:outerShdw blurRad="38100" dist="38100" dir="2700000" algn="tl">
                    <a:srgbClr val="333333"/>
                  </a:outerShdw>
                </a:effectLst>
              </a:rPr>
              <a:t> </a:t>
            </a:r>
          </a:p>
          <a:p>
            <a:pPr marL="0" indent="0">
              <a:buNone/>
            </a:pPr>
            <a:r>
              <a:rPr lang="en-US" altLang="en-US" sz="3600" b="1" dirty="0">
                <a:effectLst>
                  <a:outerShdw blurRad="38100" dist="38100" dir="2700000" algn="tl">
                    <a:srgbClr val="333333"/>
                  </a:outerShdw>
                </a:effectLst>
              </a:rPr>
              <a:t>ALL 8 of their public agenda items – DONE!!!</a:t>
            </a:r>
          </a:p>
          <a:p>
            <a:pPr marL="609600" indent="-609600">
              <a:buNone/>
            </a:pPr>
            <a:r>
              <a:rPr lang="en-US" altLang="en-US" sz="3600" b="1" dirty="0">
                <a:effectLst>
                  <a:outerShdw blurRad="38100" dist="38100" dir="2700000" algn="tl">
                    <a:srgbClr val="333333"/>
                  </a:outerShdw>
                </a:effectLst>
              </a:rPr>
              <a:t>These are their generic goals.</a:t>
            </a:r>
          </a:p>
          <a:p>
            <a:pPr marL="609600" indent="-609600">
              <a:buNone/>
            </a:pPr>
            <a:r>
              <a:rPr lang="en-US" altLang="en-US" sz="3600" b="1" dirty="0">
                <a:effectLst>
                  <a:outerShdw blurRad="38100" dist="38100" dir="2700000" algn="tl">
                    <a:srgbClr val="333333"/>
                  </a:outerShdw>
                </a:effectLst>
              </a:rPr>
              <a:t>A visit to some of their organization’s websites reveal a deeper set of motives.</a:t>
            </a:r>
          </a:p>
        </p:txBody>
      </p:sp>
    </p:spTree>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b="1" dirty="0">
                <a:effectLst>
                  <a:outerShdw blurRad="38100" dist="38100" dir="2700000" algn="tl">
                    <a:srgbClr val="FFFFFF"/>
                  </a:outerShdw>
                </a:effectLst>
              </a:rPr>
              <a:t>Deeper Agenda and Motives</a:t>
            </a:r>
          </a:p>
        </p:txBody>
      </p:sp>
      <p:sp>
        <p:nvSpPr>
          <p:cNvPr id="12291" name="Rectangle 3"/>
          <p:cNvSpPr>
            <a:spLocks noGrp="1" noChangeArrowheads="1"/>
          </p:cNvSpPr>
          <p:nvPr>
            <p:ph idx="1"/>
          </p:nvPr>
        </p:nvSpPr>
        <p:spPr>
          <a:xfrm>
            <a:off x="1752600" y="1600200"/>
            <a:ext cx="8686800" cy="4876800"/>
          </a:xfrm>
        </p:spPr>
        <p:txBody>
          <a:bodyPr>
            <a:normAutofit/>
          </a:bodyPr>
          <a:lstStyle/>
          <a:p>
            <a:pPr marL="609600" indent="-609600"/>
            <a:r>
              <a:rPr lang="en-US" altLang="en-US" sz="3600" b="1" dirty="0">
                <a:effectLst>
                  <a:outerShdw blurRad="38100" dist="38100" dir="2700000" algn="tl">
                    <a:srgbClr val="333333"/>
                  </a:outerShdw>
                </a:effectLst>
              </a:rPr>
              <a:t>Homosexuals “demand passage of a Lesbian, Gay, Bisexual, and Transgender civil rights bill” and the “repeal of all sodomy laws and other laws that criminalize private sexual expression between consenting adults.”</a:t>
            </a:r>
          </a:p>
          <a:p>
            <a:pPr marL="609600" indent="-609600"/>
            <a:r>
              <a:rPr lang="en-US" altLang="en-US" sz="3600" b="1" dirty="0">
                <a:effectLst>
                  <a:outerShdw blurRad="38100" dist="38100" dir="2700000" algn="tl">
                    <a:srgbClr val="333333"/>
                  </a:outerShdw>
                </a:effectLst>
              </a:rPr>
              <a:t>DONE!!!</a:t>
            </a:r>
            <a:endParaRPr lang="en-US" altLang="en-US" sz="3600" b="1" dirty="0">
              <a:effectLst>
                <a:outerShdw blurRad="38100" dist="38100" dir="2700000" algn="tl">
                  <a:srgbClr val="333333"/>
                </a:outerShdw>
              </a:effectLst>
            </a:endParaRPr>
          </a:p>
        </p:txBody>
      </p:sp>
    </p:spTree>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130</TotalTime>
  <Words>856</Words>
  <Application>Microsoft Office PowerPoint</Application>
  <PresentationFormat>Widescreen</PresentationFormat>
  <Paragraphs>80</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Times New Roman</vt:lpstr>
      <vt:lpstr>Wingdings</vt:lpstr>
      <vt:lpstr>Arial</vt:lpstr>
      <vt:lpstr>Office Theme</vt:lpstr>
      <vt:lpstr>What is THEIR Agenda?</vt:lpstr>
      <vt:lpstr>In Your Face</vt:lpstr>
      <vt:lpstr>Reality</vt:lpstr>
      <vt:lpstr>Live and Let Live</vt:lpstr>
      <vt:lpstr>Several Activist Groups</vt:lpstr>
      <vt:lpstr>What are their goals?</vt:lpstr>
      <vt:lpstr>What are their goals?</vt:lpstr>
      <vt:lpstr>What are their goals?</vt:lpstr>
      <vt:lpstr>Deeper Agenda and Motives</vt:lpstr>
      <vt:lpstr>Deeper Agenda and Motives</vt:lpstr>
      <vt:lpstr>Deeper Agenda and Motives</vt:lpstr>
      <vt:lpstr>Deeper Agenda and Motives</vt:lpstr>
      <vt:lpstr>Deeper Agenda and Motives</vt:lpstr>
      <vt:lpstr>Deeper Agenda against Christians</vt:lpstr>
      <vt:lpstr>Deeper Agenda against Christians</vt:lpstr>
      <vt:lpstr>Deeper Agenda against Christians</vt:lpstr>
      <vt:lpstr>Deeper Agenda against Christians</vt:lpstr>
      <vt:lpstr>Deeper Agenda and Motives</vt:lpstr>
      <vt:lpstr>Application of this lesson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THEIR Agenda?</dc:title>
  <dc:creator>Manly Luscombe</dc:creator>
  <cp:lastModifiedBy>Manly Luscombe</cp:lastModifiedBy>
  <cp:revision>14</cp:revision>
  <dcterms:created xsi:type="dcterms:W3CDTF">2005-02-25T13:42:09Z</dcterms:created>
  <dcterms:modified xsi:type="dcterms:W3CDTF">2017-03-14T18:52:41Z</dcterms:modified>
</cp:coreProperties>
</file>