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EBE3A111-1CA8-43D1-AFE3-5228228FB602}"/>
    <pc:docChg chg="modSld">
      <pc:chgData name="Manly Luscombe" userId="d66a401e1e7a39bf" providerId="LiveId" clId="{EBE3A111-1CA8-43D1-AFE3-5228228FB602}" dt="2022-01-15T00:02:35.742" v="4" actId="20577"/>
      <pc:docMkLst>
        <pc:docMk/>
      </pc:docMkLst>
      <pc:sldChg chg="modSp mod">
        <pc:chgData name="Manly Luscombe" userId="d66a401e1e7a39bf" providerId="LiveId" clId="{EBE3A111-1CA8-43D1-AFE3-5228228FB602}" dt="2022-01-15T00:01:50.792" v="1" actId="20577"/>
        <pc:sldMkLst>
          <pc:docMk/>
          <pc:sldMk cId="3771792598" sldId="316"/>
        </pc:sldMkLst>
        <pc:spChg chg="mod">
          <ac:chgData name="Manly Luscombe" userId="d66a401e1e7a39bf" providerId="LiveId" clId="{EBE3A111-1CA8-43D1-AFE3-5228228FB602}" dt="2022-01-15T00:01:50.792" v="1" actId="20577"/>
          <ac:spMkLst>
            <pc:docMk/>
            <pc:sldMk cId="3771792598" sldId="316"/>
            <ac:spMk id="2" creationId="{4A7470D1-1C67-4AE3-A489-B3B3D87FCB9C}"/>
          </ac:spMkLst>
        </pc:spChg>
      </pc:sldChg>
      <pc:sldChg chg="modSp mod">
        <pc:chgData name="Manly Luscombe" userId="d66a401e1e7a39bf" providerId="LiveId" clId="{EBE3A111-1CA8-43D1-AFE3-5228228FB602}" dt="2022-01-15T00:01:38.727" v="0" actId="20577"/>
        <pc:sldMkLst>
          <pc:docMk/>
          <pc:sldMk cId="2444368337" sldId="317"/>
        </pc:sldMkLst>
        <pc:spChg chg="mod">
          <ac:chgData name="Manly Luscombe" userId="d66a401e1e7a39bf" providerId="LiveId" clId="{EBE3A111-1CA8-43D1-AFE3-5228228FB602}" dt="2022-01-15T00:01:38.727" v="0" actId="20577"/>
          <ac:spMkLst>
            <pc:docMk/>
            <pc:sldMk cId="2444368337" sldId="317"/>
            <ac:spMk id="2" creationId="{4A7470D1-1C67-4AE3-A489-B3B3D87FCB9C}"/>
          </ac:spMkLst>
        </pc:spChg>
      </pc:sldChg>
      <pc:sldChg chg="modSp mod">
        <pc:chgData name="Manly Luscombe" userId="d66a401e1e7a39bf" providerId="LiveId" clId="{EBE3A111-1CA8-43D1-AFE3-5228228FB602}" dt="2022-01-15T00:02:11.719" v="2" actId="20577"/>
        <pc:sldMkLst>
          <pc:docMk/>
          <pc:sldMk cId="461776941" sldId="318"/>
        </pc:sldMkLst>
        <pc:spChg chg="mod">
          <ac:chgData name="Manly Luscombe" userId="d66a401e1e7a39bf" providerId="LiveId" clId="{EBE3A111-1CA8-43D1-AFE3-5228228FB602}" dt="2022-01-15T00:02:11.719" v="2" actId="20577"/>
          <ac:spMkLst>
            <pc:docMk/>
            <pc:sldMk cId="461776941" sldId="318"/>
            <ac:spMk id="2" creationId="{4A7470D1-1C67-4AE3-A489-B3B3D87FCB9C}"/>
          </ac:spMkLst>
        </pc:spChg>
      </pc:sldChg>
      <pc:sldChg chg="modSp mod">
        <pc:chgData name="Manly Luscombe" userId="d66a401e1e7a39bf" providerId="LiveId" clId="{EBE3A111-1CA8-43D1-AFE3-5228228FB602}" dt="2022-01-15T00:02:24.852" v="3" actId="20577"/>
        <pc:sldMkLst>
          <pc:docMk/>
          <pc:sldMk cId="1707660638" sldId="319"/>
        </pc:sldMkLst>
        <pc:spChg chg="mod">
          <ac:chgData name="Manly Luscombe" userId="d66a401e1e7a39bf" providerId="LiveId" clId="{EBE3A111-1CA8-43D1-AFE3-5228228FB602}" dt="2022-01-15T00:02:24.852" v="3" actId="20577"/>
          <ac:spMkLst>
            <pc:docMk/>
            <pc:sldMk cId="1707660638" sldId="319"/>
            <ac:spMk id="2" creationId="{4A7470D1-1C67-4AE3-A489-B3B3D87FCB9C}"/>
          </ac:spMkLst>
        </pc:spChg>
      </pc:sldChg>
      <pc:sldChg chg="modSp mod">
        <pc:chgData name="Manly Luscombe" userId="d66a401e1e7a39bf" providerId="LiveId" clId="{EBE3A111-1CA8-43D1-AFE3-5228228FB602}" dt="2022-01-15T00:02:35.742" v="4" actId="20577"/>
        <pc:sldMkLst>
          <pc:docMk/>
          <pc:sldMk cId="663572920" sldId="320"/>
        </pc:sldMkLst>
        <pc:spChg chg="mod">
          <ac:chgData name="Manly Luscombe" userId="d66a401e1e7a39bf" providerId="LiveId" clId="{EBE3A111-1CA8-43D1-AFE3-5228228FB602}" dt="2022-01-15T00:02:35.742" v="4" actId="20577"/>
          <ac:spMkLst>
            <pc:docMk/>
            <pc:sldMk cId="663572920" sldId="320"/>
            <ac:spMk id="2" creationId="{4A7470D1-1C67-4AE3-A489-B3B3D87FCB9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rmAutofit/>
          </a:bodyPr>
          <a:lstStyle/>
          <a:p>
            <a:r>
              <a:rPr lang="en-US" sz="8000" dirty="0"/>
              <a:t>A Christian is Holy</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r>
              <a:rPr lang="en-US" sz="2400" b="1" dirty="0"/>
              <a:t>1 Peter 1:15-16</a:t>
            </a: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Be holy in ALL your conduct</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sng" strike="noStrike" baseline="0" dirty="0">
                <a:solidFill>
                  <a:schemeClr val="tx1"/>
                </a:solidFill>
                <a:latin typeface="Verdana" panose="020B0604030504040204" pitchFamily="34" charset="0"/>
              </a:rPr>
              <a:t>Business</a:t>
            </a:r>
            <a:r>
              <a:rPr lang="en-US" sz="3200" b="1" i="0" u="none" strike="noStrike" baseline="0" dirty="0">
                <a:solidFill>
                  <a:schemeClr val="tx1"/>
                </a:solidFill>
                <a:latin typeface="Verdana" panose="020B0604030504040204" pitchFamily="34" charset="0"/>
              </a:rPr>
              <a:t> – </a:t>
            </a:r>
            <a:endParaRPr lang="en-US" sz="3200" b="1" dirty="0">
              <a:solidFill>
                <a:schemeClr val="tx1"/>
              </a:solidFill>
              <a:latin typeface="Verdana" panose="020B0604030504040204" pitchFamily="34" charset="0"/>
            </a:endParaRPr>
          </a:p>
          <a:p>
            <a:pPr marR="0" algn="l" rtl="0"/>
            <a:r>
              <a:rPr lang="en-US" sz="3200" b="1" i="0" u="none" strike="noStrike" baseline="0" dirty="0">
                <a:solidFill>
                  <a:schemeClr val="tx1"/>
                </a:solidFill>
                <a:latin typeface="Verdana" panose="020B0604030504040204" pitchFamily="34" charset="0"/>
              </a:rPr>
              <a:t>We are honest, fair</a:t>
            </a:r>
          </a:p>
          <a:p>
            <a:pPr marR="0" algn="l" rtl="0"/>
            <a:r>
              <a:rPr lang="en-US" sz="3200" b="1" dirty="0">
                <a:solidFill>
                  <a:schemeClr val="tx1"/>
                </a:solidFill>
                <a:latin typeface="Verdana" panose="020B0604030504040204" pitchFamily="34" charset="0"/>
              </a:rPr>
              <a:t>We must be honest in our dealings with others – Romans 12:17</a:t>
            </a:r>
            <a:endParaRPr lang="en-US" sz="32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707660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Be holy in ALL your conduct</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sng" strike="noStrike" baseline="0" dirty="0">
                <a:solidFill>
                  <a:schemeClr val="tx1"/>
                </a:solidFill>
                <a:latin typeface="Verdana" panose="020B0604030504040204" pitchFamily="34" charset="0"/>
              </a:rPr>
              <a:t>Recreation</a:t>
            </a:r>
            <a:r>
              <a:rPr lang="en-US" sz="3200" b="1" i="0" u="none" strike="noStrike" baseline="0" dirty="0">
                <a:solidFill>
                  <a:schemeClr val="tx1"/>
                </a:solidFill>
                <a:latin typeface="Verdana" panose="020B0604030504040204" pitchFamily="34" charset="0"/>
              </a:rPr>
              <a:t> – </a:t>
            </a:r>
            <a:endParaRPr lang="en-US" sz="3200" b="1" dirty="0">
              <a:solidFill>
                <a:schemeClr val="tx1"/>
              </a:solidFill>
              <a:latin typeface="Verdana" panose="020B0604030504040204" pitchFamily="34" charset="0"/>
            </a:endParaRPr>
          </a:p>
          <a:p>
            <a:pPr marR="0" algn="l" rtl="0"/>
            <a:r>
              <a:rPr lang="en-US" sz="3200" b="1" i="0" u="none" strike="noStrike" baseline="0" dirty="0">
                <a:solidFill>
                  <a:schemeClr val="tx1"/>
                </a:solidFill>
                <a:latin typeface="Verdana" panose="020B0604030504040204" pitchFamily="34" charset="0"/>
              </a:rPr>
              <a:t>Enjoy life on a higher plane</a:t>
            </a:r>
          </a:p>
          <a:p>
            <a:pPr marR="0" algn="l" rtl="0"/>
            <a:r>
              <a:rPr lang="en-US" sz="3200" b="1" dirty="0">
                <a:solidFill>
                  <a:schemeClr val="tx1"/>
                </a:solidFill>
                <a:latin typeface="Verdana" panose="020B0604030504040204" pitchFamily="34" charset="0"/>
              </a:rPr>
              <a:t>Put the kingdom of God first – Matt. 6:33</a:t>
            </a:r>
          </a:p>
          <a:p>
            <a:pPr marR="0" algn="l" rtl="0"/>
            <a:r>
              <a:rPr lang="en-US" sz="3200" b="1" i="0" u="none" strike="noStrike" baseline="0" dirty="0">
                <a:solidFill>
                  <a:schemeClr val="tx1"/>
                </a:solidFill>
                <a:latin typeface="Verdana" panose="020B0604030504040204" pitchFamily="34" charset="0"/>
              </a:rPr>
              <a:t>Let others see your </a:t>
            </a:r>
            <a:r>
              <a:rPr lang="en-US" sz="3200" b="1" dirty="0">
                <a:solidFill>
                  <a:schemeClr val="tx1"/>
                </a:solidFill>
                <a:latin typeface="Verdana" panose="020B0604030504040204" pitchFamily="34" charset="0"/>
              </a:rPr>
              <a:t>light – Matt. 5:14-16</a:t>
            </a:r>
            <a:endParaRPr lang="en-US" sz="32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66357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We are motivated to be holy</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sng" strike="noStrike" baseline="0" dirty="0">
                <a:solidFill>
                  <a:schemeClr val="tx1"/>
                </a:solidFill>
                <a:latin typeface="Verdana" panose="020B0604030504040204" pitchFamily="34" charset="0"/>
              </a:rPr>
              <a:t>1) Anticipate the Lord’s return</a:t>
            </a:r>
          </a:p>
          <a:p>
            <a:pPr marR="0" algn="l" rtl="0"/>
            <a:r>
              <a:rPr lang="en-US" sz="3200" b="1" dirty="0">
                <a:solidFill>
                  <a:schemeClr val="tx1"/>
                </a:solidFill>
                <a:latin typeface="Verdana" panose="020B0604030504040204" pitchFamily="34" charset="0"/>
              </a:rPr>
              <a:t>Christ is coming</a:t>
            </a:r>
          </a:p>
          <a:p>
            <a:pPr marR="0" algn="l" rtl="0"/>
            <a:r>
              <a:rPr lang="en-US" sz="3200" b="1" i="0" strike="noStrike" baseline="0" dirty="0">
                <a:solidFill>
                  <a:schemeClr val="tx1"/>
                </a:solidFill>
                <a:latin typeface="Verdana" panose="020B0604030504040204" pitchFamily="34" charset="0"/>
              </a:rPr>
              <a:t>We must </a:t>
            </a:r>
            <a:r>
              <a:rPr lang="en-US" sz="3200" b="1" dirty="0">
                <a:solidFill>
                  <a:schemeClr val="tx1"/>
                </a:solidFill>
                <a:latin typeface="Verdana" panose="020B0604030504040204" pitchFamily="34" charset="0"/>
              </a:rPr>
              <a:t>watch – Matthew 24:42-44</a:t>
            </a:r>
          </a:p>
          <a:p>
            <a:pPr marR="0" algn="l" rtl="0"/>
            <a:endParaRPr lang="en-US" sz="3200" b="1" i="0"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94316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We are motivated to be holy</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sng" strike="noStrike" baseline="0" dirty="0">
                <a:solidFill>
                  <a:schemeClr val="tx1"/>
                </a:solidFill>
                <a:latin typeface="Verdana" panose="020B0604030504040204" pitchFamily="34" charset="0"/>
              </a:rPr>
              <a:t>2 ) We will stand before God</a:t>
            </a:r>
          </a:p>
          <a:p>
            <a:pPr marR="0" algn="l" rtl="0"/>
            <a:r>
              <a:rPr lang="en-US" sz="3200" b="1" dirty="0">
                <a:solidFill>
                  <a:schemeClr val="tx1"/>
                </a:solidFill>
                <a:latin typeface="Verdana" panose="020B0604030504040204" pitchFamily="34" charset="0"/>
              </a:rPr>
              <a:t>We will give an account – 2 Cor. 5:10</a:t>
            </a:r>
          </a:p>
          <a:p>
            <a:pPr marR="0" algn="l" rtl="0"/>
            <a:r>
              <a:rPr lang="en-US" sz="3200" b="1" i="0" strike="noStrike" baseline="0" dirty="0">
                <a:solidFill>
                  <a:schemeClr val="tx1"/>
                </a:solidFill>
                <a:latin typeface="Verdana" panose="020B0604030504040204" pitchFamily="34" charset="0"/>
              </a:rPr>
              <a:t>All will be judged – Acts 17:30-31</a:t>
            </a:r>
            <a:endParaRPr lang="en-US" sz="3200" b="1" dirty="0">
              <a:solidFill>
                <a:schemeClr val="tx1"/>
              </a:solidFill>
              <a:latin typeface="Verdana" panose="020B0604030504040204" pitchFamily="34" charset="0"/>
            </a:endParaRPr>
          </a:p>
          <a:p>
            <a:pPr marR="0" algn="l" rtl="0"/>
            <a:endParaRPr lang="en-US" sz="3200" b="1" i="0"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9261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We are motivated to be holy</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sng" strike="noStrike" baseline="0" dirty="0">
                <a:solidFill>
                  <a:schemeClr val="tx1"/>
                </a:solidFill>
                <a:latin typeface="Verdana" panose="020B0604030504040204" pitchFamily="34" charset="0"/>
              </a:rPr>
              <a:t>3) Gratitude for the death of Christ</a:t>
            </a:r>
          </a:p>
          <a:p>
            <a:pPr marR="0" algn="l" rtl="0"/>
            <a:r>
              <a:rPr lang="en-US" sz="3200" b="1" dirty="0">
                <a:solidFill>
                  <a:schemeClr val="tx1"/>
                </a:solidFill>
                <a:latin typeface="Verdana" panose="020B0604030504040204" pitchFamily="34" charset="0"/>
              </a:rPr>
              <a:t>We remember His death each Sunday</a:t>
            </a:r>
          </a:p>
          <a:p>
            <a:pPr marR="0" algn="l" rtl="0"/>
            <a:r>
              <a:rPr lang="en-US" sz="3200" b="1" dirty="0">
                <a:solidFill>
                  <a:schemeClr val="tx1"/>
                </a:solidFill>
                <a:latin typeface="Verdana" panose="020B0604030504040204" pitchFamily="34" charset="0"/>
              </a:rPr>
              <a:t>Jesus died so we could be different</a:t>
            </a:r>
          </a:p>
          <a:p>
            <a:pPr marR="0" algn="l" rtl="0"/>
            <a:endParaRPr lang="en-US" sz="3200" b="1" i="0"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38438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We are motivated to be holy</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Autofit/>
          </a:bodyPr>
          <a:lstStyle/>
          <a:p>
            <a:pPr marR="0" algn="l" rtl="0"/>
            <a:r>
              <a:rPr lang="en-US" sz="3200" b="1" i="0" u="none" strike="noStrike" baseline="0" dirty="0">
                <a:solidFill>
                  <a:schemeClr val="tx1"/>
                </a:solidFill>
                <a:latin typeface="Verdana" panose="020B0604030504040204" pitchFamily="34" charset="0"/>
              </a:rPr>
              <a:t>(Titus 2:11)  For the grace of God that brings salvation has appeared to all men, (12)  teaching us that, denying ungodliness and worldly lusts, we should live soberly, righteously, and godly in the present age, good works.</a:t>
            </a:r>
          </a:p>
          <a:p>
            <a:pPr marR="0" algn="l" rtl="0"/>
            <a:endParaRPr lang="en-US" sz="2400" b="1" i="0"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440525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We are motivated to be holy</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Autofit/>
          </a:bodyPr>
          <a:lstStyle/>
          <a:p>
            <a:pPr marR="0" algn="l" rtl="0"/>
            <a:r>
              <a:rPr lang="en-US" sz="3200" b="1" i="0" u="none" strike="noStrike" baseline="0" dirty="0">
                <a:solidFill>
                  <a:schemeClr val="tx1"/>
                </a:solidFill>
                <a:latin typeface="Verdana" panose="020B0604030504040204" pitchFamily="34" charset="0"/>
              </a:rPr>
              <a:t>(Titus2:13)  looking for the blessed hope and glorious appearing of our great God and Savior Jesus Christ, (14)  who gave Himself for us, that He might redeem us from every lawless deed and purify for Himself </a:t>
            </a:r>
            <a:r>
              <a:rPr lang="en-US" sz="3200" b="1" i="1" u="none" strike="noStrike" baseline="0" dirty="0">
                <a:solidFill>
                  <a:schemeClr val="tx1"/>
                </a:solidFill>
                <a:latin typeface="Verdana" panose="020B0604030504040204" pitchFamily="34" charset="0"/>
              </a:rPr>
              <a:t>His</a:t>
            </a:r>
            <a:r>
              <a:rPr lang="en-US" sz="3200" b="1" i="0" u="none" strike="noStrike" baseline="0" dirty="0">
                <a:solidFill>
                  <a:schemeClr val="tx1"/>
                </a:solidFill>
                <a:latin typeface="Verdana" panose="020B0604030504040204" pitchFamily="34" charset="0"/>
              </a:rPr>
              <a:t> own special people, zealous for good works.</a:t>
            </a:r>
          </a:p>
          <a:p>
            <a:pPr marR="0" algn="l" rtl="0"/>
            <a:endParaRPr lang="en-US" sz="2400" b="1" i="0"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74515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Autofit/>
          </a:bodyPr>
          <a:lstStyle/>
          <a:p>
            <a:pPr marR="0" algn="ctr" rtl="0"/>
            <a:r>
              <a:rPr lang="en-US" sz="3600" b="1" i="0" u="none" strike="noStrike" baseline="0" dirty="0">
                <a:solidFill>
                  <a:schemeClr val="tx1"/>
                </a:solidFill>
                <a:latin typeface="Verdana" panose="020B0604030504040204" pitchFamily="34" charset="0"/>
              </a:rPr>
              <a:t>The world wants us to conform.</a:t>
            </a:r>
          </a:p>
          <a:p>
            <a:pPr marR="0" algn="ctr" rtl="0"/>
            <a:endParaRPr lang="en-US" sz="3600" b="1" i="0" u="none" strike="noStrike" baseline="0" dirty="0">
              <a:solidFill>
                <a:schemeClr val="tx1"/>
              </a:solidFill>
              <a:latin typeface="Verdana" panose="020B0604030504040204" pitchFamily="34" charset="0"/>
            </a:endParaRPr>
          </a:p>
          <a:p>
            <a:pPr marR="0" algn="ctr" rtl="0"/>
            <a:r>
              <a:rPr lang="en-US" sz="3600" b="1" dirty="0">
                <a:solidFill>
                  <a:schemeClr val="tx1"/>
                </a:solidFill>
                <a:latin typeface="Verdana" panose="020B0604030504040204" pitchFamily="34" charset="0"/>
              </a:rPr>
              <a:t>God wants us to transform.</a:t>
            </a:r>
          </a:p>
          <a:p>
            <a:pPr marR="0" algn="ctr" rtl="0"/>
            <a:endParaRPr lang="en-US" sz="3600" b="1" dirty="0">
              <a:solidFill>
                <a:schemeClr val="tx1"/>
              </a:solidFill>
              <a:latin typeface="Verdana" panose="020B0604030504040204" pitchFamily="34" charset="0"/>
            </a:endParaRPr>
          </a:p>
          <a:p>
            <a:pPr marR="0" algn="ctr" rtl="0"/>
            <a:r>
              <a:rPr lang="en-US" sz="3600" b="1" i="0" u="none" strike="noStrike" baseline="0" dirty="0">
                <a:solidFill>
                  <a:schemeClr val="tx1"/>
                </a:solidFill>
                <a:latin typeface="Verdana" panose="020B0604030504040204" pitchFamily="34" charset="0"/>
              </a:rPr>
              <a:t>What will you decide?</a:t>
            </a:r>
          </a:p>
          <a:p>
            <a:pPr marR="0" algn="l" rtl="0"/>
            <a:endParaRPr lang="en-US" sz="3600" b="1" i="0"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459868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1 Peter 1:15-16</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none" strike="noStrike" baseline="0" dirty="0">
                <a:solidFill>
                  <a:schemeClr val="tx1"/>
                </a:solidFill>
                <a:latin typeface="Verdana" panose="020B0604030504040204" pitchFamily="34" charset="0"/>
              </a:rPr>
              <a:t>(1 Peter 1:15)  but as He who called you </a:t>
            </a:r>
            <a:r>
              <a:rPr lang="en-US" sz="3200" b="1" i="1" u="none" strike="noStrike" baseline="0" dirty="0">
                <a:solidFill>
                  <a:schemeClr val="tx1"/>
                </a:solidFill>
                <a:latin typeface="Verdana" panose="020B0604030504040204" pitchFamily="34" charset="0"/>
              </a:rPr>
              <a:t>is</a:t>
            </a:r>
            <a:r>
              <a:rPr lang="en-US" sz="3200" b="1" i="0" u="none" strike="noStrike" baseline="0" dirty="0">
                <a:solidFill>
                  <a:schemeClr val="tx1"/>
                </a:solidFill>
                <a:latin typeface="Verdana" panose="020B0604030504040204" pitchFamily="34" charset="0"/>
              </a:rPr>
              <a:t> holy, you also be holy in all </a:t>
            </a:r>
            <a:r>
              <a:rPr lang="en-US" sz="3200" b="1" i="1" u="none" strike="noStrike" baseline="0" dirty="0">
                <a:solidFill>
                  <a:schemeClr val="tx1"/>
                </a:solidFill>
                <a:latin typeface="Verdana" panose="020B0604030504040204" pitchFamily="34" charset="0"/>
              </a:rPr>
              <a:t>your</a:t>
            </a:r>
            <a:r>
              <a:rPr lang="en-US" sz="3200" b="1" i="0" u="none" strike="noStrike" baseline="0" dirty="0">
                <a:solidFill>
                  <a:schemeClr val="tx1"/>
                </a:solidFill>
                <a:latin typeface="Verdana" panose="020B0604030504040204" pitchFamily="34" charset="0"/>
              </a:rPr>
              <a:t> conduct,</a:t>
            </a:r>
          </a:p>
          <a:p>
            <a:pPr marR="0" algn="l" rtl="0"/>
            <a:r>
              <a:rPr lang="en-US" sz="3200" b="1" i="0" u="none" strike="noStrike" baseline="0" dirty="0">
                <a:solidFill>
                  <a:schemeClr val="tx1"/>
                </a:solidFill>
                <a:latin typeface="Verdana" panose="020B0604030504040204" pitchFamily="34" charset="0"/>
              </a:rPr>
              <a:t>(1 Peter 1:16)  because it is written, "BE HOLY, FOR I AM HOLY."</a:t>
            </a:r>
          </a:p>
          <a:p>
            <a:endParaRPr lang="en-US" sz="3200" b="1" dirty="0">
              <a:solidFill>
                <a:schemeClr val="tx1"/>
              </a:solidFill>
            </a:endParaRPr>
          </a:p>
        </p:txBody>
      </p:sp>
    </p:spTree>
    <p:extLst>
      <p:ext uri="{BB962C8B-B14F-4D97-AF65-F5344CB8AC3E}">
        <p14:creationId xmlns:p14="http://schemas.microsoft.com/office/powerpoint/2010/main" val="84430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none" strike="noStrike" baseline="0" dirty="0">
                <a:solidFill>
                  <a:schemeClr val="tx1"/>
                </a:solidFill>
                <a:latin typeface="Verdana" panose="020B0604030504040204" pitchFamily="34" charset="0"/>
              </a:rPr>
              <a:t>HOLY – Greek – </a:t>
            </a:r>
            <a:r>
              <a:rPr lang="en-US" sz="3200" b="1" i="0" u="none" strike="noStrike" baseline="0" dirty="0" err="1">
                <a:solidFill>
                  <a:schemeClr val="tx1"/>
                </a:solidFill>
                <a:latin typeface="Verdana" panose="020B0604030504040204" pitchFamily="34" charset="0"/>
              </a:rPr>
              <a:t>hagios</a:t>
            </a:r>
            <a:r>
              <a:rPr lang="en-US" sz="3200" b="1" i="0" u="none" strike="noStrike" baseline="0" dirty="0">
                <a:solidFill>
                  <a:schemeClr val="tx1"/>
                </a:solidFill>
                <a:latin typeface="Verdana" panose="020B0604030504040204" pitchFamily="34" charset="0"/>
              </a:rPr>
              <a:t> – from a root word meaning “different”</a:t>
            </a:r>
          </a:p>
          <a:p>
            <a:pPr marR="0" algn="l" rtl="0"/>
            <a:r>
              <a:rPr lang="en-US" sz="3200" b="1" dirty="0">
                <a:solidFill>
                  <a:schemeClr val="tx1"/>
                </a:solidFill>
                <a:latin typeface="Verdana" panose="020B0604030504040204" pitchFamily="34" charset="0"/>
              </a:rPr>
              <a:t>Temple is holy – different, separate from other buildings</a:t>
            </a:r>
          </a:p>
          <a:p>
            <a:pPr marR="0" algn="l" rtl="0"/>
            <a:r>
              <a:rPr lang="en-US" sz="3200" b="1" i="0" u="none" strike="noStrike" baseline="0" dirty="0">
                <a:solidFill>
                  <a:schemeClr val="tx1"/>
                </a:solidFill>
                <a:latin typeface="Verdana" panose="020B0604030504040204" pitchFamily="34" charset="0"/>
              </a:rPr>
              <a:t>Sabbath is holy – different, separate from other days of the week</a:t>
            </a:r>
          </a:p>
          <a:p>
            <a:endParaRPr lang="en-US" sz="3200" b="1" dirty="0">
              <a:solidFill>
                <a:schemeClr val="tx1"/>
              </a:solidFill>
            </a:endParaRPr>
          </a:p>
        </p:txBody>
      </p:sp>
    </p:spTree>
    <p:extLst>
      <p:ext uri="{BB962C8B-B14F-4D97-AF65-F5344CB8AC3E}">
        <p14:creationId xmlns:p14="http://schemas.microsoft.com/office/powerpoint/2010/main" val="1978087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none" strike="noStrike" baseline="0" dirty="0">
                <a:solidFill>
                  <a:schemeClr val="tx1"/>
                </a:solidFill>
                <a:latin typeface="Verdana" panose="020B0604030504040204" pitchFamily="34" charset="0"/>
              </a:rPr>
              <a:t>Christian is holy – different from the world, separate from sin and evil</a:t>
            </a:r>
          </a:p>
          <a:p>
            <a:pPr marR="0" algn="l" rtl="0"/>
            <a:r>
              <a:rPr lang="en-US" sz="3200" b="1" dirty="0">
                <a:solidFill>
                  <a:schemeClr val="tx1"/>
                </a:solidFill>
                <a:latin typeface="Verdana" panose="020B0604030504040204" pitchFamily="34" charset="0"/>
              </a:rPr>
              <a:t>We have been called to be a holy people.</a:t>
            </a:r>
          </a:p>
          <a:p>
            <a:pPr marR="0" algn="l" rtl="0"/>
            <a:r>
              <a:rPr lang="en-US" sz="3200" b="1" i="0" u="none" strike="noStrike" baseline="0" dirty="0">
                <a:solidFill>
                  <a:schemeClr val="tx1"/>
                </a:solidFill>
                <a:latin typeface="Verdana" panose="020B0604030504040204" pitchFamily="34" charset="0"/>
              </a:rPr>
              <a:t>Different, separate, distinct from the world and from sinners</a:t>
            </a:r>
          </a:p>
          <a:p>
            <a:endParaRPr lang="en-US" sz="3200" b="1" dirty="0">
              <a:solidFill>
                <a:schemeClr val="tx1"/>
              </a:solidFill>
            </a:endParaRPr>
          </a:p>
        </p:txBody>
      </p:sp>
    </p:spTree>
    <p:extLst>
      <p:ext uri="{BB962C8B-B14F-4D97-AF65-F5344CB8AC3E}">
        <p14:creationId xmlns:p14="http://schemas.microsoft.com/office/powerpoint/2010/main" val="3174422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Pattern for being holy </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none" strike="noStrike" baseline="0" dirty="0">
                <a:solidFill>
                  <a:schemeClr val="tx1"/>
                </a:solidFill>
                <a:latin typeface="Verdana" panose="020B0604030504040204" pitchFamily="34" charset="0"/>
              </a:rPr>
              <a:t>(1 Peter 1:16 b) "BE HOLY, FOR I AM HOLY.“</a:t>
            </a:r>
          </a:p>
          <a:p>
            <a:pPr marR="0" algn="l" rtl="0"/>
            <a:r>
              <a:rPr lang="en-US" sz="3200" b="1" dirty="0">
                <a:solidFill>
                  <a:schemeClr val="tx1"/>
                </a:solidFill>
                <a:latin typeface="Verdana" panose="020B0604030504040204" pitchFamily="34" charset="0"/>
              </a:rPr>
              <a:t>How can I be holy? Be like God!</a:t>
            </a:r>
          </a:p>
          <a:p>
            <a:pPr marR="0" algn="l" rtl="0"/>
            <a:r>
              <a:rPr lang="en-US" sz="3200" b="1" i="0" u="none" strike="noStrike" baseline="0" dirty="0">
                <a:solidFill>
                  <a:schemeClr val="tx1"/>
                </a:solidFill>
                <a:latin typeface="Verdana" panose="020B0604030504040204" pitchFamily="34" charset="0"/>
              </a:rPr>
              <a:t>Many religious leaders put on a appearance of being holy, super-righteous</a:t>
            </a:r>
          </a:p>
        </p:txBody>
      </p:sp>
    </p:spTree>
    <p:extLst>
      <p:ext uri="{BB962C8B-B14F-4D97-AF65-F5344CB8AC3E}">
        <p14:creationId xmlns:p14="http://schemas.microsoft.com/office/powerpoint/2010/main" val="562068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Pattern for being holy</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none" strike="noStrike" baseline="0" dirty="0">
                <a:solidFill>
                  <a:schemeClr val="tx1"/>
                </a:solidFill>
                <a:latin typeface="Verdana" panose="020B0604030504040204" pitchFamily="34" charset="0"/>
              </a:rPr>
              <a:t>Hypocrisy is condemned.</a:t>
            </a:r>
          </a:p>
          <a:p>
            <a:pPr marR="0" algn="l" rtl="0"/>
            <a:r>
              <a:rPr lang="en-US" sz="3200" b="1" i="0" u="none" strike="noStrike" baseline="0" dirty="0">
                <a:solidFill>
                  <a:schemeClr val="tx1"/>
                </a:solidFill>
                <a:latin typeface="Verdana" panose="020B0604030504040204" pitchFamily="34" charset="0"/>
              </a:rPr>
              <a:t>We are to be different</a:t>
            </a:r>
          </a:p>
          <a:p>
            <a:pPr lvl="1"/>
            <a:r>
              <a:rPr lang="en-US" sz="3000" b="1" dirty="0">
                <a:solidFill>
                  <a:schemeClr val="tx1"/>
                </a:solidFill>
                <a:latin typeface="Verdana" panose="020B0604030504040204" pitchFamily="34" charset="0"/>
              </a:rPr>
              <a:t>s</a:t>
            </a:r>
            <a:r>
              <a:rPr lang="en-US" sz="3000" b="1" i="0" u="none" strike="noStrike" baseline="0" dirty="0">
                <a:solidFill>
                  <a:schemeClr val="tx1"/>
                </a:solidFill>
                <a:latin typeface="Verdana" panose="020B0604030504040204" pitchFamily="34" charset="0"/>
              </a:rPr>
              <a:t>eparate from sin</a:t>
            </a:r>
          </a:p>
          <a:p>
            <a:pPr lvl="1"/>
            <a:r>
              <a:rPr lang="en-US" sz="3000" b="1" i="0" u="none" strike="noStrike" baseline="0" dirty="0">
                <a:solidFill>
                  <a:schemeClr val="tx1"/>
                </a:solidFill>
                <a:latin typeface="Verdana" panose="020B0604030504040204" pitchFamily="34" charset="0"/>
              </a:rPr>
              <a:t>separate from the world</a:t>
            </a:r>
          </a:p>
          <a:p>
            <a:pPr lvl="1"/>
            <a:r>
              <a:rPr lang="en-US" sz="3000" b="1" i="0" u="none" strike="noStrike" baseline="0" dirty="0">
                <a:solidFill>
                  <a:schemeClr val="tx1"/>
                </a:solidFill>
                <a:latin typeface="Verdana" panose="020B0604030504040204" pitchFamily="34" charset="0"/>
              </a:rPr>
              <a:t>separate from evil</a:t>
            </a:r>
          </a:p>
        </p:txBody>
      </p:sp>
    </p:spTree>
    <p:extLst>
      <p:ext uri="{BB962C8B-B14F-4D97-AF65-F5344CB8AC3E}">
        <p14:creationId xmlns:p14="http://schemas.microsoft.com/office/powerpoint/2010/main" val="880130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Be holy in ALL your conduct</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none" strike="noStrike" baseline="0" dirty="0">
                <a:solidFill>
                  <a:schemeClr val="tx1"/>
                </a:solidFill>
                <a:latin typeface="Verdana" panose="020B0604030504040204" pitchFamily="34" charset="0"/>
              </a:rPr>
              <a:t>(1 Peter 1:15)  but as He who called you </a:t>
            </a:r>
            <a:r>
              <a:rPr lang="en-US" sz="3200" b="1" i="1" u="none" strike="noStrike" baseline="0" dirty="0">
                <a:solidFill>
                  <a:schemeClr val="tx1"/>
                </a:solidFill>
                <a:latin typeface="Verdana" panose="020B0604030504040204" pitchFamily="34" charset="0"/>
              </a:rPr>
              <a:t>is</a:t>
            </a:r>
            <a:r>
              <a:rPr lang="en-US" sz="3200" b="1" i="0" u="none" strike="noStrike" baseline="0" dirty="0">
                <a:solidFill>
                  <a:schemeClr val="tx1"/>
                </a:solidFill>
                <a:latin typeface="Verdana" panose="020B0604030504040204" pitchFamily="34" charset="0"/>
              </a:rPr>
              <a:t> holy, you also be holy </a:t>
            </a:r>
            <a:r>
              <a:rPr lang="en-US" sz="3200" b="1" i="0" u="sng" strike="noStrike" baseline="0" dirty="0">
                <a:solidFill>
                  <a:schemeClr val="tx1"/>
                </a:solidFill>
                <a:latin typeface="Verdana" panose="020B0604030504040204" pitchFamily="34" charset="0"/>
              </a:rPr>
              <a:t>in all </a:t>
            </a:r>
            <a:r>
              <a:rPr lang="en-US" sz="3200" b="1" i="1" u="sng" strike="noStrike" baseline="0" dirty="0">
                <a:solidFill>
                  <a:schemeClr val="tx1"/>
                </a:solidFill>
                <a:latin typeface="Verdana" panose="020B0604030504040204" pitchFamily="34" charset="0"/>
              </a:rPr>
              <a:t>your</a:t>
            </a:r>
            <a:r>
              <a:rPr lang="en-US" sz="3200" b="1" i="0" u="sng" strike="noStrike" baseline="0" dirty="0">
                <a:solidFill>
                  <a:schemeClr val="tx1"/>
                </a:solidFill>
                <a:latin typeface="Verdana" panose="020B0604030504040204" pitchFamily="34" charset="0"/>
              </a:rPr>
              <a:t> conduct</a:t>
            </a:r>
            <a:r>
              <a:rPr lang="en-US" sz="3200" b="1" i="0" u="none" strike="noStrike" baseline="0" dirty="0">
                <a:solidFill>
                  <a:schemeClr val="tx1"/>
                </a:solidFill>
                <a:latin typeface="Verdana" panose="020B0604030504040204" pitchFamily="34" charset="0"/>
              </a:rPr>
              <a:t>,</a:t>
            </a:r>
          </a:p>
          <a:p>
            <a:pPr marR="0" algn="l" rtl="0"/>
            <a:r>
              <a:rPr lang="en-US" sz="3200" b="1" dirty="0">
                <a:solidFill>
                  <a:schemeClr val="tx1"/>
                </a:solidFill>
                <a:latin typeface="Verdana" panose="020B0604030504040204" pitchFamily="34" charset="0"/>
              </a:rPr>
              <a:t>Holiness is not limited to the church building and times of worship</a:t>
            </a:r>
          </a:p>
          <a:p>
            <a:pPr marR="0" algn="l" rtl="0"/>
            <a:r>
              <a:rPr lang="en-US" sz="3200" b="1" i="0" u="none" strike="noStrike" baseline="0" dirty="0">
                <a:solidFill>
                  <a:schemeClr val="tx1"/>
                </a:solidFill>
                <a:latin typeface="Verdana" panose="020B0604030504040204" pitchFamily="34" charset="0"/>
              </a:rPr>
              <a:t>Be holy in all that you do in life.</a:t>
            </a:r>
          </a:p>
        </p:txBody>
      </p:sp>
    </p:spTree>
    <p:extLst>
      <p:ext uri="{BB962C8B-B14F-4D97-AF65-F5344CB8AC3E}">
        <p14:creationId xmlns:p14="http://schemas.microsoft.com/office/powerpoint/2010/main" val="3771792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Be holy in ALL your conduct</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sng" strike="noStrike" baseline="0" dirty="0">
                <a:solidFill>
                  <a:schemeClr val="tx1"/>
                </a:solidFill>
                <a:latin typeface="Verdana" panose="020B0604030504040204" pitchFamily="34" charset="0"/>
              </a:rPr>
              <a:t>World</a:t>
            </a:r>
            <a:r>
              <a:rPr lang="en-US" sz="3200" b="1" i="0" u="none" strike="noStrike" baseline="0" dirty="0">
                <a:solidFill>
                  <a:schemeClr val="tx1"/>
                </a:solidFill>
                <a:latin typeface="Verdana" panose="020B0604030504040204" pitchFamily="34" charset="0"/>
              </a:rPr>
              <a:t> – lost, disobedience, evil, sin</a:t>
            </a:r>
          </a:p>
          <a:p>
            <a:pPr marR="0" algn="l" rtl="0"/>
            <a:r>
              <a:rPr lang="en-US" sz="3200" b="1" dirty="0">
                <a:solidFill>
                  <a:schemeClr val="tx1"/>
                </a:solidFill>
                <a:latin typeface="Verdana" panose="020B0604030504040204" pitchFamily="34" charset="0"/>
              </a:rPr>
              <a:t>We must be transformed – Romans 12:1-2</a:t>
            </a:r>
          </a:p>
          <a:p>
            <a:pPr marR="0" algn="l" rtl="0"/>
            <a:r>
              <a:rPr lang="en-US" sz="3200" b="1" i="0" u="none" strike="noStrike" baseline="0" dirty="0">
                <a:solidFill>
                  <a:schemeClr val="tx1"/>
                </a:solidFill>
                <a:latin typeface="Verdana" panose="020B0604030504040204" pitchFamily="34" charset="0"/>
              </a:rPr>
              <a:t>Keep unspotted – James 1:27</a:t>
            </a:r>
          </a:p>
          <a:p>
            <a:pPr marR="0" algn="l" rtl="0"/>
            <a:r>
              <a:rPr lang="en-US" sz="3200" b="1" dirty="0">
                <a:solidFill>
                  <a:schemeClr val="tx1"/>
                </a:solidFill>
                <a:latin typeface="Verdana" panose="020B0604030504040204" pitchFamily="34" charset="0"/>
              </a:rPr>
              <a:t>Do not be friends with the world – James 4:4</a:t>
            </a:r>
            <a:endParaRPr lang="en-US" sz="32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444368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D1-1C67-4AE3-A489-B3B3D87FCB9C}"/>
              </a:ext>
            </a:extLst>
          </p:cNvPr>
          <p:cNvSpPr>
            <a:spLocks noGrp="1"/>
          </p:cNvSpPr>
          <p:nvPr>
            <p:ph type="title"/>
          </p:nvPr>
        </p:nvSpPr>
        <p:spPr/>
        <p:txBody>
          <a:bodyPr/>
          <a:lstStyle/>
          <a:p>
            <a:r>
              <a:rPr lang="en-US" b="1" dirty="0"/>
              <a:t>Be holy in ALL your conduct</a:t>
            </a:r>
          </a:p>
        </p:txBody>
      </p:sp>
      <p:sp>
        <p:nvSpPr>
          <p:cNvPr id="3" name="Content Placeholder 2">
            <a:extLst>
              <a:ext uri="{FF2B5EF4-FFF2-40B4-BE49-F238E27FC236}">
                <a16:creationId xmlns:a16="http://schemas.microsoft.com/office/drawing/2014/main" id="{51DAE1C9-421A-4943-AB31-59B9B093EFAC}"/>
              </a:ext>
            </a:extLst>
          </p:cNvPr>
          <p:cNvSpPr>
            <a:spLocks noGrp="1"/>
          </p:cNvSpPr>
          <p:nvPr>
            <p:ph idx="1"/>
          </p:nvPr>
        </p:nvSpPr>
        <p:spPr/>
        <p:txBody>
          <a:bodyPr>
            <a:normAutofit/>
          </a:bodyPr>
          <a:lstStyle/>
          <a:p>
            <a:pPr marR="0" algn="l" rtl="0"/>
            <a:r>
              <a:rPr lang="en-US" sz="3200" b="1" i="0" u="sng" strike="noStrike" baseline="0" dirty="0">
                <a:solidFill>
                  <a:schemeClr val="tx1"/>
                </a:solidFill>
                <a:latin typeface="Verdana" panose="020B0604030504040204" pitchFamily="34" charset="0"/>
              </a:rPr>
              <a:t>Marriage</a:t>
            </a:r>
            <a:r>
              <a:rPr lang="en-US" sz="3200" b="1" i="0" u="none" strike="noStrike" baseline="0" dirty="0">
                <a:solidFill>
                  <a:schemeClr val="tx1"/>
                </a:solidFill>
                <a:latin typeface="Verdana" panose="020B0604030504040204" pitchFamily="34" charset="0"/>
              </a:rPr>
              <a:t> – </a:t>
            </a:r>
            <a:endParaRPr lang="en-US" sz="3200" b="1" dirty="0">
              <a:solidFill>
                <a:schemeClr val="tx1"/>
              </a:solidFill>
              <a:latin typeface="Verdana" panose="020B0604030504040204" pitchFamily="34" charset="0"/>
            </a:endParaRPr>
          </a:p>
          <a:p>
            <a:pPr marR="0" algn="l" rtl="0"/>
            <a:r>
              <a:rPr lang="en-US" sz="3200" b="1" i="0" u="none" strike="noStrike" baseline="0" dirty="0">
                <a:solidFill>
                  <a:schemeClr val="tx1"/>
                </a:solidFill>
                <a:latin typeface="Verdana" panose="020B0604030504040204" pitchFamily="34" charset="0"/>
              </a:rPr>
              <a:t>We must hold marriage as sacred</a:t>
            </a:r>
          </a:p>
          <a:p>
            <a:pPr marR="0" algn="l" rtl="0"/>
            <a:r>
              <a:rPr lang="en-US" sz="3200" b="1" dirty="0">
                <a:solidFill>
                  <a:schemeClr val="tx1"/>
                </a:solidFill>
                <a:latin typeface="Verdana" panose="020B0604030504040204" pitchFamily="34" charset="0"/>
              </a:rPr>
              <a:t>We are not like the world</a:t>
            </a:r>
          </a:p>
          <a:p>
            <a:pPr marR="0" algn="l" rtl="0"/>
            <a:r>
              <a:rPr lang="en-US" sz="3200" b="1" i="0" u="none" strike="noStrike" baseline="0" dirty="0">
                <a:solidFill>
                  <a:schemeClr val="tx1"/>
                </a:solidFill>
                <a:latin typeface="Verdana" panose="020B0604030504040204" pitchFamily="34" charset="0"/>
              </a:rPr>
              <a:t>Keep promises, like God keeps promises</a:t>
            </a:r>
          </a:p>
        </p:txBody>
      </p:sp>
    </p:spTree>
    <p:extLst>
      <p:ext uri="{BB962C8B-B14F-4D97-AF65-F5344CB8AC3E}">
        <p14:creationId xmlns:p14="http://schemas.microsoft.com/office/powerpoint/2010/main" val="461776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{E2C08540-1AF7-4CB0-92C7-C2CDF94B9D08}tf33845126_win32</Template>
  <TotalTime>47</TotalTime>
  <Words>572</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Bookman Old Style</vt:lpstr>
      <vt:lpstr>Calibri</vt:lpstr>
      <vt:lpstr>Franklin Gothic Book</vt:lpstr>
      <vt:lpstr>Verdana</vt:lpstr>
      <vt:lpstr>1_RetrospectVTI</vt:lpstr>
      <vt:lpstr>A Christian is Holy</vt:lpstr>
      <vt:lpstr>1 Peter 1:15-16</vt:lpstr>
      <vt:lpstr>Introduction</vt:lpstr>
      <vt:lpstr>Introduction</vt:lpstr>
      <vt:lpstr>Pattern for being holy </vt:lpstr>
      <vt:lpstr>Pattern for being holy</vt:lpstr>
      <vt:lpstr>Be holy in ALL your conduct</vt:lpstr>
      <vt:lpstr>Be holy in ALL your conduct</vt:lpstr>
      <vt:lpstr>Be holy in ALL your conduct</vt:lpstr>
      <vt:lpstr>Be holy in ALL your conduct</vt:lpstr>
      <vt:lpstr>Be holy in ALL your conduct</vt:lpstr>
      <vt:lpstr>We are motivated to be holy</vt:lpstr>
      <vt:lpstr>We are motivated to be holy</vt:lpstr>
      <vt:lpstr>We are motivated to be holy</vt:lpstr>
      <vt:lpstr>We are motivated to be holy</vt:lpstr>
      <vt:lpstr>We are motivated to be holy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Christian is Holy</dc:title>
  <dc:creator>Manly Luscombe</dc:creator>
  <cp:lastModifiedBy>Manly Luscombe</cp:lastModifiedBy>
  <cp:revision>1</cp:revision>
  <dcterms:created xsi:type="dcterms:W3CDTF">2021-12-14T21:11:50Z</dcterms:created>
  <dcterms:modified xsi:type="dcterms:W3CDTF">2022-01-15T00:03:51Z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