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9/9/2017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56D8A-039A-462D-A7C7-A153D1EC3436}"/>
              </a:ext>
            </a:extLst>
          </p:cNvPr>
          <p:cNvSpPr>
            <a:spLocks noGrp="1"/>
          </p:cNvSpPr>
          <p:nvPr>
            <p:ph type="ctrTitle"/>
          </p:nvPr>
        </p:nvSpPr>
        <p:spPr/>
        <p:txBody>
          <a:bodyPr/>
          <a:lstStyle/>
          <a:p>
            <a:r>
              <a:rPr lang="en-US" dirty="0"/>
              <a:t>Ho-hum worship</a:t>
            </a:r>
          </a:p>
        </p:txBody>
      </p:sp>
      <p:sp>
        <p:nvSpPr>
          <p:cNvPr id="3" name="Subtitle 2">
            <a:extLst>
              <a:ext uri="{FF2B5EF4-FFF2-40B4-BE49-F238E27FC236}">
                <a16:creationId xmlns:a16="http://schemas.microsoft.com/office/drawing/2014/main" id="{BD2A3666-04ED-4197-B608-9FF711ADF5E0}"/>
              </a:ext>
            </a:extLst>
          </p:cNvPr>
          <p:cNvSpPr>
            <a:spLocks noGrp="1"/>
          </p:cNvSpPr>
          <p:nvPr>
            <p:ph type="subTitle" idx="1"/>
          </p:nvPr>
        </p:nvSpPr>
        <p:spPr/>
        <p:txBody>
          <a:bodyPr>
            <a:noAutofit/>
          </a:bodyPr>
          <a:lstStyle/>
          <a:p>
            <a:r>
              <a:rPr lang="en-US" sz="3200" dirty="0"/>
              <a:t>Giving is often the most Ho-Hum part of our worship.</a:t>
            </a:r>
          </a:p>
        </p:txBody>
      </p:sp>
      <p:pic>
        <p:nvPicPr>
          <p:cNvPr id="5" name="Picture 4">
            <a:extLst>
              <a:ext uri="{FF2B5EF4-FFF2-40B4-BE49-F238E27FC236}">
                <a16:creationId xmlns:a16="http://schemas.microsoft.com/office/drawing/2014/main" id="{17A46AB0-66B6-45EB-BB35-1AC3F49FB19C}"/>
              </a:ext>
            </a:extLst>
          </p:cNvPr>
          <p:cNvPicPr>
            <a:picLocks noChangeAspect="1"/>
          </p:cNvPicPr>
          <p:nvPr/>
        </p:nvPicPr>
        <p:blipFill>
          <a:blip r:embed="rId2"/>
          <a:stretch>
            <a:fillRect/>
          </a:stretch>
        </p:blipFill>
        <p:spPr>
          <a:xfrm>
            <a:off x="1934135" y="0"/>
            <a:ext cx="7987553" cy="4572000"/>
          </a:xfrm>
          <a:prstGeom prst="rect">
            <a:avLst/>
          </a:prstGeom>
        </p:spPr>
      </p:pic>
      <p:sp>
        <p:nvSpPr>
          <p:cNvPr id="6" name="TextBox 5">
            <a:extLst>
              <a:ext uri="{FF2B5EF4-FFF2-40B4-BE49-F238E27FC236}">
                <a16:creationId xmlns:a16="http://schemas.microsoft.com/office/drawing/2014/main" id="{A94F77B9-FEED-43B8-B92A-1B9C4F2AD68E}"/>
              </a:ext>
            </a:extLst>
          </p:cNvPr>
          <p:cNvSpPr txBox="1"/>
          <p:nvPr/>
        </p:nvSpPr>
        <p:spPr>
          <a:xfrm>
            <a:off x="6109252" y="318052"/>
            <a:ext cx="2120348" cy="707886"/>
          </a:xfrm>
          <a:prstGeom prst="rect">
            <a:avLst/>
          </a:prstGeom>
          <a:noFill/>
        </p:spPr>
        <p:txBody>
          <a:bodyPr wrap="square" rtlCol="0">
            <a:spAutoFit/>
          </a:bodyPr>
          <a:lstStyle/>
          <a:p>
            <a:r>
              <a:rPr lang="en-US" sz="4000" dirty="0"/>
              <a:t>GIVING</a:t>
            </a:r>
          </a:p>
        </p:txBody>
      </p:sp>
    </p:spTree>
    <p:extLst>
      <p:ext uri="{BB962C8B-B14F-4D97-AF65-F5344CB8AC3E}">
        <p14:creationId xmlns:p14="http://schemas.microsoft.com/office/powerpoint/2010/main" val="108574621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B781C-AE0E-4C7B-B934-7C5E6DC7C787}"/>
              </a:ext>
            </a:extLst>
          </p:cNvPr>
          <p:cNvSpPr>
            <a:spLocks noGrp="1"/>
          </p:cNvSpPr>
          <p:nvPr>
            <p:ph type="title"/>
          </p:nvPr>
        </p:nvSpPr>
        <p:spPr/>
        <p:txBody>
          <a:bodyPr/>
          <a:lstStyle/>
          <a:p>
            <a:r>
              <a:rPr lang="en-US" dirty="0"/>
              <a:t>Church treasury</a:t>
            </a:r>
          </a:p>
        </p:txBody>
      </p:sp>
      <p:sp>
        <p:nvSpPr>
          <p:cNvPr id="3" name="Content Placeholder 2">
            <a:extLst>
              <a:ext uri="{FF2B5EF4-FFF2-40B4-BE49-F238E27FC236}">
                <a16:creationId xmlns:a16="http://schemas.microsoft.com/office/drawing/2014/main" id="{4822C49F-9A35-40C6-9358-9A486CE61054}"/>
              </a:ext>
            </a:extLst>
          </p:cNvPr>
          <p:cNvSpPr>
            <a:spLocks noGrp="1"/>
          </p:cNvSpPr>
          <p:nvPr>
            <p:ph idx="1"/>
          </p:nvPr>
        </p:nvSpPr>
        <p:spPr/>
        <p:txBody>
          <a:bodyPr>
            <a:normAutofit/>
          </a:bodyPr>
          <a:lstStyle/>
          <a:p>
            <a:r>
              <a:rPr lang="en-US" sz="3600" dirty="0"/>
              <a:t>Under the Law of Moses</a:t>
            </a:r>
          </a:p>
          <a:p>
            <a:r>
              <a:rPr lang="en-US" sz="3600" b="1" dirty="0"/>
              <a:t>Malachi 3:10a </a:t>
            </a:r>
            <a:r>
              <a:rPr lang="en-US" sz="3600" dirty="0"/>
              <a:t>Bring all the tithes into the storehouse, That there may be food in My house</a:t>
            </a:r>
          </a:p>
          <a:p>
            <a:r>
              <a:rPr lang="en-US" sz="3600" b="1" dirty="0"/>
              <a:t>Mark 12:41 </a:t>
            </a:r>
            <a:r>
              <a:rPr lang="en-US" sz="3600" dirty="0"/>
              <a:t>Now Jesus sat opposite the treasury and saw how the people put money into the treasury. And many </a:t>
            </a:r>
            <a:r>
              <a:rPr lang="en-US" sz="3600" i="1" dirty="0"/>
              <a:t>who were</a:t>
            </a:r>
            <a:r>
              <a:rPr lang="en-US" sz="3600" dirty="0"/>
              <a:t> rich put in much.</a:t>
            </a:r>
          </a:p>
        </p:txBody>
      </p:sp>
    </p:spTree>
    <p:extLst>
      <p:ext uri="{BB962C8B-B14F-4D97-AF65-F5344CB8AC3E}">
        <p14:creationId xmlns:p14="http://schemas.microsoft.com/office/powerpoint/2010/main" val="233330891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B781C-AE0E-4C7B-B934-7C5E6DC7C787}"/>
              </a:ext>
            </a:extLst>
          </p:cNvPr>
          <p:cNvSpPr>
            <a:spLocks noGrp="1"/>
          </p:cNvSpPr>
          <p:nvPr>
            <p:ph type="title"/>
          </p:nvPr>
        </p:nvSpPr>
        <p:spPr/>
        <p:txBody>
          <a:bodyPr/>
          <a:lstStyle/>
          <a:p>
            <a:r>
              <a:rPr lang="en-US" dirty="0"/>
              <a:t>Church treasury</a:t>
            </a:r>
          </a:p>
        </p:txBody>
      </p:sp>
      <p:sp>
        <p:nvSpPr>
          <p:cNvPr id="3" name="Content Placeholder 2">
            <a:extLst>
              <a:ext uri="{FF2B5EF4-FFF2-40B4-BE49-F238E27FC236}">
                <a16:creationId xmlns:a16="http://schemas.microsoft.com/office/drawing/2014/main" id="{4822C49F-9A35-40C6-9358-9A486CE61054}"/>
              </a:ext>
            </a:extLst>
          </p:cNvPr>
          <p:cNvSpPr>
            <a:spLocks noGrp="1"/>
          </p:cNvSpPr>
          <p:nvPr>
            <p:ph idx="1"/>
          </p:nvPr>
        </p:nvSpPr>
        <p:spPr/>
        <p:txBody>
          <a:bodyPr>
            <a:normAutofit/>
          </a:bodyPr>
          <a:lstStyle/>
          <a:p>
            <a:r>
              <a:rPr lang="en-US" sz="3600" dirty="0"/>
              <a:t>Church must have a treasury</a:t>
            </a:r>
          </a:p>
          <a:p>
            <a:r>
              <a:rPr lang="en-US" sz="3600" dirty="0"/>
              <a:t> </a:t>
            </a:r>
            <a:r>
              <a:rPr lang="en-US" sz="3600" b="1" dirty="0"/>
              <a:t>1 Corinthians 16:2 b </a:t>
            </a:r>
            <a:r>
              <a:rPr lang="en-US" sz="3600" dirty="0"/>
              <a:t>that there be no collections when I come. </a:t>
            </a:r>
          </a:p>
          <a:p>
            <a:r>
              <a:rPr lang="en-US" sz="3600" dirty="0"/>
              <a:t>When opportunity / obligation comes – funds are available</a:t>
            </a:r>
          </a:p>
          <a:p>
            <a:endParaRPr lang="en-US" sz="3600" dirty="0"/>
          </a:p>
        </p:txBody>
      </p:sp>
    </p:spTree>
    <p:extLst>
      <p:ext uri="{BB962C8B-B14F-4D97-AF65-F5344CB8AC3E}">
        <p14:creationId xmlns:p14="http://schemas.microsoft.com/office/powerpoint/2010/main" val="2710384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C49F-0E0E-48A1-86E8-F624C0D44D3C}"/>
              </a:ext>
            </a:extLst>
          </p:cNvPr>
          <p:cNvSpPr>
            <a:spLocks noGrp="1"/>
          </p:cNvSpPr>
          <p:nvPr>
            <p:ph type="title"/>
          </p:nvPr>
        </p:nvSpPr>
        <p:spPr/>
        <p:txBody>
          <a:bodyPr/>
          <a:lstStyle/>
          <a:p>
            <a:r>
              <a:rPr lang="en-US" dirty="0"/>
              <a:t>proportional</a:t>
            </a:r>
          </a:p>
        </p:txBody>
      </p:sp>
      <p:sp>
        <p:nvSpPr>
          <p:cNvPr id="3" name="Content Placeholder 2">
            <a:extLst>
              <a:ext uri="{FF2B5EF4-FFF2-40B4-BE49-F238E27FC236}">
                <a16:creationId xmlns:a16="http://schemas.microsoft.com/office/drawing/2014/main" id="{619619C7-67AE-49C5-BFFE-4ABA97431941}"/>
              </a:ext>
            </a:extLst>
          </p:cNvPr>
          <p:cNvSpPr>
            <a:spLocks noGrp="1"/>
          </p:cNvSpPr>
          <p:nvPr>
            <p:ph idx="1"/>
          </p:nvPr>
        </p:nvSpPr>
        <p:spPr/>
        <p:txBody>
          <a:bodyPr>
            <a:normAutofit/>
          </a:bodyPr>
          <a:lstStyle/>
          <a:p>
            <a:r>
              <a:rPr lang="en-US" sz="3600" dirty="0"/>
              <a:t>Give “as prospered”</a:t>
            </a:r>
          </a:p>
          <a:p>
            <a:r>
              <a:rPr lang="en-US" sz="3600" dirty="0"/>
              <a:t>How much? This is your individual choice.</a:t>
            </a:r>
          </a:p>
          <a:p>
            <a:r>
              <a:rPr lang="en-US" sz="3600" dirty="0"/>
              <a:t>Base you decision on – duties</a:t>
            </a:r>
          </a:p>
          <a:p>
            <a:pPr lvl="1"/>
            <a:r>
              <a:rPr lang="en-US" sz="3200" dirty="0"/>
              <a:t>Support family</a:t>
            </a:r>
          </a:p>
          <a:p>
            <a:pPr lvl="1"/>
            <a:r>
              <a:rPr lang="en-US" sz="3200" dirty="0"/>
              <a:t>Support parents</a:t>
            </a:r>
          </a:p>
          <a:p>
            <a:pPr lvl="1"/>
            <a:r>
              <a:rPr lang="en-US" sz="3200" dirty="0"/>
              <a:t>Income of all the family</a:t>
            </a:r>
          </a:p>
        </p:txBody>
      </p:sp>
    </p:spTree>
    <p:extLst>
      <p:ext uri="{BB962C8B-B14F-4D97-AF65-F5344CB8AC3E}">
        <p14:creationId xmlns:p14="http://schemas.microsoft.com/office/powerpoint/2010/main" val="35247292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78CD6-2157-4B1C-B11E-9FC677734507}"/>
              </a:ext>
            </a:extLst>
          </p:cNvPr>
          <p:cNvSpPr>
            <a:spLocks noGrp="1"/>
          </p:cNvSpPr>
          <p:nvPr>
            <p:ph type="title"/>
          </p:nvPr>
        </p:nvSpPr>
        <p:spPr/>
        <p:txBody>
          <a:bodyPr/>
          <a:lstStyle/>
          <a:p>
            <a:r>
              <a:rPr lang="en-US" dirty="0"/>
              <a:t>Do not count your obligations</a:t>
            </a:r>
          </a:p>
        </p:txBody>
      </p:sp>
      <p:sp>
        <p:nvSpPr>
          <p:cNvPr id="3" name="Content Placeholder 2">
            <a:extLst>
              <a:ext uri="{FF2B5EF4-FFF2-40B4-BE49-F238E27FC236}">
                <a16:creationId xmlns:a16="http://schemas.microsoft.com/office/drawing/2014/main" id="{3C4931D4-29E3-4A6D-8EDC-EC392E729988}"/>
              </a:ext>
            </a:extLst>
          </p:cNvPr>
          <p:cNvSpPr>
            <a:spLocks noGrp="1"/>
          </p:cNvSpPr>
          <p:nvPr>
            <p:ph idx="1"/>
          </p:nvPr>
        </p:nvSpPr>
        <p:spPr/>
        <p:txBody>
          <a:bodyPr>
            <a:normAutofit lnSpcReduction="10000"/>
          </a:bodyPr>
          <a:lstStyle/>
          <a:p>
            <a:r>
              <a:rPr lang="en-US" sz="3600" dirty="0"/>
              <a:t>We all have obligations – credit accounts, monthly bills, payments, etc.</a:t>
            </a:r>
          </a:p>
          <a:p>
            <a:r>
              <a:rPr lang="en-US" sz="3600" dirty="0"/>
              <a:t>“I just bought a 60” TV and I have to pay for it.”</a:t>
            </a:r>
          </a:p>
          <a:p>
            <a:r>
              <a:rPr lang="en-US" sz="3600" dirty="0"/>
              <a:t>Are you stealing from God to get a bigger TV?</a:t>
            </a:r>
          </a:p>
          <a:p>
            <a:r>
              <a:rPr lang="en-US" sz="3600" b="1" dirty="0"/>
              <a:t>Malachi 3:8 </a:t>
            </a:r>
            <a:r>
              <a:rPr lang="en-US" sz="3600" dirty="0"/>
              <a:t>"Will a man rob God? Yet you have robbed Me! But you say, 'In what way have we robbed You?' In tithes and offerings.</a:t>
            </a:r>
          </a:p>
        </p:txBody>
      </p:sp>
    </p:spTree>
    <p:extLst>
      <p:ext uri="{BB962C8B-B14F-4D97-AF65-F5344CB8AC3E}">
        <p14:creationId xmlns:p14="http://schemas.microsoft.com/office/powerpoint/2010/main" val="320754751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D9FD2-6719-4FCB-BA20-C3259B85A57B}"/>
              </a:ext>
            </a:extLst>
          </p:cNvPr>
          <p:cNvSpPr>
            <a:spLocks noGrp="1"/>
          </p:cNvSpPr>
          <p:nvPr>
            <p:ph type="title"/>
          </p:nvPr>
        </p:nvSpPr>
        <p:spPr/>
        <p:txBody>
          <a:bodyPr/>
          <a:lstStyle/>
          <a:p>
            <a:r>
              <a:rPr lang="en-US" dirty="0"/>
              <a:t>Christians are generous</a:t>
            </a:r>
          </a:p>
        </p:txBody>
      </p:sp>
      <p:sp>
        <p:nvSpPr>
          <p:cNvPr id="3" name="Content Placeholder 2">
            <a:extLst>
              <a:ext uri="{FF2B5EF4-FFF2-40B4-BE49-F238E27FC236}">
                <a16:creationId xmlns:a16="http://schemas.microsoft.com/office/drawing/2014/main" id="{20911F21-F857-4899-B4C2-97F1D0DE4C01}"/>
              </a:ext>
            </a:extLst>
          </p:cNvPr>
          <p:cNvSpPr>
            <a:spLocks noGrp="1"/>
          </p:cNvSpPr>
          <p:nvPr>
            <p:ph idx="1"/>
          </p:nvPr>
        </p:nvSpPr>
        <p:spPr/>
        <p:txBody>
          <a:bodyPr>
            <a:normAutofit/>
          </a:bodyPr>
          <a:lstStyle/>
          <a:p>
            <a:r>
              <a:rPr lang="en-US" sz="3600" dirty="0"/>
              <a:t>Giving is not a debt you owe</a:t>
            </a:r>
          </a:p>
          <a:p>
            <a:endParaRPr lang="en-US" sz="3600" dirty="0"/>
          </a:p>
          <a:p>
            <a:r>
              <a:rPr lang="en-US" sz="3600" dirty="0"/>
              <a:t>It is a gift you choose to give</a:t>
            </a:r>
          </a:p>
          <a:p>
            <a:endParaRPr lang="en-US" sz="3600" dirty="0"/>
          </a:p>
          <a:p>
            <a:r>
              <a:rPr lang="en-US" sz="3600" dirty="0"/>
              <a:t>It is an expression of your love for God and how He has blessed your life</a:t>
            </a:r>
          </a:p>
          <a:p>
            <a:endParaRPr lang="en-US" sz="3600" dirty="0"/>
          </a:p>
        </p:txBody>
      </p:sp>
    </p:spTree>
    <p:extLst>
      <p:ext uri="{BB962C8B-B14F-4D97-AF65-F5344CB8AC3E}">
        <p14:creationId xmlns:p14="http://schemas.microsoft.com/office/powerpoint/2010/main" val="256832888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88C5-5B05-4DED-908A-4E7A050E7964}"/>
              </a:ext>
            </a:extLst>
          </p:cNvPr>
          <p:cNvSpPr>
            <a:spLocks noGrp="1"/>
          </p:cNvSpPr>
          <p:nvPr>
            <p:ph type="title"/>
          </p:nvPr>
        </p:nvSpPr>
        <p:spPr/>
        <p:txBody>
          <a:bodyPr/>
          <a:lstStyle/>
          <a:p>
            <a:r>
              <a:rPr lang="en-US" dirty="0"/>
              <a:t>2 Corinthians 9:5-7</a:t>
            </a:r>
          </a:p>
        </p:txBody>
      </p:sp>
      <p:sp>
        <p:nvSpPr>
          <p:cNvPr id="3" name="Content Placeholder 2">
            <a:extLst>
              <a:ext uri="{FF2B5EF4-FFF2-40B4-BE49-F238E27FC236}">
                <a16:creationId xmlns:a16="http://schemas.microsoft.com/office/drawing/2014/main" id="{CE399D29-7B4F-4B2A-B26A-6372609DCB29}"/>
              </a:ext>
            </a:extLst>
          </p:cNvPr>
          <p:cNvSpPr>
            <a:spLocks noGrp="1"/>
          </p:cNvSpPr>
          <p:nvPr>
            <p:ph idx="1"/>
          </p:nvPr>
        </p:nvSpPr>
        <p:spPr>
          <a:xfrm>
            <a:off x="556591" y="1815548"/>
            <a:ext cx="11039061" cy="4493812"/>
          </a:xfrm>
        </p:spPr>
        <p:txBody>
          <a:bodyPr>
            <a:noAutofit/>
          </a:bodyPr>
          <a:lstStyle/>
          <a:p>
            <a:r>
              <a:rPr lang="en-US" sz="3600" dirty="0"/>
              <a:t>Therefore I thought it necessary to exhort the brethren to go to you ahead of time, and prepare your </a:t>
            </a:r>
            <a:r>
              <a:rPr lang="en-US" sz="3600" b="1" dirty="0"/>
              <a:t>generous gift </a:t>
            </a:r>
            <a:r>
              <a:rPr lang="en-US" sz="3600" dirty="0"/>
              <a:t>beforehand, which </a:t>
            </a:r>
            <a:r>
              <a:rPr lang="en-US" sz="3600" i="1" dirty="0"/>
              <a:t>you had</a:t>
            </a:r>
            <a:r>
              <a:rPr lang="en-US" sz="3600" dirty="0"/>
              <a:t> previously promised, that it may be ready as </a:t>
            </a:r>
            <a:r>
              <a:rPr lang="en-US" sz="3600" i="1" dirty="0"/>
              <a:t>a matter of</a:t>
            </a:r>
            <a:r>
              <a:rPr lang="en-US" sz="3600" dirty="0"/>
              <a:t> generosity and not as a grudging obligation. </a:t>
            </a:r>
            <a:r>
              <a:rPr lang="en-US" sz="3600" b="1" baseline="30000" dirty="0"/>
              <a:t>6</a:t>
            </a:r>
            <a:r>
              <a:rPr lang="en-US" sz="3600" dirty="0"/>
              <a:t> But this </a:t>
            </a:r>
            <a:r>
              <a:rPr lang="en-US" sz="3600" i="1" dirty="0"/>
              <a:t>I say:</a:t>
            </a:r>
            <a:r>
              <a:rPr lang="en-US" sz="3600" dirty="0"/>
              <a:t> He who sows sparingly will also reap sparingly, and he who sows bountifully will also reap bountifully. </a:t>
            </a:r>
            <a:r>
              <a:rPr lang="en-US" sz="3600" b="1" baseline="30000" dirty="0"/>
              <a:t>7</a:t>
            </a:r>
            <a:r>
              <a:rPr lang="en-US" sz="3600" dirty="0"/>
              <a:t> </a:t>
            </a:r>
            <a:r>
              <a:rPr lang="en-US" sz="3600" i="1" dirty="0"/>
              <a:t>So let</a:t>
            </a:r>
            <a:r>
              <a:rPr lang="en-US" sz="3600" dirty="0"/>
              <a:t> each one </a:t>
            </a:r>
            <a:r>
              <a:rPr lang="en-US" sz="3600" i="1" dirty="0"/>
              <a:t>give</a:t>
            </a:r>
            <a:r>
              <a:rPr lang="en-US" sz="3600" dirty="0"/>
              <a:t> as he purposes in his heart, not grudgingly or of necessity; for God loves a cheerful giver.</a:t>
            </a:r>
          </a:p>
        </p:txBody>
      </p:sp>
    </p:spTree>
    <p:extLst>
      <p:ext uri="{BB962C8B-B14F-4D97-AF65-F5344CB8AC3E}">
        <p14:creationId xmlns:p14="http://schemas.microsoft.com/office/powerpoint/2010/main" val="22077899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2C9F3-D3DE-40B6-B8B9-AFEA26292B40}"/>
              </a:ext>
            </a:extLst>
          </p:cNvPr>
          <p:cNvSpPr>
            <a:spLocks noGrp="1"/>
          </p:cNvSpPr>
          <p:nvPr>
            <p:ph type="title"/>
          </p:nvPr>
        </p:nvSpPr>
        <p:spPr/>
        <p:txBody>
          <a:bodyPr/>
          <a:lstStyle/>
          <a:p>
            <a:r>
              <a:rPr lang="en-US" dirty="0"/>
              <a:t>GIVING is worship</a:t>
            </a:r>
          </a:p>
        </p:txBody>
      </p:sp>
      <p:sp>
        <p:nvSpPr>
          <p:cNvPr id="3" name="Content Placeholder 2">
            <a:extLst>
              <a:ext uri="{FF2B5EF4-FFF2-40B4-BE49-F238E27FC236}">
                <a16:creationId xmlns:a16="http://schemas.microsoft.com/office/drawing/2014/main" id="{DDC256D8-8604-4EFD-962C-353A3F0AC965}"/>
              </a:ext>
            </a:extLst>
          </p:cNvPr>
          <p:cNvSpPr>
            <a:spLocks noGrp="1"/>
          </p:cNvSpPr>
          <p:nvPr>
            <p:ph idx="1"/>
          </p:nvPr>
        </p:nvSpPr>
        <p:spPr/>
        <p:txBody>
          <a:bodyPr>
            <a:normAutofit/>
          </a:bodyPr>
          <a:lstStyle/>
          <a:p>
            <a:r>
              <a:rPr lang="en-US" sz="3600" dirty="0"/>
              <a:t>Giving is the most difficult part of our worship to prevent the Ho Hum feeling</a:t>
            </a:r>
          </a:p>
          <a:p>
            <a:r>
              <a:rPr lang="en-US" sz="3600" dirty="0"/>
              <a:t>Many see giving – not as worship – but a necessary thing to pay the bills and maintain the building</a:t>
            </a:r>
          </a:p>
          <a:p>
            <a:r>
              <a:rPr lang="en-US" sz="3600" b="1" dirty="0"/>
              <a:t>Giving </a:t>
            </a:r>
            <a:r>
              <a:rPr lang="en-US" sz="3600" b="1" u="sng" dirty="0"/>
              <a:t>IS</a:t>
            </a:r>
            <a:r>
              <a:rPr lang="en-US" sz="3600" b="1" dirty="0"/>
              <a:t> worship </a:t>
            </a:r>
            <a:r>
              <a:rPr lang="en-US" sz="3600" dirty="0"/>
              <a:t>– It expresses to God our gratitude for his blessings toward us</a:t>
            </a:r>
          </a:p>
        </p:txBody>
      </p:sp>
    </p:spTree>
    <p:extLst>
      <p:ext uri="{BB962C8B-B14F-4D97-AF65-F5344CB8AC3E}">
        <p14:creationId xmlns:p14="http://schemas.microsoft.com/office/powerpoint/2010/main" val="33975955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B70A-DD87-4388-B4BC-0C2D360FA191}"/>
              </a:ext>
            </a:extLst>
          </p:cNvPr>
          <p:cNvSpPr>
            <a:spLocks noGrp="1"/>
          </p:cNvSpPr>
          <p:nvPr>
            <p:ph type="title"/>
          </p:nvPr>
        </p:nvSpPr>
        <p:spPr/>
        <p:txBody>
          <a:bodyPr/>
          <a:lstStyle/>
          <a:p>
            <a:r>
              <a:rPr lang="en-US" dirty="0"/>
              <a:t>Giving is worship</a:t>
            </a:r>
          </a:p>
        </p:txBody>
      </p:sp>
      <p:sp>
        <p:nvSpPr>
          <p:cNvPr id="3" name="Content Placeholder 2">
            <a:extLst>
              <a:ext uri="{FF2B5EF4-FFF2-40B4-BE49-F238E27FC236}">
                <a16:creationId xmlns:a16="http://schemas.microsoft.com/office/drawing/2014/main" id="{D7364D83-FE5A-4469-A67D-64AC8EEF3FFA}"/>
              </a:ext>
            </a:extLst>
          </p:cNvPr>
          <p:cNvSpPr>
            <a:spLocks noGrp="1"/>
          </p:cNvSpPr>
          <p:nvPr>
            <p:ph idx="1"/>
          </p:nvPr>
        </p:nvSpPr>
        <p:spPr/>
        <p:txBody>
          <a:bodyPr>
            <a:normAutofit/>
          </a:bodyPr>
          <a:lstStyle/>
          <a:p>
            <a:r>
              <a:rPr lang="en-US" sz="3600" dirty="0"/>
              <a:t>Sacrifices under the Law of Moses were gifts</a:t>
            </a:r>
          </a:p>
          <a:p>
            <a:r>
              <a:rPr lang="en-US" sz="3600" b="1" dirty="0"/>
              <a:t>Numbers 18:11a </a:t>
            </a:r>
            <a:r>
              <a:rPr lang="en-US" sz="3600" dirty="0"/>
              <a:t>This also </a:t>
            </a:r>
            <a:r>
              <a:rPr lang="en-US" sz="3600" i="1" dirty="0"/>
              <a:t>is</a:t>
            </a:r>
            <a:r>
              <a:rPr lang="en-US" sz="3600" dirty="0"/>
              <a:t> yours: the heave offering of their gift</a:t>
            </a:r>
          </a:p>
          <a:p>
            <a:r>
              <a:rPr lang="en-US" sz="3600" b="1" dirty="0"/>
              <a:t>Hebrews 5:1 </a:t>
            </a:r>
            <a:r>
              <a:rPr lang="en-US" sz="3600" dirty="0"/>
              <a:t>For every high priest taken from among men is appointed for men in things </a:t>
            </a:r>
            <a:r>
              <a:rPr lang="en-US" sz="3600" i="1" dirty="0"/>
              <a:t>pertaining</a:t>
            </a:r>
            <a:r>
              <a:rPr lang="en-US" sz="3600" dirty="0"/>
              <a:t> to God, that he may offer both gifts and sacrifices for sins.</a:t>
            </a:r>
          </a:p>
        </p:txBody>
      </p:sp>
    </p:spTree>
    <p:extLst>
      <p:ext uri="{BB962C8B-B14F-4D97-AF65-F5344CB8AC3E}">
        <p14:creationId xmlns:p14="http://schemas.microsoft.com/office/powerpoint/2010/main" val="34088402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B70A-DD87-4388-B4BC-0C2D360FA191}"/>
              </a:ext>
            </a:extLst>
          </p:cNvPr>
          <p:cNvSpPr>
            <a:spLocks noGrp="1"/>
          </p:cNvSpPr>
          <p:nvPr>
            <p:ph type="title"/>
          </p:nvPr>
        </p:nvSpPr>
        <p:spPr/>
        <p:txBody>
          <a:bodyPr/>
          <a:lstStyle/>
          <a:p>
            <a:r>
              <a:rPr lang="en-US" dirty="0"/>
              <a:t>Giving is worship</a:t>
            </a:r>
          </a:p>
        </p:txBody>
      </p:sp>
      <p:sp>
        <p:nvSpPr>
          <p:cNvPr id="3" name="Content Placeholder 2">
            <a:extLst>
              <a:ext uri="{FF2B5EF4-FFF2-40B4-BE49-F238E27FC236}">
                <a16:creationId xmlns:a16="http://schemas.microsoft.com/office/drawing/2014/main" id="{D7364D83-FE5A-4469-A67D-64AC8EEF3FFA}"/>
              </a:ext>
            </a:extLst>
          </p:cNvPr>
          <p:cNvSpPr>
            <a:spLocks noGrp="1"/>
          </p:cNvSpPr>
          <p:nvPr>
            <p:ph idx="1"/>
          </p:nvPr>
        </p:nvSpPr>
        <p:spPr/>
        <p:txBody>
          <a:bodyPr>
            <a:normAutofit/>
          </a:bodyPr>
          <a:lstStyle/>
          <a:p>
            <a:r>
              <a:rPr lang="en-US" sz="3600" dirty="0"/>
              <a:t>Wise men came to worship Jesus with gifts</a:t>
            </a:r>
          </a:p>
          <a:p>
            <a:r>
              <a:rPr lang="en-US" sz="3600" dirty="0"/>
              <a:t>Matthew 2:11 And when they had come into the house, they saw the young Child with Mary His mother, and fell down and worshiped Him. And when they had opened their treasures, they presented gifts to Him: gold, frankincense, and myrrh. </a:t>
            </a:r>
          </a:p>
        </p:txBody>
      </p:sp>
    </p:spTree>
    <p:extLst>
      <p:ext uri="{BB962C8B-B14F-4D97-AF65-F5344CB8AC3E}">
        <p14:creationId xmlns:p14="http://schemas.microsoft.com/office/powerpoint/2010/main" val="156458109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B70A-DD87-4388-B4BC-0C2D360FA191}"/>
              </a:ext>
            </a:extLst>
          </p:cNvPr>
          <p:cNvSpPr>
            <a:spLocks noGrp="1"/>
          </p:cNvSpPr>
          <p:nvPr>
            <p:ph type="title"/>
          </p:nvPr>
        </p:nvSpPr>
        <p:spPr/>
        <p:txBody>
          <a:bodyPr/>
          <a:lstStyle/>
          <a:p>
            <a:r>
              <a:rPr lang="en-US" dirty="0"/>
              <a:t>Giving is worship</a:t>
            </a:r>
          </a:p>
        </p:txBody>
      </p:sp>
      <p:sp>
        <p:nvSpPr>
          <p:cNvPr id="3" name="Content Placeholder 2">
            <a:extLst>
              <a:ext uri="{FF2B5EF4-FFF2-40B4-BE49-F238E27FC236}">
                <a16:creationId xmlns:a16="http://schemas.microsoft.com/office/drawing/2014/main" id="{D7364D83-FE5A-4469-A67D-64AC8EEF3FFA}"/>
              </a:ext>
            </a:extLst>
          </p:cNvPr>
          <p:cNvSpPr>
            <a:spLocks noGrp="1"/>
          </p:cNvSpPr>
          <p:nvPr>
            <p:ph idx="1"/>
          </p:nvPr>
        </p:nvSpPr>
        <p:spPr/>
        <p:txBody>
          <a:bodyPr>
            <a:normAutofit/>
          </a:bodyPr>
          <a:lstStyle/>
          <a:p>
            <a:r>
              <a:rPr lang="en-US" sz="3600" dirty="0"/>
              <a:t>Philippians 4:18 Indeed I have all and abound. I am full, having received from Epaphroditus the things </a:t>
            </a:r>
            <a:r>
              <a:rPr lang="en-US" sz="3600" i="1" dirty="0"/>
              <a:t>sent</a:t>
            </a:r>
            <a:r>
              <a:rPr lang="en-US" sz="3600" dirty="0"/>
              <a:t> from you, a sweet-smelling aroma, an acceptable sacrifice, well pleasing to God.</a:t>
            </a:r>
          </a:p>
          <a:p>
            <a:r>
              <a:rPr lang="en-US" sz="3600" dirty="0"/>
              <a:t>Giving is worship.</a:t>
            </a:r>
          </a:p>
          <a:p>
            <a:r>
              <a:rPr lang="en-US" sz="3600" dirty="0"/>
              <a:t>God is pleased with our gifts.</a:t>
            </a:r>
          </a:p>
        </p:txBody>
      </p:sp>
    </p:spTree>
    <p:extLst>
      <p:ext uri="{BB962C8B-B14F-4D97-AF65-F5344CB8AC3E}">
        <p14:creationId xmlns:p14="http://schemas.microsoft.com/office/powerpoint/2010/main" val="314827477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7E633-33EA-4169-B048-16C80F811D44}"/>
              </a:ext>
            </a:extLst>
          </p:cNvPr>
          <p:cNvSpPr>
            <a:spLocks noGrp="1"/>
          </p:cNvSpPr>
          <p:nvPr>
            <p:ph type="title"/>
          </p:nvPr>
        </p:nvSpPr>
        <p:spPr/>
        <p:txBody>
          <a:bodyPr/>
          <a:lstStyle/>
          <a:p>
            <a:r>
              <a:rPr lang="en-US" dirty="0"/>
              <a:t>Study 1 Corinthians 16:1-2</a:t>
            </a:r>
          </a:p>
        </p:txBody>
      </p:sp>
      <p:sp>
        <p:nvSpPr>
          <p:cNvPr id="3" name="Content Placeholder 2">
            <a:extLst>
              <a:ext uri="{FF2B5EF4-FFF2-40B4-BE49-F238E27FC236}">
                <a16:creationId xmlns:a16="http://schemas.microsoft.com/office/drawing/2014/main" id="{2E54C901-2BB7-4DEA-B349-A106D947BA07}"/>
              </a:ext>
            </a:extLst>
          </p:cNvPr>
          <p:cNvSpPr>
            <a:spLocks noGrp="1"/>
          </p:cNvSpPr>
          <p:nvPr>
            <p:ph idx="1"/>
          </p:nvPr>
        </p:nvSpPr>
        <p:spPr/>
        <p:txBody>
          <a:bodyPr>
            <a:normAutofit/>
          </a:bodyPr>
          <a:lstStyle/>
          <a:p>
            <a:r>
              <a:rPr lang="en-US" sz="4000" b="1" baseline="30000" dirty="0"/>
              <a:t>1</a:t>
            </a:r>
            <a:r>
              <a:rPr lang="en-US" sz="4000" dirty="0"/>
              <a:t> Now concerning the collection for the saints, as I have given orders to the churches of Galatia, so you must do also: </a:t>
            </a:r>
            <a:r>
              <a:rPr lang="en-US" sz="4000" b="1" baseline="30000" dirty="0"/>
              <a:t>2</a:t>
            </a:r>
            <a:r>
              <a:rPr lang="en-US" sz="4000" dirty="0"/>
              <a:t> On the first </a:t>
            </a:r>
            <a:r>
              <a:rPr lang="en-US" sz="4000" i="1" dirty="0"/>
              <a:t>day</a:t>
            </a:r>
            <a:r>
              <a:rPr lang="en-US" sz="4000" dirty="0"/>
              <a:t> of the week let each one of you lay something aside, storing up as he may prosper, that there be no collections when I come.</a:t>
            </a:r>
          </a:p>
        </p:txBody>
      </p:sp>
    </p:spTree>
    <p:extLst>
      <p:ext uri="{BB962C8B-B14F-4D97-AF65-F5344CB8AC3E}">
        <p14:creationId xmlns:p14="http://schemas.microsoft.com/office/powerpoint/2010/main" val="427085593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A5AA2-EA23-48C9-8132-4BC7F8C0B7EB}"/>
              </a:ext>
            </a:extLst>
          </p:cNvPr>
          <p:cNvSpPr>
            <a:spLocks noGrp="1"/>
          </p:cNvSpPr>
          <p:nvPr>
            <p:ph type="title"/>
          </p:nvPr>
        </p:nvSpPr>
        <p:spPr/>
        <p:txBody>
          <a:bodyPr/>
          <a:lstStyle/>
          <a:p>
            <a:r>
              <a:rPr lang="en-US" dirty="0"/>
              <a:t>Commanded</a:t>
            </a:r>
          </a:p>
        </p:txBody>
      </p:sp>
      <p:sp>
        <p:nvSpPr>
          <p:cNvPr id="3" name="Content Placeholder 2">
            <a:extLst>
              <a:ext uri="{FF2B5EF4-FFF2-40B4-BE49-F238E27FC236}">
                <a16:creationId xmlns:a16="http://schemas.microsoft.com/office/drawing/2014/main" id="{B427DFBA-79BE-4093-8D22-5DBC3FB939B5}"/>
              </a:ext>
            </a:extLst>
          </p:cNvPr>
          <p:cNvSpPr>
            <a:spLocks noGrp="1"/>
          </p:cNvSpPr>
          <p:nvPr>
            <p:ph idx="1"/>
          </p:nvPr>
        </p:nvSpPr>
        <p:spPr/>
        <p:txBody>
          <a:bodyPr>
            <a:normAutofit/>
          </a:bodyPr>
          <a:lstStyle/>
          <a:p>
            <a:r>
              <a:rPr lang="en-US" sz="3600" b="1" dirty="0"/>
              <a:t>Order</a:t>
            </a:r>
            <a:r>
              <a:rPr lang="en-US" sz="3600" dirty="0"/>
              <a:t> – military term where a superior gives and order / command</a:t>
            </a:r>
          </a:p>
          <a:p>
            <a:endParaRPr lang="en-US" sz="3600" dirty="0"/>
          </a:p>
          <a:p>
            <a:r>
              <a:rPr lang="en-US" sz="3600" b="1" dirty="0"/>
              <a:t>Do Also</a:t>
            </a:r>
            <a:r>
              <a:rPr lang="en-US" sz="3600" dirty="0"/>
              <a:t> – requires action, response, motion</a:t>
            </a:r>
          </a:p>
        </p:txBody>
      </p:sp>
    </p:spTree>
    <p:extLst>
      <p:ext uri="{BB962C8B-B14F-4D97-AF65-F5344CB8AC3E}">
        <p14:creationId xmlns:p14="http://schemas.microsoft.com/office/powerpoint/2010/main" val="253033412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3CC70-5E5F-48F4-8BD9-42DFE3D6F9ED}"/>
              </a:ext>
            </a:extLst>
          </p:cNvPr>
          <p:cNvSpPr>
            <a:spLocks noGrp="1"/>
          </p:cNvSpPr>
          <p:nvPr>
            <p:ph type="title"/>
          </p:nvPr>
        </p:nvSpPr>
        <p:spPr/>
        <p:txBody>
          <a:bodyPr/>
          <a:lstStyle/>
          <a:p>
            <a:r>
              <a:rPr lang="en-US" dirty="0"/>
              <a:t>Specified time</a:t>
            </a:r>
          </a:p>
        </p:txBody>
      </p:sp>
      <p:sp>
        <p:nvSpPr>
          <p:cNvPr id="3" name="Content Placeholder 2">
            <a:extLst>
              <a:ext uri="{FF2B5EF4-FFF2-40B4-BE49-F238E27FC236}">
                <a16:creationId xmlns:a16="http://schemas.microsoft.com/office/drawing/2014/main" id="{ADCB9A08-7A5B-4718-B727-E42EE3DBB564}"/>
              </a:ext>
            </a:extLst>
          </p:cNvPr>
          <p:cNvSpPr>
            <a:spLocks noGrp="1"/>
          </p:cNvSpPr>
          <p:nvPr>
            <p:ph idx="1"/>
          </p:nvPr>
        </p:nvSpPr>
        <p:spPr/>
        <p:txBody>
          <a:bodyPr>
            <a:normAutofit/>
          </a:bodyPr>
          <a:lstStyle/>
          <a:p>
            <a:r>
              <a:rPr lang="en-US" sz="3600" dirty="0"/>
              <a:t>Every Sunday – first day of the week</a:t>
            </a:r>
          </a:p>
          <a:p>
            <a:r>
              <a:rPr lang="en-US" sz="3600" dirty="0"/>
              <a:t>Preposition (kata in Greek) – every</a:t>
            </a:r>
          </a:p>
          <a:p>
            <a:r>
              <a:rPr lang="en-US" sz="3600" dirty="0"/>
              <a:t>Acts 15:21 – preach in </a:t>
            </a:r>
            <a:r>
              <a:rPr lang="en-US" sz="3600" b="1" u="sng" dirty="0"/>
              <a:t>every</a:t>
            </a:r>
            <a:r>
              <a:rPr lang="en-US" sz="3600" dirty="0"/>
              <a:t> city</a:t>
            </a:r>
          </a:p>
          <a:p>
            <a:r>
              <a:rPr lang="en-US" sz="3600" dirty="0"/>
              <a:t>Luke 2:41 – </a:t>
            </a:r>
            <a:r>
              <a:rPr lang="en-US" sz="3600" b="1" u="sng" dirty="0"/>
              <a:t>every</a:t>
            </a:r>
            <a:r>
              <a:rPr lang="en-US" sz="3600" dirty="0"/>
              <a:t> year at feast of Passover</a:t>
            </a:r>
          </a:p>
          <a:p>
            <a:r>
              <a:rPr lang="en-US" sz="3600" dirty="0"/>
              <a:t>New English Bible – “Every Sunday”</a:t>
            </a:r>
          </a:p>
        </p:txBody>
      </p:sp>
    </p:spTree>
    <p:extLst>
      <p:ext uri="{BB962C8B-B14F-4D97-AF65-F5344CB8AC3E}">
        <p14:creationId xmlns:p14="http://schemas.microsoft.com/office/powerpoint/2010/main" val="149308699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98E90-D89F-4636-B978-3B362C01C4BA}"/>
              </a:ext>
            </a:extLst>
          </p:cNvPr>
          <p:cNvSpPr>
            <a:spLocks noGrp="1"/>
          </p:cNvSpPr>
          <p:nvPr>
            <p:ph type="title"/>
          </p:nvPr>
        </p:nvSpPr>
        <p:spPr/>
        <p:txBody>
          <a:bodyPr/>
          <a:lstStyle/>
          <a:p>
            <a:r>
              <a:rPr lang="en-US" dirty="0"/>
              <a:t>Individual obligation</a:t>
            </a:r>
          </a:p>
        </p:txBody>
      </p:sp>
      <p:sp>
        <p:nvSpPr>
          <p:cNvPr id="3" name="Content Placeholder 2">
            <a:extLst>
              <a:ext uri="{FF2B5EF4-FFF2-40B4-BE49-F238E27FC236}">
                <a16:creationId xmlns:a16="http://schemas.microsoft.com/office/drawing/2014/main" id="{CC11016B-26DE-4879-810C-20D5D2ABD6EE}"/>
              </a:ext>
            </a:extLst>
          </p:cNvPr>
          <p:cNvSpPr>
            <a:spLocks noGrp="1"/>
          </p:cNvSpPr>
          <p:nvPr>
            <p:ph idx="1"/>
          </p:nvPr>
        </p:nvSpPr>
        <p:spPr/>
        <p:txBody>
          <a:bodyPr>
            <a:normAutofit/>
          </a:bodyPr>
          <a:lstStyle/>
          <a:p>
            <a:r>
              <a:rPr lang="en-US" sz="3600" dirty="0"/>
              <a:t>Each of you – individually</a:t>
            </a:r>
          </a:p>
          <a:p>
            <a:r>
              <a:rPr lang="en-US" sz="3600" dirty="0"/>
              <a:t>One may put in the check or cash – but all are involved in the decision</a:t>
            </a:r>
          </a:p>
          <a:p>
            <a:r>
              <a:rPr lang="en-US" sz="3600" dirty="0"/>
              <a:t>Parents – teach your children to give – out of their allowance, mow lawns, babysit, have a job</a:t>
            </a:r>
          </a:p>
          <a:p>
            <a:r>
              <a:rPr lang="en-US" sz="3600" dirty="0"/>
              <a:t>Lay by = at home set this money aside, reserve</a:t>
            </a:r>
          </a:p>
        </p:txBody>
      </p:sp>
    </p:spTree>
    <p:extLst>
      <p:ext uri="{BB962C8B-B14F-4D97-AF65-F5344CB8AC3E}">
        <p14:creationId xmlns:p14="http://schemas.microsoft.com/office/powerpoint/2010/main" val="292932754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emplate>Integral</Template>
  <TotalTime>56</TotalTime>
  <Words>633</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Tw Cen MT</vt:lpstr>
      <vt:lpstr>Tw Cen MT Condensed</vt:lpstr>
      <vt:lpstr>Wingdings 3</vt:lpstr>
      <vt:lpstr>Integral</vt:lpstr>
      <vt:lpstr>Ho-hum worship</vt:lpstr>
      <vt:lpstr>GIVING is worship</vt:lpstr>
      <vt:lpstr>Giving is worship</vt:lpstr>
      <vt:lpstr>Giving is worship</vt:lpstr>
      <vt:lpstr>Giving is worship</vt:lpstr>
      <vt:lpstr>Study 1 Corinthians 16:1-2</vt:lpstr>
      <vt:lpstr>Commanded</vt:lpstr>
      <vt:lpstr>Specified time</vt:lpstr>
      <vt:lpstr>Individual obligation</vt:lpstr>
      <vt:lpstr>Church treasury</vt:lpstr>
      <vt:lpstr>Church treasury</vt:lpstr>
      <vt:lpstr>proportional</vt:lpstr>
      <vt:lpstr>Do not count your obligations</vt:lpstr>
      <vt:lpstr>Christians are generous</vt:lpstr>
      <vt:lpstr>2 Corinthians 9:5-7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Ho-hum worship</dc:title>
  <dc:creator>Manly Luscombe</dc:creator>
  <cp:lastModifiedBy>Manly Luscombe</cp:lastModifiedBy>
  <cp:revision>7</cp:revision>
  <dcterms:created xsi:type="dcterms:W3CDTF">2017-09-09T23:36:21Z</dcterms:created>
  <dcterms:modified xsi:type="dcterms:W3CDTF">2017-09-10T00:32:54Z</dcterms:modified>
</cp:coreProperties>
</file>