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9/25/2017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9/25/2017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9/25/2017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9/25/2017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FDBCD-5AAD-4CF7-848F-BCE4B05EA864}"/>
              </a:ext>
            </a:extLst>
          </p:cNvPr>
          <p:cNvSpPr>
            <a:spLocks noGrp="1"/>
          </p:cNvSpPr>
          <p:nvPr>
            <p:ph type="ctrTitle"/>
          </p:nvPr>
        </p:nvSpPr>
        <p:spPr/>
        <p:txBody>
          <a:bodyPr/>
          <a:lstStyle/>
          <a:p>
            <a:r>
              <a:rPr lang="en-US" dirty="0"/>
              <a:t>Ho-hum worship</a:t>
            </a:r>
          </a:p>
        </p:txBody>
      </p:sp>
      <p:sp>
        <p:nvSpPr>
          <p:cNvPr id="3" name="Subtitle 2">
            <a:extLst>
              <a:ext uri="{FF2B5EF4-FFF2-40B4-BE49-F238E27FC236}">
                <a16:creationId xmlns:a16="http://schemas.microsoft.com/office/drawing/2014/main" id="{1405EDC0-0520-40E6-8A61-99366ACCA7E3}"/>
              </a:ext>
            </a:extLst>
          </p:cNvPr>
          <p:cNvSpPr>
            <a:spLocks noGrp="1"/>
          </p:cNvSpPr>
          <p:nvPr>
            <p:ph type="subTitle" idx="1"/>
          </p:nvPr>
        </p:nvSpPr>
        <p:spPr/>
        <p:txBody>
          <a:bodyPr>
            <a:normAutofit/>
          </a:bodyPr>
          <a:lstStyle/>
          <a:p>
            <a:r>
              <a:rPr lang="en-US" sz="2800" dirty="0"/>
              <a:t>Worship should NOT be boring, hum-drum, HO-HUM!</a:t>
            </a:r>
          </a:p>
        </p:txBody>
      </p:sp>
      <p:pic>
        <p:nvPicPr>
          <p:cNvPr id="5" name="Picture 4">
            <a:extLst>
              <a:ext uri="{FF2B5EF4-FFF2-40B4-BE49-F238E27FC236}">
                <a16:creationId xmlns:a16="http://schemas.microsoft.com/office/drawing/2014/main" id="{C9E51275-646D-4C14-886E-81826B1FB50A}"/>
              </a:ext>
            </a:extLst>
          </p:cNvPr>
          <p:cNvPicPr>
            <a:picLocks noChangeAspect="1"/>
          </p:cNvPicPr>
          <p:nvPr/>
        </p:nvPicPr>
        <p:blipFill>
          <a:blip r:embed="rId2"/>
          <a:stretch>
            <a:fillRect/>
          </a:stretch>
        </p:blipFill>
        <p:spPr>
          <a:xfrm>
            <a:off x="1697857" y="1"/>
            <a:ext cx="8281029" cy="4585252"/>
          </a:xfrm>
          <a:prstGeom prst="rect">
            <a:avLst/>
          </a:prstGeom>
        </p:spPr>
      </p:pic>
      <p:sp>
        <p:nvSpPr>
          <p:cNvPr id="6" name="TextBox 5">
            <a:extLst>
              <a:ext uri="{FF2B5EF4-FFF2-40B4-BE49-F238E27FC236}">
                <a16:creationId xmlns:a16="http://schemas.microsoft.com/office/drawing/2014/main" id="{FFDECBC3-AE3E-4351-AAA1-4411537E21EB}"/>
              </a:ext>
            </a:extLst>
          </p:cNvPr>
          <p:cNvSpPr txBox="1"/>
          <p:nvPr/>
        </p:nvSpPr>
        <p:spPr>
          <a:xfrm>
            <a:off x="6122505" y="371060"/>
            <a:ext cx="2756452" cy="769441"/>
          </a:xfrm>
          <a:prstGeom prst="rect">
            <a:avLst/>
          </a:prstGeom>
          <a:noFill/>
        </p:spPr>
        <p:txBody>
          <a:bodyPr wrap="square" rtlCol="0">
            <a:spAutoFit/>
          </a:bodyPr>
          <a:lstStyle/>
          <a:p>
            <a:r>
              <a:rPr lang="en-US" sz="4400" dirty="0"/>
              <a:t>SINGING</a:t>
            </a:r>
          </a:p>
        </p:txBody>
      </p:sp>
    </p:spTree>
    <p:extLst>
      <p:ext uri="{BB962C8B-B14F-4D97-AF65-F5344CB8AC3E}">
        <p14:creationId xmlns:p14="http://schemas.microsoft.com/office/powerpoint/2010/main" val="146092255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881D1-6754-41E2-9EA0-E84D9A991F5C}"/>
              </a:ext>
            </a:extLst>
          </p:cNvPr>
          <p:cNvSpPr>
            <a:spLocks noGrp="1"/>
          </p:cNvSpPr>
          <p:nvPr>
            <p:ph type="title"/>
          </p:nvPr>
        </p:nvSpPr>
        <p:spPr>
          <a:xfrm>
            <a:off x="1024129" y="175128"/>
            <a:ext cx="9720072" cy="898298"/>
          </a:xfrm>
        </p:spPr>
        <p:txBody>
          <a:bodyPr/>
          <a:lstStyle/>
          <a:p>
            <a:r>
              <a:rPr lang="en-US" dirty="0"/>
              <a:t>Follow your notes (up and down)</a:t>
            </a:r>
          </a:p>
        </p:txBody>
      </p:sp>
      <p:sp>
        <p:nvSpPr>
          <p:cNvPr id="3" name="Content Placeholder 2">
            <a:extLst>
              <a:ext uri="{FF2B5EF4-FFF2-40B4-BE49-F238E27FC236}">
                <a16:creationId xmlns:a16="http://schemas.microsoft.com/office/drawing/2014/main" id="{83ED559B-726A-4EB0-B126-DDC76CE06FDD}"/>
              </a:ext>
            </a:extLst>
          </p:cNvPr>
          <p:cNvSpPr>
            <a:spLocks noGrp="1"/>
          </p:cNvSpPr>
          <p:nvPr>
            <p:ph idx="1"/>
          </p:nvPr>
        </p:nvSpPr>
        <p:spPr/>
        <p:txBody>
          <a:bodyPr/>
          <a:lstStyle/>
          <a:p>
            <a:endParaRPr lang="en-US" dirty="0"/>
          </a:p>
        </p:txBody>
      </p:sp>
      <p:pic>
        <p:nvPicPr>
          <p:cNvPr id="4" name="Picture 18" descr="AWonderfulSavior1">
            <a:extLst>
              <a:ext uri="{FF2B5EF4-FFF2-40B4-BE49-F238E27FC236}">
                <a16:creationId xmlns:a16="http://schemas.microsoft.com/office/drawing/2014/main" id="{0E5CD060-1186-4EDB-9585-93BD96CFAB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1809" y="1073426"/>
            <a:ext cx="7712765" cy="5784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81710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4CCB-E392-4958-A5B4-DC249DD75899}"/>
              </a:ext>
            </a:extLst>
          </p:cNvPr>
          <p:cNvSpPr>
            <a:spLocks noGrp="1"/>
          </p:cNvSpPr>
          <p:nvPr>
            <p:ph type="title"/>
          </p:nvPr>
        </p:nvSpPr>
        <p:spPr/>
        <p:txBody>
          <a:bodyPr/>
          <a:lstStyle/>
          <a:p>
            <a:r>
              <a:rPr lang="en-US" dirty="0"/>
              <a:t>How to keep singing alive</a:t>
            </a:r>
          </a:p>
        </p:txBody>
      </p:sp>
      <p:sp>
        <p:nvSpPr>
          <p:cNvPr id="3" name="Content Placeholder 2">
            <a:extLst>
              <a:ext uri="{FF2B5EF4-FFF2-40B4-BE49-F238E27FC236}">
                <a16:creationId xmlns:a16="http://schemas.microsoft.com/office/drawing/2014/main" id="{448C0D71-021E-476A-83D5-7D1D10CCC4E5}"/>
              </a:ext>
            </a:extLst>
          </p:cNvPr>
          <p:cNvSpPr>
            <a:spLocks noGrp="1"/>
          </p:cNvSpPr>
          <p:nvPr>
            <p:ph idx="1"/>
          </p:nvPr>
        </p:nvSpPr>
        <p:spPr/>
        <p:txBody>
          <a:bodyPr>
            <a:normAutofit/>
          </a:bodyPr>
          <a:lstStyle/>
          <a:p>
            <a:r>
              <a:rPr lang="en-US" sz="3600" b="1" dirty="0"/>
              <a:t>Learn new songs </a:t>
            </a:r>
            <a:r>
              <a:rPr lang="en-US" sz="3600" dirty="0"/>
              <a:t>– Most of us know less than 100 of the 900 songs in the songbook</a:t>
            </a:r>
          </a:p>
          <a:p>
            <a:r>
              <a:rPr lang="en-US" sz="3600" b="1" dirty="0"/>
              <a:t>Learn to use the projector </a:t>
            </a:r>
            <a:r>
              <a:rPr lang="en-US" sz="3600" dirty="0"/>
              <a:t>– look up at screen instead of down into a book in your lap</a:t>
            </a:r>
          </a:p>
          <a:p>
            <a:r>
              <a:rPr lang="en-US" sz="3600" dirty="0"/>
              <a:t>Knowing all the details of reading music is not vital but some basics are helpful</a:t>
            </a:r>
            <a:endParaRPr lang="en-US" sz="3200" dirty="0"/>
          </a:p>
        </p:txBody>
      </p:sp>
    </p:spTree>
    <p:extLst>
      <p:ext uri="{BB962C8B-B14F-4D97-AF65-F5344CB8AC3E}">
        <p14:creationId xmlns:p14="http://schemas.microsoft.com/office/powerpoint/2010/main" val="182147913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4BFA9-CCF5-41E1-9DCE-76B5EA55250E}"/>
              </a:ext>
            </a:extLst>
          </p:cNvPr>
          <p:cNvSpPr>
            <a:spLocks noGrp="1"/>
          </p:cNvSpPr>
          <p:nvPr>
            <p:ph type="title"/>
          </p:nvPr>
        </p:nvSpPr>
        <p:spPr/>
        <p:txBody>
          <a:bodyPr/>
          <a:lstStyle/>
          <a:p>
            <a:r>
              <a:rPr lang="en-US" dirty="0"/>
              <a:t>Worship must not be ho-hum</a:t>
            </a:r>
          </a:p>
        </p:txBody>
      </p:sp>
      <p:sp>
        <p:nvSpPr>
          <p:cNvPr id="3" name="Content Placeholder 2">
            <a:extLst>
              <a:ext uri="{FF2B5EF4-FFF2-40B4-BE49-F238E27FC236}">
                <a16:creationId xmlns:a16="http://schemas.microsoft.com/office/drawing/2014/main" id="{1F5DCBBE-B583-4BB9-96D7-B2D4A3C5F669}"/>
              </a:ext>
            </a:extLst>
          </p:cNvPr>
          <p:cNvSpPr>
            <a:spLocks noGrp="1"/>
          </p:cNvSpPr>
          <p:nvPr>
            <p:ph idx="1"/>
          </p:nvPr>
        </p:nvSpPr>
        <p:spPr/>
        <p:txBody>
          <a:bodyPr>
            <a:normAutofit/>
          </a:bodyPr>
          <a:lstStyle/>
          <a:p>
            <a:r>
              <a:rPr lang="en-US" sz="3600" b="1" dirty="0"/>
              <a:t>1 Corinthians 14:15 </a:t>
            </a:r>
            <a:r>
              <a:rPr lang="en-US" sz="3600" dirty="0"/>
              <a:t>What is </a:t>
            </a:r>
            <a:r>
              <a:rPr lang="en-US" sz="3600" i="1" dirty="0"/>
              <a:t>the conclusion</a:t>
            </a:r>
            <a:r>
              <a:rPr lang="en-US" sz="3600" dirty="0"/>
              <a:t> then? I will pray with the spirit, and I will also pray with the understanding. I will sing with the spirit, and I will also sing with the understanding.</a:t>
            </a:r>
          </a:p>
          <a:p>
            <a:r>
              <a:rPr lang="en-US" sz="3600" dirty="0"/>
              <a:t>In every part of worship – God must be honored, praised and glorified.</a:t>
            </a:r>
          </a:p>
          <a:p>
            <a:endParaRPr lang="en-US" sz="3600" dirty="0"/>
          </a:p>
        </p:txBody>
      </p:sp>
    </p:spTree>
    <p:extLst>
      <p:ext uri="{BB962C8B-B14F-4D97-AF65-F5344CB8AC3E}">
        <p14:creationId xmlns:p14="http://schemas.microsoft.com/office/powerpoint/2010/main" val="370595906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C207B-7BC1-46E2-B6C6-115CE5F8BFE8}"/>
              </a:ext>
            </a:extLst>
          </p:cNvPr>
          <p:cNvSpPr>
            <a:spLocks noGrp="1"/>
          </p:cNvSpPr>
          <p:nvPr>
            <p:ph type="title"/>
          </p:nvPr>
        </p:nvSpPr>
        <p:spPr/>
        <p:txBody>
          <a:bodyPr/>
          <a:lstStyle/>
          <a:p>
            <a:r>
              <a:rPr lang="en-US" dirty="0"/>
              <a:t>Ho-hum worship (October series)</a:t>
            </a:r>
          </a:p>
        </p:txBody>
      </p:sp>
      <p:sp>
        <p:nvSpPr>
          <p:cNvPr id="3" name="Content Placeholder 2">
            <a:extLst>
              <a:ext uri="{FF2B5EF4-FFF2-40B4-BE49-F238E27FC236}">
                <a16:creationId xmlns:a16="http://schemas.microsoft.com/office/drawing/2014/main" id="{95F217F1-485D-4B94-ACF7-E066DBA3AC39}"/>
              </a:ext>
            </a:extLst>
          </p:cNvPr>
          <p:cNvSpPr>
            <a:spLocks noGrp="1"/>
          </p:cNvSpPr>
          <p:nvPr>
            <p:ph idx="1"/>
          </p:nvPr>
        </p:nvSpPr>
        <p:spPr/>
        <p:txBody>
          <a:bodyPr>
            <a:normAutofit/>
          </a:bodyPr>
          <a:lstStyle/>
          <a:p>
            <a:r>
              <a:rPr lang="en-US" sz="3600" dirty="0"/>
              <a:t>It is easy for us to sing, stand, sit, listen, partake, go home.</a:t>
            </a:r>
          </a:p>
          <a:p>
            <a:r>
              <a:rPr lang="en-US" sz="3600" dirty="0"/>
              <a:t>Are we just going through the motions?</a:t>
            </a:r>
          </a:p>
          <a:p>
            <a:r>
              <a:rPr lang="en-US" sz="3600" dirty="0"/>
              <a:t>My lessons in October will look at how we can avoid the ho-hum in worship.</a:t>
            </a:r>
          </a:p>
          <a:p>
            <a:r>
              <a:rPr lang="en-US" sz="3600" dirty="0"/>
              <a:t>Each sermon will examine another part of worship.</a:t>
            </a:r>
          </a:p>
        </p:txBody>
      </p:sp>
    </p:spTree>
    <p:extLst>
      <p:ext uri="{BB962C8B-B14F-4D97-AF65-F5344CB8AC3E}">
        <p14:creationId xmlns:p14="http://schemas.microsoft.com/office/powerpoint/2010/main" val="158004004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A902C-6864-4106-96D9-D4A1D762170D}"/>
              </a:ext>
            </a:extLst>
          </p:cNvPr>
          <p:cNvSpPr>
            <a:spLocks noGrp="1"/>
          </p:cNvSpPr>
          <p:nvPr>
            <p:ph type="title"/>
          </p:nvPr>
        </p:nvSpPr>
        <p:spPr/>
        <p:txBody>
          <a:bodyPr/>
          <a:lstStyle/>
          <a:p>
            <a:r>
              <a:rPr lang="en-US" dirty="0"/>
              <a:t>Isaiah 1:10-12</a:t>
            </a:r>
          </a:p>
        </p:txBody>
      </p:sp>
      <p:sp>
        <p:nvSpPr>
          <p:cNvPr id="3" name="Content Placeholder 2">
            <a:extLst>
              <a:ext uri="{FF2B5EF4-FFF2-40B4-BE49-F238E27FC236}">
                <a16:creationId xmlns:a16="http://schemas.microsoft.com/office/drawing/2014/main" id="{52707407-77BA-4F61-A64C-6BDF8C0B5030}"/>
              </a:ext>
            </a:extLst>
          </p:cNvPr>
          <p:cNvSpPr>
            <a:spLocks noGrp="1"/>
          </p:cNvSpPr>
          <p:nvPr>
            <p:ph idx="1"/>
          </p:nvPr>
        </p:nvSpPr>
        <p:spPr>
          <a:xfrm>
            <a:off x="1024128" y="2286000"/>
            <a:ext cx="10319733" cy="4023360"/>
          </a:xfrm>
        </p:spPr>
        <p:txBody>
          <a:bodyPr>
            <a:noAutofit/>
          </a:bodyPr>
          <a:lstStyle/>
          <a:p>
            <a:r>
              <a:rPr lang="en-US" sz="3600" b="1" baseline="30000" dirty="0"/>
              <a:t>10</a:t>
            </a:r>
            <a:r>
              <a:rPr lang="en-US" sz="3600" dirty="0"/>
              <a:t> Hear the word of the </a:t>
            </a:r>
            <a:r>
              <a:rPr lang="en-US" sz="3600" cap="small" dirty="0"/>
              <a:t>Lord</a:t>
            </a:r>
            <a:r>
              <a:rPr lang="en-US" sz="3600" dirty="0"/>
              <a:t>, You rulers of Sodom; Give ear to the law of our God, You people of Gomorrah: </a:t>
            </a:r>
            <a:r>
              <a:rPr lang="en-US" sz="3600" b="1" baseline="30000" dirty="0"/>
              <a:t>11</a:t>
            </a:r>
            <a:r>
              <a:rPr lang="en-US" sz="3600" dirty="0"/>
              <a:t> "To what purpose </a:t>
            </a:r>
            <a:r>
              <a:rPr lang="en-US" sz="3600" i="1" dirty="0"/>
              <a:t>is</a:t>
            </a:r>
            <a:r>
              <a:rPr lang="en-US" sz="3600" dirty="0"/>
              <a:t> the multitude of your sacrifices to Me?" Says the </a:t>
            </a:r>
            <a:r>
              <a:rPr lang="en-US" sz="3600" cap="small" dirty="0"/>
              <a:t>Lord</a:t>
            </a:r>
            <a:r>
              <a:rPr lang="en-US" sz="3600" dirty="0"/>
              <a:t>. "I have had enough of burnt offerings of rams And the fat of fed cattle. I do not delight in the blood of bulls, Or of lambs or goats. </a:t>
            </a:r>
            <a:r>
              <a:rPr lang="en-US" sz="3600" b="1" baseline="30000" dirty="0"/>
              <a:t>12</a:t>
            </a:r>
            <a:r>
              <a:rPr lang="en-US" sz="3600" dirty="0"/>
              <a:t> "When you come to appear before Me, Who has required this from your hand, To trample My courts? </a:t>
            </a:r>
          </a:p>
        </p:txBody>
      </p:sp>
    </p:spTree>
    <p:extLst>
      <p:ext uri="{BB962C8B-B14F-4D97-AF65-F5344CB8AC3E}">
        <p14:creationId xmlns:p14="http://schemas.microsoft.com/office/powerpoint/2010/main" val="272598944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A902C-6864-4106-96D9-D4A1D762170D}"/>
              </a:ext>
            </a:extLst>
          </p:cNvPr>
          <p:cNvSpPr>
            <a:spLocks noGrp="1"/>
          </p:cNvSpPr>
          <p:nvPr>
            <p:ph type="title"/>
          </p:nvPr>
        </p:nvSpPr>
        <p:spPr/>
        <p:txBody>
          <a:bodyPr/>
          <a:lstStyle/>
          <a:p>
            <a:r>
              <a:rPr lang="en-US" dirty="0"/>
              <a:t>Isaiah 1:13-14</a:t>
            </a:r>
          </a:p>
        </p:txBody>
      </p:sp>
      <p:sp>
        <p:nvSpPr>
          <p:cNvPr id="3" name="Content Placeholder 2">
            <a:extLst>
              <a:ext uri="{FF2B5EF4-FFF2-40B4-BE49-F238E27FC236}">
                <a16:creationId xmlns:a16="http://schemas.microsoft.com/office/drawing/2014/main" id="{52707407-77BA-4F61-A64C-6BDF8C0B5030}"/>
              </a:ext>
            </a:extLst>
          </p:cNvPr>
          <p:cNvSpPr>
            <a:spLocks noGrp="1"/>
          </p:cNvSpPr>
          <p:nvPr>
            <p:ph idx="1"/>
          </p:nvPr>
        </p:nvSpPr>
        <p:spPr/>
        <p:txBody>
          <a:bodyPr>
            <a:noAutofit/>
          </a:bodyPr>
          <a:lstStyle/>
          <a:p>
            <a:r>
              <a:rPr lang="en-US" sz="3600" b="1" baseline="30000" dirty="0"/>
              <a:t>13</a:t>
            </a:r>
            <a:r>
              <a:rPr lang="en-US" sz="3600" dirty="0"/>
              <a:t> Bring no more futile sacrifices; Incense is an abomination to Me. The New Moons, the Sabbaths, and the calling of assemblies-- I cannot endure iniquity and the sacred meeting. </a:t>
            </a:r>
            <a:r>
              <a:rPr lang="en-US" sz="3600" b="1" baseline="30000" dirty="0"/>
              <a:t>14</a:t>
            </a:r>
            <a:r>
              <a:rPr lang="en-US" sz="3600" dirty="0"/>
              <a:t> Your New Moons and your appointed feasts My soul hates; They are a trouble to Me, I am weary of bearing </a:t>
            </a:r>
            <a:r>
              <a:rPr lang="en-US" sz="3600" i="1" dirty="0"/>
              <a:t>them.</a:t>
            </a:r>
            <a:r>
              <a:rPr lang="en-US" sz="3600" dirty="0"/>
              <a:t> </a:t>
            </a:r>
          </a:p>
        </p:txBody>
      </p:sp>
    </p:spTree>
    <p:extLst>
      <p:ext uri="{BB962C8B-B14F-4D97-AF65-F5344CB8AC3E}">
        <p14:creationId xmlns:p14="http://schemas.microsoft.com/office/powerpoint/2010/main" val="290583463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2E381-79E5-4D61-BE1B-65357DFB9A29}"/>
              </a:ext>
            </a:extLst>
          </p:cNvPr>
          <p:cNvSpPr>
            <a:spLocks noGrp="1"/>
          </p:cNvSpPr>
          <p:nvPr>
            <p:ph type="title"/>
          </p:nvPr>
        </p:nvSpPr>
        <p:spPr/>
        <p:txBody>
          <a:bodyPr/>
          <a:lstStyle/>
          <a:p>
            <a:r>
              <a:rPr lang="en-US" dirty="0"/>
              <a:t>Singing can become ho-hum</a:t>
            </a:r>
          </a:p>
        </p:txBody>
      </p:sp>
      <p:sp>
        <p:nvSpPr>
          <p:cNvPr id="3" name="Content Placeholder 2">
            <a:extLst>
              <a:ext uri="{FF2B5EF4-FFF2-40B4-BE49-F238E27FC236}">
                <a16:creationId xmlns:a16="http://schemas.microsoft.com/office/drawing/2014/main" id="{66A44D4B-5500-44F5-A07E-8B13F84F070D}"/>
              </a:ext>
            </a:extLst>
          </p:cNvPr>
          <p:cNvSpPr>
            <a:spLocks noGrp="1"/>
          </p:cNvSpPr>
          <p:nvPr>
            <p:ph idx="1"/>
          </p:nvPr>
        </p:nvSpPr>
        <p:spPr/>
        <p:txBody>
          <a:bodyPr>
            <a:normAutofit/>
          </a:bodyPr>
          <a:lstStyle/>
          <a:p>
            <a:r>
              <a:rPr lang="en-US" sz="3600" dirty="0"/>
              <a:t>Singing is an important part of worship.</a:t>
            </a:r>
          </a:p>
          <a:p>
            <a:r>
              <a:rPr lang="en-US" sz="3600" b="1" dirty="0"/>
              <a:t>Colossians 3:16 </a:t>
            </a:r>
            <a:r>
              <a:rPr lang="en-US" sz="3600" dirty="0"/>
              <a:t>Let the word of Christ dwell in you richly in all wisdom, teaching and admonishing one another in psalms and hymns and spiritual songs, singing with grace in your hearts to the Lord.</a:t>
            </a:r>
          </a:p>
          <a:p>
            <a:r>
              <a:rPr lang="en-US" sz="3600" b="1" dirty="0"/>
              <a:t>Ephesians 5:19 </a:t>
            </a:r>
            <a:r>
              <a:rPr lang="en-US" sz="3600" dirty="0"/>
              <a:t>is a parallel passage</a:t>
            </a:r>
          </a:p>
        </p:txBody>
      </p:sp>
    </p:spTree>
    <p:extLst>
      <p:ext uri="{BB962C8B-B14F-4D97-AF65-F5344CB8AC3E}">
        <p14:creationId xmlns:p14="http://schemas.microsoft.com/office/powerpoint/2010/main" val="663303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2E381-79E5-4D61-BE1B-65357DFB9A29}"/>
              </a:ext>
            </a:extLst>
          </p:cNvPr>
          <p:cNvSpPr>
            <a:spLocks noGrp="1"/>
          </p:cNvSpPr>
          <p:nvPr>
            <p:ph type="title"/>
          </p:nvPr>
        </p:nvSpPr>
        <p:spPr/>
        <p:txBody>
          <a:bodyPr/>
          <a:lstStyle/>
          <a:p>
            <a:r>
              <a:rPr lang="en-US" dirty="0"/>
              <a:t>Singing can become ho-hum</a:t>
            </a:r>
          </a:p>
        </p:txBody>
      </p:sp>
      <p:sp>
        <p:nvSpPr>
          <p:cNvPr id="3" name="Content Placeholder 2">
            <a:extLst>
              <a:ext uri="{FF2B5EF4-FFF2-40B4-BE49-F238E27FC236}">
                <a16:creationId xmlns:a16="http://schemas.microsoft.com/office/drawing/2014/main" id="{66A44D4B-5500-44F5-A07E-8B13F84F070D}"/>
              </a:ext>
            </a:extLst>
          </p:cNvPr>
          <p:cNvSpPr>
            <a:spLocks noGrp="1"/>
          </p:cNvSpPr>
          <p:nvPr>
            <p:ph idx="1"/>
          </p:nvPr>
        </p:nvSpPr>
        <p:spPr/>
        <p:txBody>
          <a:bodyPr>
            <a:normAutofit/>
          </a:bodyPr>
          <a:lstStyle/>
          <a:p>
            <a:r>
              <a:rPr lang="en-US" sz="3600" dirty="0"/>
              <a:t>Emphasis is often placed on the notes, key, tempo, quarter notes, etc.</a:t>
            </a:r>
          </a:p>
          <a:p>
            <a:r>
              <a:rPr lang="en-US" sz="3600" dirty="0"/>
              <a:t>The words are also important</a:t>
            </a:r>
          </a:p>
          <a:p>
            <a:r>
              <a:rPr lang="en-US" sz="3600" dirty="0"/>
              <a:t>New songs – we focus on the music to get it right</a:t>
            </a:r>
          </a:p>
          <a:p>
            <a:r>
              <a:rPr lang="en-US" sz="3600" dirty="0"/>
              <a:t>Old familiar songs – we sing from memory with little thought to the words we are singing</a:t>
            </a:r>
          </a:p>
        </p:txBody>
      </p:sp>
    </p:spTree>
    <p:extLst>
      <p:ext uri="{BB962C8B-B14F-4D97-AF65-F5344CB8AC3E}">
        <p14:creationId xmlns:p14="http://schemas.microsoft.com/office/powerpoint/2010/main" val="177171377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2E381-79E5-4D61-BE1B-65357DFB9A29}"/>
              </a:ext>
            </a:extLst>
          </p:cNvPr>
          <p:cNvSpPr>
            <a:spLocks noGrp="1"/>
          </p:cNvSpPr>
          <p:nvPr>
            <p:ph type="title"/>
          </p:nvPr>
        </p:nvSpPr>
        <p:spPr/>
        <p:txBody>
          <a:bodyPr/>
          <a:lstStyle/>
          <a:p>
            <a:r>
              <a:rPr lang="en-US" dirty="0"/>
              <a:t>Singing can become ho-hum</a:t>
            </a:r>
          </a:p>
        </p:txBody>
      </p:sp>
      <p:sp>
        <p:nvSpPr>
          <p:cNvPr id="3" name="Content Placeholder 2">
            <a:extLst>
              <a:ext uri="{FF2B5EF4-FFF2-40B4-BE49-F238E27FC236}">
                <a16:creationId xmlns:a16="http://schemas.microsoft.com/office/drawing/2014/main" id="{66A44D4B-5500-44F5-A07E-8B13F84F070D}"/>
              </a:ext>
            </a:extLst>
          </p:cNvPr>
          <p:cNvSpPr>
            <a:spLocks noGrp="1"/>
          </p:cNvSpPr>
          <p:nvPr>
            <p:ph idx="1"/>
          </p:nvPr>
        </p:nvSpPr>
        <p:spPr/>
        <p:txBody>
          <a:bodyPr>
            <a:normAutofit/>
          </a:bodyPr>
          <a:lstStyle/>
          <a:p>
            <a:r>
              <a:rPr lang="en-US" sz="3600" dirty="0"/>
              <a:t>Sometimes we are guilty of singing a song – unaware of the message in it.</a:t>
            </a:r>
          </a:p>
          <a:p>
            <a:r>
              <a:rPr lang="en-US" sz="3600" dirty="0"/>
              <a:t>We often sing songs with little understanding of the words</a:t>
            </a:r>
          </a:p>
          <a:p>
            <a:r>
              <a:rPr lang="en-US" sz="3600" dirty="0"/>
              <a:t>Some have said, “Poor singing is the best argument for instrumental music.”</a:t>
            </a:r>
          </a:p>
        </p:txBody>
      </p:sp>
    </p:spTree>
    <p:extLst>
      <p:ext uri="{BB962C8B-B14F-4D97-AF65-F5344CB8AC3E}">
        <p14:creationId xmlns:p14="http://schemas.microsoft.com/office/powerpoint/2010/main" val="273390247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4CCB-E392-4958-A5B4-DC249DD75899}"/>
              </a:ext>
            </a:extLst>
          </p:cNvPr>
          <p:cNvSpPr>
            <a:spLocks noGrp="1"/>
          </p:cNvSpPr>
          <p:nvPr>
            <p:ph type="title"/>
          </p:nvPr>
        </p:nvSpPr>
        <p:spPr/>
        <p:txBody>
          <a:bodyPr/>
          <a:lstStyle/>
          <a:p>
            <a:r>
              <a:rPr lang="en-US" dirty="0"/>
              <a:t>How to keep singing alive</a:t>
            </a:r>
          </a:p>
        </p:txBody>
      </p:sp>
      <p:sp>
        <p:nvSpPr>
          <p:cNvPr id="3" name="Content Placeholder 2">
            <a:extLst>
              <a:ext uri="{FF2B5EF4-FFF2-40B4-BE49-F238E27FC236}">
                <a16:creationId xmlns:a16="http://schemas.microsoft.com/office/drawing/2014/main" id="{448C0D71-021E-476A-83D5-7D1D10CCC4E5}"/>
              </a:ext>
            </a:extLst>
          </p:cNvPr>
          <p:cNvSpPr>
            <a:spLocks noGrp="1"/>
          </p:cNvSpPr>
          <p:nvPr>
            <p:ph idx="1"/>
          </p:nvPr>
        </p:nvSpPr>
        <p:spPr/>
        <p:txBody>
          <a:bodyPr>
            <a:normAutofit/>
          </a:bodyPr>
          <a:lstStyle/>
          <a:p>
            <a:r>
              <a:rPr lang="en-US" sz="3600" dirty="0"/>
              <a:t>Remember </a:t>
            </a:r>
            <a:r>
              <a:rPr lang="en-US" sz="3600" b="1" u="sng" dirty="0"/>
              <a:t>WHO</a:t>
            </a:r>
            <a:r>
              <a:rPr lang="en-US" sz="3600" dirty="0"/>
              <a:t> we worship: Our awesome God</a:t>
            </a:r>
          </a:p>
          <a:p>
            <a:r>
              <a:rPr lang="en-US" sz="3600" dirty="0"/>
              <a:t>Remember </a:t>
            </a:r>
            <a:r>
              <a:rPr lang="en-US" sz="3600" b="1" u="sng" dirty="0"/>
              <a:t>WHY</a:t>
            </a:r>
            <a:r>
              <a:rPr lang="en-US" sz="3600" dirty="0"/>
              <a:t> we worship: He loves us and redeemed us</a:t>
            </a:r>
          </a:p>
          <a:p>
            <a:r>
              <a:rPr lang="en-US" sz="3600" dirty="0"/>
              <a:t>Remember </a:t>
            </a:r>
            <a:r>
              <a:rPr lang="en-US" sz="3600" b="1" u="sng" dirty="0"/>
              <a:t>HOW</a:t>
            </a:r>
            <a:r>
              <a:rPr lang="en-US" sz="3600" dirty="0"/>
              <a:t> we worship: in spirit and truth</a:t>
            </a:r>
          </a:p>
          <a:p>
            <a:r>
              <a:rPr lang="en-US" sz="3600" dirty="0"/>
              <a:t>Remember to </a:t>
            </a:r>
            <a:r>
              <a:rPr lang="en-US" sz="3600" b="1" u="sng" dirty="0"/>
              <a:t>LISTEN</a:t>
            </a:r>
            <a:r>
              <a:rPr lang="en-US" sz="3600" dirty="0"/>
              <a:t> to the words you sing</a:t>
            </a:r>
          </a:p>
        </p:txBody>
      </p:sp>
    </p:spTree>
    <p:extLst>
      <p:ext uri="{BB962C8B-B14F-4D97-AF65-F5344CB8AC3E}">
        <p14:creationId xmlns:p14="http://schemas.microsoft.com/office/powerpoint/2010/main" val="232071878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4CCB-E392-4958-A5B4-DC249DD75899}"/>
              </a:ext>
            </a:extLst>
          </p:cNvPr>
          <p:cNvSpPr>
            <a:spLocks noGrp="1"/>
          </p:cNvSpPr>
          <p:nvPr>
            <p:ph type="title"/>
          </p:nvPr>
        </p:nvSpPr>
        <p:spPr/>
        <p:txBody>
          <a:bodyPr/>
          <a:lstStyle/>
          <a:p>
            <a:r>
              <a:rPr lang="en-US" dirty="0"/>
              <a:t>How to keep singing alive</a:t>
            </a:r>
          </a:p>
        </p:txBody>
      </p:sp>
      <p:sp>
        <p:nvSpPr>
          <p:cNvPr id="3" name="Content Placeholder 2">
            <a:extLst>
              <a:ext uri="{FF2B5EF4-FFF2-40B4-BE49-F238E27FC236}">
                <a16:creationId xmlns:a16="http://schemas.microsoft.com/office/drawing/2014/main" id="{448C0D71-021E-476A-83D5-7D1D10CCC4E5}"/>
              </a:ext>
            </a:extLst>
          </p:cNvPr>
          <p:cNvSpPr>
            <a:spLocks noGrp="1"/>
          </p:cNvSpPr>
          <p:nvPr>
            <p:ph idx="1"/>
          </p:nvPr>
        </p:nvSpPr>
        <p:spPr/>
        <p:txBody>
          <a:bodyPr>
            <a:normAutofit/>
          </a:bodyPr>
          <a:lstStyle/>
          <a:p>
            <a:r>
              <a:rPr lang="en-US" sz="3600" b="1" dirty="0"/>
              <a:t>Sing great songs </a:t>
            </a:r>
            <a:r>
              <a:rPr lang="en-US" sz="3600" dirty="0"/>
              <a:t>with deep meaning</a:t>
            </a:r>
          </a:p>
          <a:p>
            <a:r>
              <a:rPr lang="en-US" sz="3600" b="1" dirty="0"/>
              <a:t>Know what part you sing </a:t>
            </a:r>
            <a:r>
              <a:rPr lang="en-US" sz="3600" dirty="0"/>
              <a:t>– S, A, T, B</a:t>
            </a:r>
          </a:p>
          <a:p>
            <a:pPr lvl="1"/>
            <a:r>
              <a:rPr lang="en-US" sz="3200" b="1" dirty="0"/>
              <a:t>Soprano</a:t>
            </a:r>
            <a:r>
              <a:rPr lang="en-US" sz="3200" dirty="0"/>
              <a:t> – higher notes for women</a:t>
            </a:r>
          </a:p>
          <a:p>
            <a:pPr lvl="1"/>
            <a:r>
              <a:rPr lang="en-US" sz="3200" b="1" dirty="0"/>
              <a:t>Alto</a:t>
            </a:r>
            <a:r>
              <a:rPr lang="en-US" sz="3200" dirty="0"/>
              <a:t> – Lower notes for women</a:t>
            </a:r>
          </a:p>
          <a:p>
            <a:pPr lvl="1"/>
            <a:r>
              <a:rPr lang="en-US" sz="3200" b="1" dirty="0"/>
              <a:t>Tenor</a:t>
            </a:r>
            <a:r>
              <a:rPr lang="en-US" sz="3200" dirty="0"/>
              <a:t> – Higher notes for men</a:t>
            </a:r>
          </a:p>
          <a:p>
            <a:pPr lvl="1"/>
            <a:r>
              <a:rPr lang="en-US" sz="3200" b="1" dirty="0"/>
              <a:t>Bass</a:t>
            </a:r>
            <a:r>
              <a:rPr lang="en-US" sz="3200" dirty="0"/>
              <a:t> – Lower notes for men</a:t>
            </a:r>
          </a:p>
        </p:txBody>
      </p:sp>
    </p:spTree>
    <p:extLst>
      <p:ext uri="{BB962C8B-B14F-4D97-AF65-F5344CB8AC3E}">
        <p14:creationId xmlns:p14="http://schemas.microsoft.com/office/powerpoint/2010/main" val="30196475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docProps/app.xml><?xml version="1.0" encoding="utf-8"?>
<Properties xmlns="http://schemas.openxmlformats.org/officeDocument/2006/extended-properties" xmlns:vt="http://schemas.openxmlformats.org/officeDocument/2006/docPropsVTypes">
  <Template>Integral</Template>
  <TotalTime>48</TotalTime>
  <Words>448</Words>
  <Application>Microsoft Office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Tw Cen MT</vt:lpstr>
      <vt:lpstr>Tw Cen MT Condensed</vt:lpstr>
      <vt:lpstr>Wingdings 3</vt:lpstr>
      <vt:lpstr>Integral</vt:lpstr>
      <vt:lpstr>Ho-hum worship</vt:lpstr>
      <vt:lpstr>Ho-hum worship (October series)</vt:lpstr>
      <vt:lpstr>Isaiah 1:10-12</vt:lpstr>
      <vt:lpstr>Isaiah 1:13-14</vt:lpstr>
      <vt:lpstr>Singing can become ho-hum</vt:lpstr>
      <vt:lpstr>Singing can become ho-hum</vt:lpstr>
      <vt:lpstr>Singing can become ho-hum</vt:lpstr>
      <vt:lpstr>How to keep singing alive</vt:lpstr>
      <vt:lpstr>How to keep singing alive</vt:lpstr>
      <vt:lpstr>Follow your notes (up and down)</vt:lpstr>
      <vt:lpstr>How to keep singing alive</vt:lpstr>
      <vt:lpstr>Worship must not be ho-hum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Ho-hum worship</dc:title>
  <dc:creator>Manly Luscombe</dc:creator>
  <cp:lastModifiedBy>Manly Luscombe</cp:lastModifiedBy>
  <cp:revision>9</cp:revision>
  <dcterms:created xsi:type="dcterms:W3CDTF">2017-09-09T19:20:16Z</dcterms:created>
  <dcterms:modified xsi:type="dcterms:W3CDTF">2017-09-25T11:26:51Z</dcterms:modified>
</cp:coreProperties>
</file>