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2" r:id="rId7"/>
    <p:sldId id="261"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6/8/2019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6/8/2019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6/8/2019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6/8/2019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6/8/2019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6/8/2019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hell">
            <a:extLst>
              <a:ext uri="{FF2B5EF4-FFF2-40B4-BE49-F238E27FC236}">
                <a16:creationId xmlns:a16="http://schemas.microsoft.com/office/drawing/2014/main" id="{4864C71A-4157-47B6-9EC2-C7BD2DD371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5ED3783-F245-45FD-82EE-A727D2A99370}"/>
              </a:ext>
            </a:extLst>
          </p:cNvPr>
          <p:cNvSpPr>
            <a:spLocks noGrp="1"/>
          </p:cNvSpPr>
          <p:nvPr>
            <p:ph type="ctrTitle"/>
          </p:nvPr>
        </p:nvSpPr>
        <p:spPr/>
        <p:txBody>
          <a:bodyPr>
            <a:noAutofit/>
          </a:bodyPr>
          <a:lstStyle/>
          <a:p>
            <a:r>
              <a:rPr lang="en-US" sz="7200" b="1" dirty="0"/>
              <a:t>Why do we </a:t>
            </a:r>
            <a:br>
              <a:rPr lang="en-US" sz="7200" b="1" dirty="0"/>
            </a:br>
            <a:r>
              <a:rPr lang="en-US" sz="7200" b="1" dirty="0"/>
              <a:t>believe in hell?</a:t>
            </a:r>
          </a:p>
        </p:txBody>
      </p:sp>
    </p:spTree>
    <p:extLst>
      <p:ext uri="{BB962C8B-B14F-4D97-AF65-F5344CB8AC3E}">
        <p14:creationId xmlns:p14="http://schemas.microsoft.com/office/powerpoint/2010/main" val="575626022"/>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0926A-7D67-4BEF-A02F-150FE7B5B0B5}"/>
              </a:ext>
            </a:extLst>
          </p:cNvPr>
          <p:cNvSpPr>
            <a:spLocks noGrp="1"/>
          </p:cNvSpPr>
          <p:nvPr>
            <p:ph type="title"/>
          </p:nvPr>
        </p:nvSpPr>
        <p:spPr/>
        <p:txBody>
          <a:bodyPr/>
          <a:lstStyle/>
          <a:p>
            <a:r>
              <a:rPr lang="en-US" b="1" dirty="0"/>
              <a:t>Is annihilation biblical?</a:t>
            </a:r>
          </a:p>
        </p:txBody>
      </p:sp>
      <p:sp>
        <p:nvSpPr>
          <p:cNvPr id="3" name="Content Placeholder 2">
            <a:extLst>
              <a:ext uri="{FF2B5EF4-FFF2-40B4-BE49-F238E27FC236}">
                <a16:creationId xmlns:a16="http://schemas.microsoft.com/office/drawing/2014/main" id="{C25E1907-1889-4886-822D-F5E172A3F8F1}"/>
              </a:ext>
            </a:extLst>
          </p:cNvPr>
          <p:cNvSpPr>
            <a:spLocks noGrp="1"/>
          </p:cNvSpPr>
          <p:nvPr>
            <p:ph idx="1"/>
          </p:nvPr>
        </p:nvSpPr>
        <p:spPr/>
        <p:txBody>
          <a:bodyPr>
            <a:normAutofit/>
          </a:bodyPr>
          <a:lstStyle/>
          <a:p>
            <a:r>
              <a:rPr lang="en-US" sz="3600" b="1" dirty="0"/>
              <a:t>Some hold the view that the punishment of hell is annihilation.</a:t>
            </a:r>
          </a:p>
          <a:p>
            <a:r>
              <a:rPr lang="en-US" sz="3600" b="1" dirty="0"/>
              <a:t>Annihilation means the wicked will cease to exist.</a:t>
            </a:r>
          </a:p>
          <a:p>
            <a:r>
              <a:rPr lang="en-US" sz="3600" b="1" dirty="0"/>
              <a:t>Some think hell will last for 5 seconds, then the wicked will be totally destroyed and cease to exist.</a:t>
            </a:r>
          </a:p>
        </p:txBody>
      </p:sp>
    </p:spTree>
    <p:extLst>
      <p:ext uri="{BB962C8B-B14F-4D97-AF65-F5344CB8AC3E}">
        <p14:creationId xmlns:p14="http://schemas.microsoft.com/office/powerpoint/2010/main" val="2451331837"/>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A3F8-76D7-4B5C-950E-6EB50AF6FC4B}"/>
              </a:ext>
            </a:extLst>
          </p:cNvPr>
          <p:cNvSpPr>
            <a:spLocks noGrp="1"/>
          </p:cNvSpPr>
          <p:nvPr>
            <p:ph type="title"/>
          </p:nvPr>
        </p:nvSpPr>
        <p:spPr/>
        <p:txBody>
          <a:bodyPr/>
          <a:lstStyle/>
          <a:p>
            <a:r>
              <a:rPr lang="en-US" b="1" dirty="0"/>
              <a:t>Revelation 14:9-11</a:t>
            </a:r>
          </a:p>
        </p:txBody>
      </p:sp>
      <p:sp>
        <p:nvSpPr>
          <p:cNvPr id="3" name="Content Placeholder 2">
            <a:extLst>
              <a:ext uri="{FF2B5EF4-FFF2-40B4-BE49-F238E27FC236}">
                <a16:creationId xmlns:a16="http://schemas.microsoft.com/office/drawing/2014/main" id="{FAEDA97C-996A-47BF-9428-22FB95ACB61F}"/>
              </a:ext>
            </a:extLst>
          </p:cNvPr>
          <p:cNvSpPr>
            <a:spLocks noGrp="1"/>
          </p:cNvSpPr>
          <p:nvPr>
            <p:ph idx="1"/>
          </p:nvPr>
        </p:nvSpPr>
        <p:spPr/>
        <p:txBody>
          <a:bodyPr>
            <a:normAutofit/>
          </a:bodyPr>
          <a:lstStyle/>
          <a:p>
            <a:r>
              <a:rPr lang="en-US" sz="2800" b="1" dirty="0"/>
              <a:t>Then a third angel followed them, saying with a loud voice, "If anyone worships the beast and his image, and receives </a:t>
            </a:r>
            <a:r>
              <a:rPr lang="en-US" sz="2800" b="1" i="1" dirty="0"/>
              <a:t>his</a:t>
            </a:r>
            <a:r>
              <a:rPr lang="en-US" sz="2800" b="1" dirty="0"/>
              <a:t> mark on his forehead or on his hand,  10 he himself shall also drink of the wine of the wrath of God, which is poured out full strength into the cup of His indignation. He shall be tormented with fire and brimstone in the presence of the holy angels and in the presence of the Lamb.  11 And the smoke of their torment ascends forever and ever; and they have no rest day or night, who worship the beast and his image, and whoever receives the mark of his name." </a:t>
            </a:r>
          </a:p>
        </p:txBody>
      </p:sp>
    </p:spTree>
    <p:extLst>
      <p:ext uri="{BB962C8B-B14F-4D97-AF65-F5344CB8AC3E}">
        <p14:creationId xmlns:p14="http://schemas.microsoft.com/office/powerpoint/2010/main" val="3119199049"/>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F38C6-6A80-45D8-8909-0034FC80AAAB}"/>
              </a:ext>
            </a:extLst>
          </p:cNvPr>
          <p:cNvSpPr>
            <a:spLocks noGrp="1"/>
          </p:cNvSpPr>
          <p:nvPr>
            <p:ph type="title"/>
          </p:nvPr>
        </p:nvSpPr>
        <p:spPr/>
        <p:txBody>
          <a:bodyPr/>
          <a:lstStyle/>
          <a:p>
            <a:r>
              <a:rPr lang="en-US" b="1" dirty="0"/>
              <a:t>1 – common sense </a:t>
            </a:r>
          </a:p>
        </p:txBody>
      </p:sp>
      <p:sp>
        <p:nvSpPr>
          <p:cNvPr id="3" name="Content Placeholder 2">
            <a:extLst>
              <a:ext uri="{FF2B5EF4-FFF2-40B4-BE49-F238E27FC236}">
                <a16:creationId xmlns:a16="http://schemas.microsoft.com/office/drawing/2014/main" id="{B68C27DA-CC3F-4332-B612-821429B3BC70}"/>
              </a:ext>
            </a:extLst>
          </p:cNvPr>
          <p:cNvSpPr>
            <a:spLocks noGrp="1"/>
          </p:cNvSpPr>
          <p:nvPr>
            <p:ph idx="1"/>
          </p:nvPr>
        </p:nvSpPr>
        <p:spPr/>
        <p:txBody>
          <a:bodyPr>
            <a:normAutofit/>
          </a:bodyPr>
          <a:lstStyle/>
          <a:p>
            <a:r>
              <a:rPr lang="en-US" sz="3200" b="1" dirty="0"/>
              <a:t>God’s love and justice does not arbitrarily annihilate part of His creation.</a:t>
            </a:r>
          </a:p>
          <a:p>
            <a:r>
              <a:rPr lang="en-US" sz="3200" b="1" dirty="0"/>
              <a:t>God created ALL men. </a:t>
            </a:r>
          </a:p>
          <a:p>
            <a:r>
              <a:rPr lang="en-US" sz="3200" b="1" dirty="0"/>
              <a:t>He gave us the freedom to choose to obey God or rebel against Him.</a:t>
            </a:r>
          </a:p>
          <a:p>
            <a:r>
              <a:rPr lang="en-US" sz="3200" b="1" dirty="0"/>
              <a:t>It would be wrong to give man a choice then annihilate him for his choice.</a:t>
            </a:r>
          </a:p>
        </p:txBody>
      </p:sp>
    </p:spTree>
    <p:extLst>
      <p:ext uri="{BB962C8B-B14F-4D97-AF65-F5344CB8AC3E}">
        <p14:creationId xmlns:p14="http://schemas.microsoft.com/office/powerpoint/2010/main" val="3298602833"/>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BD1BE-1020-479B-AD9F-CFB3B24209DB}"/>
              </a:ext>
            </a:extLst>
          </p:cNvPr>
          <p:cNvSpPr>
            <a:spLocks noGrp="1"/>
          </p:cNvSpPr>
          <p:nvPr>
            <p:ph type="title"/>
          </p:nvPr>
        </p:nvSpPr>
        <p:spPr>
          <a:xfrm>
            <a:off x="1987826" y="764373"/>
            <a:ext cx="9518374" cy="1293028"/>
          </a:xfrm>
        </p:spPr>
        <p:txBody>
          <a:bodyPr/>
          <a:lstStyle/>
          <a:p>
            <a:r>
              <a:rPr lang="en-US" b="1" dirty="0"/>
              <a:t>2 – nonexistence is not any better</a:t>
            </a:r>
          </a:p>
        </p:txBody>
      </p:sp>
      <p:sp>
        <p:nvSpPr>
          <p:cNvPr id="3" name="Content Placeholder 2">
            <a:extLst>
              <a:ext uri="{FF2B5EF4-FFF2-40B4-BE49-F238E27FC236}">
                <a16:creationId xmlns:a16="http://schemas.microsoft.com/office/drawing/2014/main" id="{62960FFF-30BE-4DE1-A314-400176CFFB6E}"/>
              </a:ext>
            </a:extLst>
          </p:cNvPr>
          <p:cNvSpPr>
            <a:spLocks noGrp="1"/>
          </p:cNvSpPr>
          <p:nvPr>
            <p:ph idx="1"/>
          </p:nvPr>
        </p:nvSpPr>
        <p:spPr/>
        <p:txBody>
          <a:bodyPr>
            <a:normAutofit/>
          </a:bodyPr>
          <a:lstStyle/>
          <a:p>
            <a:r>
              <a:rPr lang="en-US" sz="3200" b="1" dirty="0"/>
              <a:t>Nonexistence is not an improvement</a:t>
            </a:r>
          </a:p>
          <a:p>
            <a:r>
              <a:rPr lang="en-US" sz="3200" b="1" dirty="0"/>
              <a:t>Something is better than nothing</a:t>
            </a:r>
          </a:p>
          <a:p>
            <a:r>
              <a:rPr lang="en-US" sz="3200" b="1" dirty="0"/>
              <a:t>God is perfectly Just.</a:t>
            </a:r>
          </a:p>
          <a:p>
            <a:r>
              <a:rPr lang="en-US" sz="3200" b="1" dirty="0"/>
              <a:t>Each person who spurns God will suffer what they deserve.</a:t>
            </a:r>
          </a:p>
        </p:txBody>
      </p:sp>
    </p:spTree>
    <p:extLst>
      <p:ext uri="{BB962C8B-B14F-4D97-AF65-F5344CB8AC3E}">
        <p14:creationId xmlns:p14="http://schemas.microsoft.com/office/powerpoint/2010/main" val="426268337"/>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EDE44-7B30-45F6-8970-F09B1EE599DC}"/>
              </a:ext>
            </a:extLst>
          </p:cNvPr>
          <p:cNvSpPr>
            <a:spLocks noGrp="1"/>
          </p:cNvSpPr>
          <p:nvPr>
            <p:ph type="title"/>
          </p:nvPr>
        </p:nvSpPr>
        <p:spPr/>
        <p:txBody>
          <a:bodyPr/>
          <a:lstStyle/>
          <a:p>
            <a:r>
              <a:rPr lang="en-US" b="1" dirty="0"/>
              <a:t>3 – we are in the image of god</a:t>
            </a:r>
          </a:p>
        </p:txBody>
      </p:sp>
      <p:sp>
        <p:nvSpPr>
          <p:cNvPr id="3" name="Content Placeholder 2">
            <a:extLst>
              <a:ext uri="{FF2B5EF4-FFF2-40B4-BE49-F238E27FC236}">
                <a16:creationId xmlns:a16="http://schemas.microsoft.com/office/drawing/2014/main" id="{3D490A2C-DC07-40A3-BC34-CD21728D2C9B}"/>
              </a:ext>
            </a:extLst>
          </p:cNvPr>
          <p:cNvSpPr>
            <a:spLocks noGrp="1"/>
          </p:cNvSpPr>
          <p:nvPr>
            <p:ph idx="1"/>
          </p:nvPr>
        </p:nvSpPr>
        <p:spPr/>
        <p:txBody>
          <a:bodyPr>
            <a:normAutofit/>
          </a:bodyPr>
          <a:lstStyle/>
          <a:p>
            <a:r>
              <a:rPr lang="en-US" sz="3600" b="1" dirty="0"/>
              <a:t>All men were made in the image of God – See Genesis 1:27</a:t>
            </a:r>
          </a:p>
          <a:p>
            <a:r>
              <a:rPr lang="en-US" sz="3600" b="1" dirty="0"/>
              <a:t>For God to eliminate them would be violence to His nature.</a:t>
            </a:r>
            <a:br>
              <a:rPr lang="en-US" sz="3600" b="1" dirty="0"/>
            </a:br>
            <a:endParaRPr lang="en-US" sz="3600" b="1" dirty="0"/>
          </a:p>
          <a:p>
            <a:r>
              <a:rPr lang="en-US" sz="3600" b="1" dirty="0"/>
              <a:t>The alternative to annihilation is quarantine.</a:t>
            </a:r>
          </a:p>
        </p:txBody>
      </p:sp>
    </p:spTree>
    <p:extLst>
      <p:ext uri="{BB962C8B-B14F-4D97-AF65-F5344CB8AC3E}">
        <p14:creationId xmlns:p14="http://schemas.microsoft.com/office/powerpoint/2010/main" val="1028401727"/>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5B706-04AD-4420-B03F-90C684B0A643}"/>
              </a:ext>
            </a:extLst>
          </p:cNvPr>
          <p:cNvSpPr>
            <a:spLocks noGrp="1"/>
          </p:cNvSpPr>
          <p:nvPr>
            <p:ph type="title"/>
          </p:nvPr>
        </p:nvSpPr>
        <p:spPr/>
        <p:txBody>
          <a:bodyPr/>
          <a:lstStyle/>
          <a:p>
            <a:r>
              <a:rPr lang="en-US" b="1" dirty="0"/>
              <a:t>Why do we believe in hell?</a:t>
            </a:r>
          </a:p>
        </p:txBody>
      </p:sp>
      <p:sp>
        <p:nvSpPr>
          <p:cNvPr id="3" name="Content Placeholder 2">
            <a:extLst>
              <a:ext uri="{FF2B5EF4-FFF2-40B4-BE49-F238E27FC236}">
                <a16:creationId xmlns:a16="http://schemas.microsoft.com/office/drawing/2014/main" id="{713F68B7-D642-43F5-8012-330245834DAB}"/>
              </a:ext>
            </a:extLst>
          </p:cNvPr>
          <p:cNvSpPr>
            <a:spLocks noGrp="1"/>
          </p:cNvSpPr>
          <p:nvPr>
            <p:ph idx="1"/>
          </p:nvPr>
        </p:nvSpPr>
        <p:spPr/>
        <p:txBody>
          <a:bodyPr>
            <a:normAutofit/>
          </a:bodyPr>
          <a:lstStyle/>
          <a:p>
            <a:r>
              <a:rPr lang="en-US" sz="4000" b="1" dirty="0"/>
              <a:t>It is what </a:t>
            </a:r>
            <a:r>
              <a:rPr lang="en-US" sz="4000" b="1"/>
              <a:t>the OT and NT </a:t>
            </a:r>
            <a:r>
              <a:rPr lang="en-US" sz="4000" b="1" dirty="0"/>
              <a:t>teach.</a:t>
            </a:r>
            <a:br>
              <a:rPr lang="en-US" sz="4000" b="1" dirty="0"/>
            </a:br>
            <a:endParaRPr lang="en-US" sz="4000" b="1" dirty="0"/>
          </a:p>
          <a:p>
            <a:r>
              <a:rPr lang="en-US" sz="4000" b="1" dirty="0"/>
              <a:t>It is what Jesus taught.</a:t>
            </a:r>
            <a:br>
              <a:rPr lang="en-US" sz="4000" b="1" dirty="0"/>
            </a:br>
            <a:endParaRPr lang="en-US" sz="4000" b="1" dirty="0"/>
          </a:p>
          <a:p>
            <a:r>
              <a:rPr lang="en-US" sz="4000" b="1" dirty="0"/>
              <a:t>It is consistent with the justice of God.</a:t>
            </a:r>
          </a:p>
        </p:txBody>
      </p:sp>
    </p:spTree>
    <p:extLst>
      <p:ext uri="{BB962C8B-B14F-4D97-AF65-F5344CB8AC3E}">
        <p14:creationId xmlns:p14="http://schemas.microsoft.com/office/powerpoint/2010/main" val="3320480337"/>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FBD15-7364-40EC-A4A9-1973C7808C7F}"/>
              </a:ext>
            </a:extLst>
          </p:cNvPr>
          <p:cNvSpPr>
            <a:spLocks noGrp="1"/>
          </p:cNvSpPr>
          <p:nvPr>
            <p:ph type="title"/>
          </p:nvPr>
        </p:nvSpPr>
        <p:spPr/>
        <p:txBody>
          <a:bodyPr/>
          <a:lstStyle/>
          <a:p>
            <a:r>
              <a:rPr lang="en-US" b="1" dirty="0"/>
              <a:t>Daniel 12:2</a:t>
            </a:r>
          </a:p>
        </p:txBody>
      </p:sp>
      <p:sp>
        <p:nvSpPr>
          <p:cNvPr id="3" name="Content Placeholder 2">
            <a:extLst>
              <a:ext uri="{FF2B5EF4-FFF2-40B4-BE49-F238E27FC236}">
                <a16:creationId xmlns:a16="http://schemas.microsoft.com/office/drawing/2014/main" id="{322C35D2-C1FD-46DC-BCA8-576A183D4F7F}"/>
              </a:ext>
            </a:extLst>
          </p:cNvPr>
          <p:cNvSpPr>
            <a:spLocks noGrp="1"/>
          </p:cNvSpPr>
          <p:nvPr>
            <p:ph idx="1"/>
          </p:nvPr>
        </p:nvSpPr>
        <p:spPr/>
        <p:txBody>
          <a:bodyPr>
            <a:normAutofit/>
          </a:bodyPr>
          <a:lstStyle/>
          <a:p>
            <a:r>
              <a:rPr lang="en-US" sz="5400" b="1" dirty="0"/>
              <a:t>And many of those who sleep in the dust of the earth shall awake, Some to everlasting life, Some to shame </a:t>
            </a:r>
            <a:r>
              <a:rPr lang="en-US" sz="5400" b="1" i="1" dirty="0"/>
              <a:t>and</a:t>
            </a:r>
            <a:r>
              <a:rPr lang="en-US" sz="5400" b="1" dirty="0"/>
              <a:t> everlasting contempt. </a:t>
            </a:r>
          </a:p>
        </p:txBody>
      </p:sp>
    </p:spTree>
    <p:extLst>
      <p:ext uri="{BB962C8B-B14F-4D97-AF65-F5344CB8AC3E}">
        <p14:creationId xmlns:p14="http://schemas.microsoft.com/office/powerpoint/2010/main" val="3996438794"/>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5BC3B-1B4C-4913-80D0-20597FF011FF}"/>
              </a:ext>
            </a:extLst>
          </p:cNvPr>
          <p:cNvSpPr>
            <a:spLocks noGrp="1"/>
          </p:cNvSpPr>
          <p:nvPr>
            <p:ph type="title"/>
          </p:nvPr>
        </p:nvSpPr>
        <p:spPr/>
        <p:txBody>
          <a:bodyPr/>
          <a:lstStyle/>
          <a:p>
            <a:r>
              <a:rPr lang="en-US" b="1" dirty="0"/>
              <a:t>Horrors of hell</a:t>
            </a:r>
          </a:p>
        </p:txBody>
      </p:sp>
      <p:sp>
        <p:nvSpPr>
          <p:cNvPr id="3" name="Content Placeholder 2">
            <a:extLst>
              <a:ext uri="{FF2B5EF4-FFF2-40B4-BE49-F238E27FC236}">
                <a16:creationId xmlns:a16="http://schemas.microsoft.com/office/drawing/2014/main" id="{8F39F432-5245-4369-93CF-C67C3D34D414}"/>
              </a:ext>
            </a:extLst>
          </p:cNvPr>
          <p:cNvSpPr>
            <a:spLocks noGrp="1"/>
          </p:cNvSpPr>
          <p:nvPr>
            <p:ph idx="1"/>
          </p:nvPr>
        </p:nvSpPr>
        <p:spPr/>
        <p:txBody>
          <a:bodyPr>
            <a:normAutofit/>
          </a:bodyPr>
          <a:lstStyle/>
          <a:p>
            <a:r>
              <a:rPr lang="en-US" sz="4400" b="1" dirty="0"/>
              <a:t>Thinking about hell, eternal punishment, makes us want to doubt.</a:t>
            </a:r>
          </a:p>
          <a:p>
            <a:pPr marL="0" indent="0">
              <a:buNone/>
            </a:pPr>
            <a:endParaRPr lang="en-US" sz="4400" b="1" dirty="0"/>
          </a:p>
          <a:p>
            <a:r>
              <a:rPr lang="en-US" sz="4400" b="1" dirty="0"/>
              <a:t>But there are some compelling reasons to believe in hell as real.</a:t>
            </a:r>
          </a:p>
        </p:txBody>
      </p:sp>
    </p:spTree>
    <p:extLst>
      <p:ext uri="{BB962C8B-B14F-4D97-AF65-F5344CB8AC3E}">
        <p14:creationId xmlns:p14="http://schemas.microsoft.com/office/powerpoint/2010/main" val="901364125"/>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E381C-856F-4C5A-BECB-FD9B647F0197}"/>
              </a:ext>
            </a:extLst>
          </p:cNvPr>
          <p:cNvSpPr>
            <a:spLocks noGrp="1"/>
          </p:cNvSpPr>
          <p:nvPr>
            <p:ph type="title"/>
          </p:nvPr>
        </p:nvSpPr>
        <p:spPr>
          <a:xfrm>
            <a:off x="2895600" y="764373"/>
            <a:ext cx="8610600" cy="905401"/>
          </a:xfrm>
        </p:spPr>
        <p:txBody>
          <a:bodyPr/>
          <a:lstStyle/>
          <a:p>
            <a:r>
              <a:rPr lang="en-US" b="1" dirty="0"/>
              <a:t>1. Christ preached about hell</a:t>
            </a:r>
          </a:p>
        </p:txBody>
      </p:sp>
      <p:sp>
        <p:nvSpPr>
          <p:cNvPr id="3" name="Content Placeholder 2">
            <a:extLst>
              <a:ext uri="{FF2B5EF4-FFF2-40B4-BE49-F238E27FC236}">
                <a16:creationId xmlns:a16="http://schemas.microsoft.com/office/drawing/2014/main" id="{5842696F-88B0-436E-A1F0-A12F3BB3086B}"/>
              </a:ext>
            </a:extLst>
          </p:cNvPr>
          <p:cNvSpPr>
            <a:spLocks noGrp="1"/>
          </p:cNvSpPr>
          <p:nvPr>
            <p:ph idx="1"/>
          </p:nvPr>
        </p:nvSpPr>
        <p:spPr>
          <a:xfrm>
            <a:off x="685800" y="1789044"/>
            <a:ext cx="10820400" cy="4770782"/>
          </a:xfrm>
        </p:spPr>
        <p:txBody>
          <a:bodyPr>
            <a:noAutofit/>
          </a:bodyPr>
          <a:lstStyle/>
          <a:p>
            <a:r>
              <a:rPr lang="en-US" sz="3200" b="1" dirty="0"/>
              <a:t>More than any other person in the Bible, Christ taught about hell.</a:t>
            </a:r>
          </a:p>
          <a:p>
            <a:r>
              <a:rPr lang="en-US" sz="3200" b="1" dirty="0"/>
              <a:t>Gehenna, the Greek word, means eternal fire or eternal flame.</a:t>
            </a:r>
          </a:p>
          <a:p>
            <a:r>
              <a:rPr lang="en-US" sz="3200" b="1" dirty="0"/>
              <a:t>It comes from the valley of Hinnom where human sacrifices were offered.</a:t>
            </a:r>
          </a:p>
          <a:p>
            <a:r>
              <a:rPr lang="en-US" sz="3200" b="1" dirty="0"/>
              <a:t>When the Jews returned from captivity, it became the garbage dump with continual burning and constant smoke.</a:t>
            </a:r>
          </a:p>
        </p:txBody>
      </p:sp>
    </p:spTree>
    <p:extLst>
      <p:ext uri="{BB962C8B-B14F-4D97-AF65-F5344CB8AC3E}">
        <p14:creationId xmlns:p14="http://schemas.microsoft.com/office/powerpoint/2010/main" val="2362063040"/>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E381C-856F-4C5A-BECB-FD9B647F0197}"/>
              </a:ext>
            </a:extLst>
          </p:cNvPr>
          <p:cNvSpPr>
            <a:spLocks noGrp="1"/>
          </p:cNvSpPr>
          <p:nvPr>
            <p:ph type="title"/>
          </p:nvPr>
        </p:nvSpPr>
        <p:spPr>
          <a:xfrm>
            <a:off x="2895600" y="764373"/>
            <a:ext cx="8610600" cy="905401"/>
          </a:xfrm>
        </p:spPr>
        <p:txBody>
          <a:bodyPr>
            <a:normAutofit/>
          </a:bodyPr>
          <a:lstStyle/>
          <a:p>
            <a:r>
              <a:rPr lang="en-US" b="1" dirty="0"/>
              <a:t>1- Christ preached about hell</a:t>
            </a:r>
          </a:p>
        </p:txBody>
      </p:sp>
      <p:sp>
        <p:nvSpPr>
          <p:cNvPr id="3" name="Content Placeholder 2">
            <a:extLst>
              <a:ext uri="{FF2B5EF4-FFF2-40B4-BE49-F238E27FC236}">
                <a16:creationId xmlns:a16="http://schemas.microsoft.com/office/drawing/2014/main" id="{5842696F-88B0-436E-A1F0-A12F3BB3086B}"/>
              </a:ext>
            </a:extLst>
          </p:cNvPr>
          <p:cNvSpPr>
            <a:spLocks noGrp="1"/>
          </p:cNvSpPr>
          <p:nvPr>
            <p:ph idx="1"/>
          </p:nvPr>
        </p:nvSpPr>
        <p:spPr>
          <a:xfrm>
            <a:off x="685800" y="1789044"/>
            <a:ext cx="10820400" cy="4770782"/>
          </a:xfrm>
        </p:spPr>
        <p:txBody>
          <a:bodyPr>
            <a:noAutofit/>
          </a:bodyPr>
          <a:lstStyle/>
          <a:p>
            <a:r>
              <a:rPr lang="en-US" sz="3600" b="1" dirty="0"/>
              <a:t>Gehenna is used 12 times in the New Testament.</a:t>
            </a:r>
          </a:p>
          <a:p>
            <a:r>
              <a:rPr lang="en-US" sz="3600" b="1" dirty="0"/>
              <a:t>11 of them were spoken by Jesus.</a:t>
            </a:r>
          </a:p>
          <a:p>
            <a:r>
              <a:rPr lang="en-US" sz="3600" b="1" dirty="0"/>
              <a:t>10 of the 11 times Jesus used this word was in a public setting.</a:t>
            </a:r>
          </a:p>
          <a:p>
            <a:r>
              <a:rPr lang="en-US" sz="3600" b="1" dirty="0"/>
              <a:t>Jesus was a “hell fire” preacher </a:t>
            </a:r>
          </a:p>
        </p:txBody>
      </p:sp>
    </p:spTree>
    <p:extLst>
      <p:ext uri="{BB962C8B-B14F-4D97-AF65-F5344CB8AC3E}">
        <p14:creationId xmlns:p14="http://schemas.microsoft.com/office/powerpoint/2010/main" val="2439167925"/>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E381C-856F-4C5A-BECB-FD9B647F0197}"/>
              </a:ext>
            </a:extLst>
          </p:cNvPr>
          <p:cNvSpPr>
            <a:spLocks noGrp="1"/>
          </p:cNvSpPr>
          <p:nvPr>
            <p:ph type="title"/>
          </p:nvPr>
        </p:nvSpPr>
        <p:spPr>
          <a:xfrm>
            <a:off x="2895600" y="764373"/>
            <a:ext cx="8610600" cy="905401"/>
          </a:xfrm>
        </p:spPr>
        <p:txBody>
          <a:bodyPr/>
          <a:lstStyle/>
          <a:p>
            <a:r>
              <a:rPr lang="en-US" b="1" dirty="0"/>
              <a:t>1 - Christ preached about hell</a:t>
            </a:r>
          </a:p>
        </p:txBody>
      </p:sp>
      <p:sp>
        <p:nvSpPr>
          <p:cNvPr id="3" name="Content Placeholder 2">
            <a:extLst>
              <a:ext uri="{FF2B5EF4-FFF2-40B4-BE49-F238E27FC236}">
                <a16:creationId xmlns:a16="http://schemas.microsoft.com/office/drawing/2014/main" id="{5842696F-88B0-436E-A1F0-A12F3BB3086B}"/>
              </a:ext>
            </a:extLst>
          </p:cNvPr>
          <p:cNvSpPr>
            <a:spLocks noGrp="1"/>
          </p:cNvSpPr>
          <p:nvPr>
            <p:ph idx="1"/>
          </p:nvPr>
        </p:nvSpPr>
        <p:spPr>
          <a:xfrm>
            <a:off x="685800" y="1789044"/>
            <a:ext cx="10820400" cy="4770782"/>
          </a:xfrm>
        </p:spPr>
        <p:txBody>
          <a:bodyPr>
            <a:noAutofit/>
          </a:bodyPr>
          <a:lstStyle/>
          <a:p>
            <a:r>
              <a:rPr lang="en-US" sz="3600" b="1" dirty="0"/>
              <a:t>Jesus warned his followers more than a half-dozen times about the dangers of hell.</a:t>
            </a:r>
          </a:p>
          <a:p>
            <a:r>
              <a:rPr lang="en-US" sz="3600" b="1" dirty="0"/>
              <a:t>He reminded them of the story of the Rich Man and Lazarus.</a:t>
            </a:r>
          </a:p>
          <a:p>
            <a:r>
              <a:rPr lang="en-US" sz="3600" b="1" dirty="0"/>
              <a:t>He described the eternal torment of hell. </a:t>
            </a:r>
          </a:p>
          <a:p>
            <a:r>
              <a:rPr lang="en-US" sz="3200" b="1" dirty="0"/>
              <a:t>where 'THEIR WORM DOES NOT DIE AND THE FIRE IS NOT QUENCHED.'  (Mark 9:44)</a:t>
            </a:r>
          </a:p>
          <a:p>
            <a:endParaRPr lang="en-US" dirty="0"/>
          </a:p>
          <a:p>
            <a:endParaRPr lang="en-US" sz="3600" b="1" dirty="0"/>
          </a:p>
        </p:txBody>
      </p:sp>
    </p:spTree>
    <p:extLst>
      <p:ext uri="{BB962C8B-B14F-4D97-AF65-F5344CB8AC3E}">
        <p14:creationId xmlns:p14="http://schemas.microsoft.com/office/powerpoint/2010/main" val="1663763570"/>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001B4-82D1-4F01-B305-8C172C12DBA4}"/>
              </a:ext>
            </a:extLst>
          </p:cNvPr>
          <p:cNvSpPr>
            <a:spLocks noGrp="1"/>
          </p:cNvSpPr>
          <p:nvPr>
            <p:ph type="title"/>
          </p:nvPr>
        </p:nvSpPr>
        <p:spPr/>
        <p:txBody>
          <a:bodyPr/>
          <a:lstStyle/>
          <a:p>
            <a:r>
              <a:rPr lang="en-US" b="1" dirty="0"/>
              <a:t>2 – the concept of choice</a:t>
            </a:r>
          </a:p>
        </p:txBody>
      </p:sp>
      <p:sp>
        <p:nvSpPr>
          <p:cNvPr id="3" name="Content Placeholder 2">
            <a:extLst>
              <a:ext uri="{FF2B5EF4-FFF2-40B4-BE49-F238E27FC236}">
                <a16:creationId xmlns:a16="http://schemas.microsoft.com/office/drawing/2014/main" id="{248E0C4C-F679-462C-924D-7AA4A1C48243}"/>
              </a:ext>
            </a:extLst>
          </p:cNvPr>
          <p:cNvSpPr>
            <a:spLocks noGrp="1"/>
          </p:cNvSpPr>
          <p:nvPr>
            <p:ph idx="1"/>
          </p:nvPr>
        </p:nvSpPr>
        <p:spPr/>
        <p:txBody>
          <a:bodyPr>
            <a:normAutofit/>
          </a:bodyPr>
          <a:lstStyle/>
          <a:p>
            <a:r>
              <a:rPr lang="en-US" sz="3600" b="1" dirty="0"/>
              <a:t>Without hell – there is no choice.</a:t>
            </a:r>
          </a:p>
          <a:p>
            <a:r>
              <a:rPr lang="en-US" sz="3600" b="1" dirty="0"/>
              <a:t>Without hell – all (good and bad, righteous and wicked) have the same eternity.</a:t>
            </a:r>
          </a:p>
          <a:p>
            <a:r>
              <a:rPr lang="en-US" sz="3600" b="1" dirty="0"/>
              <a:t>Without choice – heaven would be hell.</a:t>
            </a:r>
          </a:p>
          <a:p>
            <a:r>
              <a:rPr lang="en-US" sz="3600" b="1" dirty="0"/>
              <a:t>The righteous would inherit a counterfeit heaven.</a:t>
            </a:r>
          </a:p>
        </p:txBody>
      </p:sp>
    </p:spTree>
    <p:extLst>
      <p:ext uri="{BB962C8B-B14F-4D97-AF65-F5344CB8AC3E}">
        <p14:creationId xmlns:p14="http://schemas.microsoft.com/office/powerpoint/2010/main" val="351313179"/>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001B4-82D1-4F01-B305-8C172C12DBA4}"/>
              </a:ext>
            </a:extLst>
          </p:cNvPr>
          <p:cNvSpPr>
            <a:spLocks noGrp="1"/>
          </p:cNvSpPr>
          <p:nvPr>
            <p:ph type="title"/>
          </p:nvPr>
        </p:nvSpPr>
        <p:spPr/>
        <p:txBody>
          <a:bodyPr/>
          <a:lstStyle/>
          <a:p>
            <a:r>
              <a:rPr lang="en-US" b="1" dirty="0"/>
              <a:t>2 – the concept of choice</a:t>
            </a:r>
          </a:p>
        </p:txBody>
      </p:sp>
      <p:sp>
        <p:nvSpPr>
          <p:cNvPr id="3" name="Content Placeholder 2">
            <a:extLst>
              <a:ext uri="{FF2B5EF4-FFF2-40B4-BE49-F238E27FC236}">
                <a16:creationId xmlns:a16="http://schemas.microsoft.com/office/drawing/2014/main" id="{248E0C4C-F679-462C-924D-7AA4A1C48243}"/>
              </a:ext>
            </a:extLst>
          </p:cNvPr>
          <p:cNvSpPr>
            <a:spLocks noGrp="1"/>
          </p:cNvSpPr>
          <p:nvPr>
            <p:ph idx="1"/>
          </p:nvPr>
        </p:nvSpPr>
        <p:spPr/>
        <p:txBody>
          <a:bodyPr>
            <a:normAutofit/>
          </a:bodyPr>
          <a:lstStyle/>
          <a:p>
            <a:r>
              <a:rPr lang="en-US" sz="3600" b="1" dirty="0"/>
              <a:t>The alternative would be worse.</a:t>
            </a:r>
          </a:p>
          <a:p>
            <a:r>
              <a:rPr lang="en-US" sz="3600" b="1" dirty="0"/>
              <a:t>For the wicked – they will be forced, against their will to worship and praise God.</a:t>
            </a:r>
          </a:p>
          <a:p>
            <a:r>
              <a:rPr lang="en-US" sz="3600" b="1" dirty="0"/>
              <a:t>For the righteous – their faithful service to God would stripped from them.</a:t>
            </a:r>
          </a:p>
        </p:txBody>
      </p:sp>
    </p:spTree>
    <p:extLst>
      <p:ext uri="{BB962C8B-B14F-4D97-AF65-F5344CB8AC3E}">
        <p14:creationId xmlns:p14="http://schemas.microsoft.com/office/powerpoint/2010/main" val="395009352"/>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68450-B87C-4638-8B13-85690EA99E1F}"/>
              </a:ext>
            </a:extLst>
          </p:cNvPr>
          <p:cNvSpPr>
            <a:spLocks noGrp="1"/>
          </p:cNvSpPr>
          <p:nvPr>
            <p:ph type="title"/>
          </p:nvPr>
        </p:nvSpPr>
        <p:spPr/>
        <p:txBody>
          <a:bodyPr/>
          <a:lstStyle/>
          <a:p>
            <a:r>
              <a:rPr lang="en-US" b="1" dirty="0"/>
              <a:t>3 - Common sense</a:t>
            </a:r>
          </a:p>
        </p:txBody>
      </p:sp>
      <p:sp>
        <p:nvSpPr>
          <p:cNvPr id="3" name="Content Placeholder 2">
            <a:extLst>
              <a:ext uri="{FF2B5EF4-FFF2-40B4-BE49-F238E27FC236}">
                <a16:creationId xmlns:a16="http://schemas.microsoft.com/office/drawing/2014/main" id="{5753097A-0021-475B-86D4-0B4E1815C847}"/>
              </a:ext>
            </a:extLst>
          </p:cNvPr>
          <p:cNvSpPr>
            <a:spLocks noGrp="1"/>
          </p:cNvSpPr>
          <p:nvPr>
            <p:ph idx="1"/>
          </p:nvPr>
        </p:nvSpPr>
        <p:spPr/>
        <p:txBody>
          <a:bodyPr>
            <a:normAutofit/>
          </a:bodyPr>
          <a:lstStyle/>
          <a:p>
            <a:r>
              <a:rPr lang="en-US" sz="3600" b="1" dirty="0"/>
              <a:t>Common sense about justice requires a hell.</a:t>
            </a:r>
          </a:p>
          <a:p>
            <a:r>
              <a:rPr lang="en-US" sz="3600" b="1" dirty="0"/>
              <a:t>Without hell, the wrongs of Hitler will never be righted. </a:t>
            </a:r>
          </a:p>
          <a:p>
            <a:r>
              <a:rPr lang="en-US" sz="3600" b="1" dirty="0"/>
              <a:t>David knew that the wicked might prosper for now, but justice would prevail.</a:t>
            </a:r>
          </a:p>
        </p:txBody>
      </p:sp>
    </p:spTree>
    <p:extLst>
      <p:ext uri="{BB962C8B-B14F-4D97-AF65-F5344CB8AC3E}">
        <p14:creationId xmlns:p14="http://schemas.microsoft.com/office/powerpoint/2010/main" val="2389962553"/>
      </p:ext>
    </p:extLst>
  </p:cSld>
  <p:clrMapOvr>
    <a:masterClrMapping/>
  </p:clrMapOvr>
  <mc:AlternateContent xmlns:mc="http://schemas.openxmlformats.org/markup-compatibility/2006">
    <mc:Choice xmlns:p14="http://schemas.microsoft.com/office/powerpoint/2010/main" Requires="p14">
      <p:transition spd="slow" p14:dur="1750">
        <p14:shred/>
      </p:transition>
    </mc:Choice>
    <mc:Fallback>
      <p:transition spd="slow">
        <p:fade/>
      </p:transition>
    </mc:Fallback>
  </mc:AlternateContent>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TM04033937[[fn=Vapor Trail]]</Template>
  <TotalTime>51</TotalTime>
  <Words>577</Words>
  <Application>Microsoft Office PowerPoint</Application>
  <PresentationFormat>Widescreen</PresentationFormat>
  <Paragraphs>59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Century Gothic</vt:lpstr>
      <vt:lpstr>Vapor Trail</vt:lpstr>
      <vt:lpstr>Why do we  believe in hell?</vt:lpstr>
      <vt:lpstr>Daniel 12:2</vt:lpstr>
      <vt:lpstr>Horrors of hell</vt:lpstr>
      <vt:lpstr>1. Christ preached about hell</vt:lpstr>
      <vt:lpstr>1- Christ preached about hell</vt:lpstr>
      <vt:lpstr>1 - Christ preached about hell</vt:lpstr>
      <vt:lpstr>2 – the concept of choice</vt:lpstr>
      <vt:lpstr>2 – the concept of choice</vt:lpstr>
      <vt:lpstr>3 - Common sense</vt:lpstr>
      <vt:lpstr>Is annihilation biblical?</vt:lpstr>
      <vt:lpstr>Revelation 14:9-11</vt:lpstr>
      <vt:lpstr>1 – common sense </vt:lpstr>
      <vt:lpstr>2 – nonexistence is not any better</vt:lpstr>
      <vt:lpstr>3 – we are in the image of god</vt:lpstr>
      <vt:lpstr>Why do we believe in hell?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believe in hell?</dc:title>
  <dc:creator>Manly Luscommbe</dc:creator>
  <cp:lastModifiedBy>Manly Luscommbe</cp:lastModifiedBy>
  <cp:revision>9</cp:revision>
  <dcterms:created xsi:type="dcterms:W3CDTF">2019-06-08T22:59:11Z</dcterms:created>
  <dcterms:modified xsi:type="dcterms:W3CDTF">2019-06-08T23:50:54Z</dcterms:modified>
</cp:coreProperties>
</file>