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CFEC5C-F41A-4811-8790-2AD067B11CDF}"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31225-BC49-4AC1-A375-C1080D12A6EC}" type="slidenum">
              <a:rPr lang="en-US" smtClean="0"/>
              <a:t>‹#›</a:t>
            </a:fld>
            <a:endParaRPr lang="en-US"/>
          </a:p>
        </p:txBody>
      </p:sp>
    </p:spTree>
    <p:extLst>
      <p:ext uri="{BB962C8B-B14F-4D97-AF65-F5344CB8AC3E}">
        <p14:creationId xmlns:p14="http://schemas.microsoft.com/office/powerpoint/2010/main" val="399836046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CFEC5C-F41A-4811-8790-2AD067B11CDF}"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31225-BC49-4AC1-A375-C1080D12A6EC}" type="slidenum">
              <a:rPr lang="en-US" smtClean="0"/>
              <a:t>‹#›</a:t>
            </a:fld>
            <a:endParaRPr lang="en-US"/>
          </a:p>
        </p:txBody>
      </p:sp>
    </p:spTree>
    <p:extLst>
      <p:ext uri="{BB962C8B-B14F-4D97-AF65-F5344CB8AC3E}">
        <p14:creationId xmlns:p14="http://schemas.microsoft.com/office/powerpoint/2010/main" val="99206948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CFEC5C-F41A-4811-8790-2AD067B11CDF}"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31225-BC49-4AC1-A375-C1080D12A6EC}" type="slidenum">
              <a:rPr lang="en-US" smtClean="0"/>
              <a:t>‹#›</a:t>
            </a:fld>
            <a:endParaRPr lang="en-US"/>
          </a:p>
        </p:txBody>
      </p:sp>
    </p:spTree>
    <p:extLst>
      <p:ext uri="{BB962C8B-B14F-4D97-AF65-F5344CB8AC3E}">
        <p14:creationId xmlns:p14="http://schemas.microsoft.com/office/powerpoint/2010/main" val="348046867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CFEC5C-F41A-4811-8790-2AD067B11CDF}"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31225-BC49-4AC1-A375-C1080D12A6EC}" type="slidenum">
              <a:rPr lang="en-US" smtClean="0"/>
              <a:t>‹#›</a:t>
            </a:fld>
            <a:endParaRPr lang="en-US"/>
          </a:p>
        </p:txBody>
      </p:sp>
    </p:spTree>
    <p:extLst>
      <p:ext uri="{BB962C8B-B14F-4D97-AF65-F5344CB8AC3E}">
        <p14:creationId xmlns:p14="http://schemas.microsoft.com/office/powerpoint/2010/main" val="326477619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CFEC5C-F41A-4811-8790-2AD067B11CDF}"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31225-BC49-4AC1-A375-C1080D12A6EC}" type="slidenum">
              <a:rPr lang="en-US" smtClean="0"/>
              <a:t>‹#›</a:t>
            </a:fld>
            <a:endParaRPr lang="en-US"/>
          </a:p>
        </p:txBody>
      </p:sp>
    </p:spTree>
    <p:extLst>
      <p:ext uri="{BB962C8B-B14F-4D97-AF65-F5344CB8AC3E}">
        <p14:creationId xmlns:p14="http://schemas.microsoft.com/office/powerpoint/2010/main" val="88420176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CFEC5C-F41A-4811-8790-2AD067B11CDF}" type="datetimeFigureOut">
              <a:rPr lang="en-US" smtClean="0"/>
              <a:t>6/8/2019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31225-BC49-4AC1-A375-C1080D12A6EC}" type="slidenum">
              <a:rPr lang="en-US" smtClean="0"/>
              <a:t>‹#›</a:t>
            </a:fld>
            <a:endParaRPr lang="en-US"/>
          </a:p>
        </p:txBody>
      </p:sp>
    </p:spTree>
    <p:extLst>
      <p:ext uri="{BB962C8B-B14F-4D97-AF65-F5344CB8AC3E}">
        <p14:creationId xmlns:p14="http://schemas.microsoft.com/office/powerpoint/2010/main" val="175928303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CFEC5C-F41A-4811-8790-2AD067B11CDF}" type="datetimeFigureOut">
              <a:rPr lang="en-US" smtClean="0"/>
              <a:t>6/8/2019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731225-BC49-4AC1-A375-C1080D12A6EC}" type="slidenum">
              <a:rPr lang="en-US" smtClean="0"/>
              <a:t>‹#›</a:t>
            </a:fld>
            <a:endParaRPr lang="en-US"/>
          </a:p>
        </p:txBody>
      </p:sp>
    </p:spTree>
    <p:extLst>
      <p:ext uri="{BB962C8B-B14F-4D97-AF65-F5344CB8AC3E}">
        <p14:creationId xmlns:p14="http://schemas.microsoft.com/office/powerpoint/2010/main" val="404358627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CFEC5C-F41A-4811-8790-2AD067B11CDF}" type="datetimeFigureOut">
              <a:rPr lang="en-US" smtClean="0"/>
              <a:t>6/8/2019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731225-BC49-4AC1-A375-C1080D12A6EC}" type="slidenum">
              <a:rPr lang="en-US" smtClean="0"/>
              <a:t>‹#›</a:t>
            </a:fld>
            <a:endParaRPr lang="en-US"/>
          </a:p>
        </p:txBody>
      </p:sp>
    </p:spTree>
    <p:extLst>
      <p:ext uri="{BB962C8B-B14F-4D97-AF65-F5344CB8AC3E}">
        <p14:creationId xmlns:p14="http://schemas.microsoft.com/office/powerpoint/2010/main" val="427473519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FEC5C-F41A-4811-8790-2AD067B11CDF}" type="datetimeFigureOut">
              <a:rPr lang="en-US" smtClean="0"/>
              <a:t>6/8/2019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731225-BC49-4AC1-A375-C1080D12A6EC}" type="slidenum">
              <a:rPr lang="en-US" smtClean="0"/>
              <a:t>‹#›</a:t>
            </a:fld>
            <a:endParaRPr lang="en-US"/>
          </a:p>
        </p:txBody>
      </p:sp>
    </p:spTree>
    <p:extLst>
      <p:ext uri="{BB962C8B-B14F-4D97-AF65-F5344CB8AC3E}">
        <p14:creationId xmlns:p14="http://schemas.microsoft.com/office/powerpoint/2010/main" val="412919371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CFEC5C-F41A-4811-8790-2AD067B11CDF}" type="datetimeFigureOut">
              <a:rPr lang="en-US" smtClean="0"/>
              <a:t>6/8/2019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31225-BC49-4AC1-A375-C1080D12A6EC}" type="slidenum">
              <a:rPr lang="en-US" smtClean="0"/>
              <a:t>‹#›</a:t>
            </a:fld>
            <a:endParaRPr lang="en-US"/>
          </a:p>
        </p:txBody>
      </p:sp>
    </p:spTree>
    <p:extLst>
      <p:ext uri="{BB962C8B-B14F-4D97-AF65-F5344CB8AC3E}">
        <p14:creationId xmlns:p14="http://schemas.microsoft.com/office/powerpoint/2010/main" val="241591206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CFEC5C-F41A-4811-8790-2AD067B11CDF}" type="datetimeFigureOut">
              <a:rPr lang="en-US" smtClean="0"/>
              <a:t>6/8/2019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31225-BC49-4AC1-A375-C1080D12A6EC}" type="slidenum">
              <a:rPr lang="en-US" smtClean="0"/>
              <a:t>‹#›</a:t>
            </a:fld>
            <a:endParaRPr lang="en-US"/>
          </a:p>
        </p:txBody>
      </p:sp>
    </p:spTree>
    <p:extLst>
      <p:ext uri="{BB962C8B-B14F-4D97-AF65-F5344CB8AC3E}">
        <p14:creationId xmlns:p14="http://schemas.microsoft.com/office/powerpoint/2010/main" val="363801986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FEC5C-F41A-4811-8790-2AD067B11CDF}" type="datetimeFigureOut">
              <a:rPr lang="en-US" smtClean="0"/>
              <a:t>6/8/2019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31225-BC49-4AC1-A375-C1080D12A6EC}" type="slidenum">
              <a:rPr lang="en-US" smtClean="0"/>
              <a:t>‹#›</a:t>
            </a:fld>
            <a:endParaRPr lang="en-US"/>
          </a:p>
        </p:txBody>
      </p:sp>
    </p:spTree>
    <p:extLst>
      <p:ext uri="{BB962C8B-B14F-4D97-AF65-F5344CB8AC3E}">
        <p14:creationId xmlns:p14="http://schemas.microsoft.com/office/powerpoint/2010/main" val="2828370327"/>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E2430-3C3F-47AA-A71A-97EEAB5B40C4}"/>
              </a:ext>
            </a:extLst>
          </p:cNvPr>
          <p:cNvSpPr>
            <a:spLocks noGrp="1"/>
          </p:cNvSpPr>
          <p:nvPr>
            <p:ph type="ctrTitle"/>
          </p:nvPr>
        </p:nvSpPr>
        <p:spPr>
          <a:xfrm>
            <a:off x="1524000" y="253593"/>
            <a:ext cx="9144000" cy="1655762"/>
          </a:xfrm>
        </p:spPr>
        <p:txBody>
          <a:bodyPr>
            <a:normAutofit fontScale="90000"/>
          </a:bodyPr>
          <a:lstStyle/>
          <a:p>
            <a:r>
              <a:rPr lang="en-US" dirty="0">
                <a:latin typeface="Algerian" panose="04020705040A02060702" pitchFamily="82" charset="0"/>
              </a:rPr>
              <a:t>Why Do We Believe in Heaven?</a:t>
            </a:r>
          </a:p>
        </p:txBody>
      </p:sp>
      <p:sp>
        <p:nvSpPr>
          <p:cNvPr id="3" name="Subtitle 2">
            <a:extLst>
              <a:ext uri="{FF2B5EF4-FFF2-40B4-BE49-F238E27FC236}">
                <a16:creationId xmlns:a16="http://schemas.microsoft.com/office/drawing/2014/main" id="{32213132-AF4E-4CD0-8E47-56CBED2E4DE4}"/>
              </a:ext>
            </a:extLst>
          </p:cNvPr>
          <p:cNvSpPr>
            <a:spLocks noGrp="1"/>
          </p:cNvSpPr>
          <p:nvPr>
            <p:ph type="subTitle" idx="1"/>
          </p:nvPr>
        </p:nvSpPr>
        <p:spPr>
          <a:xfrm>
            <a:off x="5950226" y="3602038"/>
            <a:ext cx="4717774" cy="1655762"/>
          </a:xfrm>
        </p:spPr>
        <p:txBody>
          <a:bodyPr/>
          <a:lstStyle/>
          <a:p>
            <a:pPr algn="r"/>
            <a:r>
              <a:rPr lang="en-US" sz="2800" b="1" dirty="0"/>
              <a:t>Where is Heaven?</a:t>
            </a:r>
          </a:p>
          <a:p>
            <a:pPr algn="r"/>
            <a:r>
              <a:rPr lang="en-US" sz="2800" b="1" dirty="0"/>
              <a:t>Is Heaven a place on Earth?</a:t>
            </a:r>
          </a:p>
        </p:txBody>
      </p:sp>
    </p:spTree>
    <p:extLst>
      <p:ext uri="{BB962C8B-B14F-4D97-AF65-F5344CB8AC3E}">
        <p14:creationId xmlns:p14="http://schemas.microsoft.com/office/powerpoint/2010/main" val="379734700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96F2A-699E-4D5C-837D-9F88A2788DB5}"/>
              </a:ext>
            </a:extLst>
          </p:cNvPr>
          <p:cNvSpPr>
            <a:spLocks noGrp="1"/>
          </p:cNvSpPr>
          <p:nvPr>
            <p:ph type="title"/>
          </p:nvPr>
        </p:nvSpPr>
        <p:spPr/>
        <p:txBody>
          <a:bodyPr/>
          <a:lstStyle/>
          <a:p>
            <a:r>
              <a:rPr lang="en-US" b="1" dirty="0">
                <a:latin typeface="Academy Engraved LET" pitchFamily="2" charset="0"/>
              </a:rPr>
              <a:t>3 – The saved will go to Heaven</a:t>
            </a:r>
          </a:p>
        </p:txBody>
      </p:sp>
      <p:sp>
        <p:nvSpPr>
          <p:cNvPr id="3" name="Content Placeholder 2">
            <a:extLst>
              <a:ext uri="{FF2B5EF4-FFF2-40B4-BE49-F238E27FC236}">
                <a16:creationId xmlns:a16="http://schemas.microsoft.com/office/drawing/2014/main" id="{380D0F89-EBF0-4544-8F52-E4D30C84459C}"/>
              </a:ext>
            </a:extLst>
          </p:cNvPr>
          <p:cNvSpPr>
            <a:spLocks noGrp="1"/>
          </p:cNvSpPr>
          <p:nvPr>
            <p:ph idx="1"/>
          </p:nvPr>
        </p:nvSpPr>
        <p:spPr/>
        <p:txBody>
          <a:bodyPr>
            <a:normAutofit/>
          </a:bodyPr>
          <a:lstStyle/>
          <a:p>
            <a:r>
              <a:rPr lang="en-US" sz="3600" b="1" dirty="0"/>
              <a:t>1 Let not your heart be troubled; you believe in God, believe also in Me.  2 In My Father's house are many mansions; if </a:t>
            </a:r>
            <a:r>
              <a:rPr lang="en-US" sz="3600" b="1" i="1" dirty="0"/>
              <a:t>it were</a:t>
            </a:r>
            <a:r>
              <a:rPr lang="en-US" sz="3600" b="1" dirty="0"/>
              <a:t> not </a:t>
            </a:r>
            <a:r>
              <a:rPr lang="en-US" sz="3600" b="1" i="1" dirty="0"/>
              <a:t>so,</a:t>
            </a:r>
            <a:r>
              <a:rPr lang="en-US" sz="3600" b="1" dirty="0"/>
              <a:t> I would have told you. I go to prepare a place for you.  3 And if I go and prepare a place for you, I will come again and receive you to Myself; that where I am, </a:t>
            </a:r>
            <a:r>
              <a:rPr lang="en-US" sz="3600" b="1" i="1" dirty="0"/>
              <a:t>there</a:t>
            </a:r>
            <a:r>
              <a:rPr lang="en-US" sz="3600" b="1" dirty="0"/>
              <a:t> you may be also.  (John 14:1-3)</a:t>
            </a:r>
          </a:p>
          <a:p>
            <a:endParaRPr lang="en-US" dirty="0"/>
          </a:p>
        </p:txBody>
      </p:sp>
    </p:spTree>
    <p:extLst>
      <p:ext uri="{BB962C8B-B14F-4D97-AF65-F5344CB8AC3E}">
        <p14:creationId xmlns:p14="http://schemas.microsoft.com/office/powerpoint/2010/main" val="139659415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96F2A-699E-4D5C-837D-9F88A2788DB5}"/>
              </a:ext>
            </a:extLst>
          </p:cNvPr>
          <p:cNvSpPr>
            <a:spLocks noGrp="1"/>
          </p:cNvSpPr>
          <p:nvPr>
            <p:ph type="title"/>
          </p:nvPr>
        </p:nvSpPr>
        <p:spPr/>
        <p:txBody>
          <a:bodyPr/>
          <a:lstStyle/>
          <a:p>
            <a:r>
              <a:rPr lang="en-US" b="1" dirty="0">
                <a:latin typeface="Academy Engraved LET" pitchFamily="2" charset="0"/>
              </a:rPr>
              <a:t>3 – The saved will go to Heaven</a:t>
            </a:r>
          </a:p>
        </p:txBody>
      </p:sp>
      <p:sp>
        <p:nvSpPr>
          <p:cNvPr id="3" name="Content Placeholder 2">
            <a:extLst>
              <a:ext uri="{FF2B5EF4-FFF2-40B4-BE49-F238E27FC236}">
                <a16:creationId xmlns:a16="http://schemas.microsoft.com/office/drawing/2014/main" id="{380D0F89-EBF0-4544-8F52-E4D30C84459C}"/>
              </a:ext>
            </a:extLst>
          </p:cNvPr>
          <p:cNvSpPr>
            <a:spLocks noGrp="1"/>
          </p:cNvSpPr>
          <p:nvPr>
            <p:ph idx="1"/>
          </p:nvPr>
        </p:nvSpPr>
        <p:spPr/>
        <p:txBody>
          <a:bodyPr>
            <a:normAutofit/>
          </a:bodyPr>
          <a:lstStyle/>
          <a:p>
            <a:r>
              <a:rPr lang="en-US" sz="3600" b="1" dirty="0"/>
              <a:t>Pay attention to the words used:</a:t>
            </a:r>
          </a:p>
          <a:p>
            <a:r>
              <a:rPr lang="en-US" sz="3600" b="1" dirty="0"/>
              <a:t>Citizenship, treasure</a:t>
            </a:r>
          </a:p>
          <a:p>
            <a:r>
              <a:rPr lang="en-US" sz="3600" b="1" dirty="0"/>
              <a:t>Inheritance, dwelling place</a:t>
            </a:r>
          </a:p>
          <a:p>
            <a:endParaRPr lang="en-US" sz="3600" b="1" dirty="0"/>
          </a:p>
          <a:p>
            <a:r>
              <a:rPr lang="en-US" sz="3600" b="1" dirty="0"/>
              <a:t>Pay attention to John 14:3 </a:t>
            </a:r>
          </a:p>
          <a:p>
            <a:r>
              <a:rPr lang="en-US" sz="3600" b="1" dirty="0"/>
              <a:t>Go prepare a place for you</a:t>
            </a:r>
          </a:p>
          <a:p>
            <a:r>
              <a:rPr lang="en-US" sz="3600" b="1" dirty="0"/>
              <a:t>Come again to receive you to myself</a:t>
            </a:r>
          </a:p>
          <a:p>
            <a:endParaRPr lang="en-US" dirty="0"/>
          </a:p>
        </p:txBody>
      </p:sp>
    </p:spTree>
    <p:extLst>
      <p:ext uri="{BB962C8B-B14F-4D97-AF65-F5344CB8AC3E}">
        <p14:creationId xmlns:p14="http://schemas.microsoft.com/office/powerpoint/2010/main" val="342609087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96F2A-699E-4D5C-837D-9F88A2788DB5}"/>
              </a:ext>
            </a:extLst>
          </p:cNvPr>
          <p:cNvSpPr>
            <a:spLocks noGrp="1"/>
          </p:cNvSpPr>
          <p:nvPr>
            <p:ph type="title"/>
          </p:nvPr>
        </p:nvSpPr>
        <p:spPr/>
        <p:txBody>
          <a:bodyPr/>
          <a:lstStyle/>
          <a:p>
            <a:r>
              <a:rPr lang="en-US" b="1" dirty="0">
                <a:latin typeface="Academy Engraved LET" pitchFamily="2" charset="0"/>
              </a:rPr>
              <a:t>4 – The Earth is not Eternal</a:t>
            </a:r>
          </a:p>
        </p:txBody>
      </p:sp>
      <p:sp>
        <p:nvSpPr>
          <p:cNvPr id="3" name="Content Placeholder 2">
            <a:extLst>
              <a:ext uri="{FF2B5EF4-FFF2-40B4-BE49-F238E27FC236}">
                <a16:creationId xmlns:a16="http://schemas.microsoft.com/office/drawing/2014/main" id="{380D0F89-EBF0-4544-8F52-E4D30C84459C}"/>
              </a:ext>
            </a:extLst>
          </p:cNvPr>
          <p:cNvSpPr>
            <a:spLocks noGrp="1"/>
          </p:cNvSpPr>
          <p:nvPr>
            <p:ph idx="1"/>
          </p:nvPr>
        </p:nvSpPr>
        <p:spPr/>
        <p:txBody>
          <a:bodyPr>
            <a:noAutofit/>
          </a:bodyPr>
          <a:lstStyle/>
          <a:p>
            <a:r>
              <a:rPr lang="en-US" sz="3200" b="1" dirty="0"/>
              <a:t>10 But the day of the Lord will come as a thief in the night, in which the heavens will pass away with a great noise, and the elements will melt with fervent heat; both the earth and the works that are in it will be burned up.  11 Therefore, since all these things will be dissolved, what manner </a:t>
            </a:r>
            <a:r>
              <a:rPr lang="en-US" sz="3200" b="1" i="1" dirty="0"/>
              <a:t>of persons</a:t>
            </a:r>
            <a:r>
              <a:rPr lang="en-US" sz="3200" b="1" dirty="0"/>
              <a:t> ought you to be in holy conduct and godliness,  12 looking for and hastening the coming of the day of God, because of which the heavens will be dissolved, being on fire, and the elements will melt with fervent heat?  (2 Peter 3:10-12)</a:t>
            </a:r>
          </a:p>
        </p:txBody>
      </p:sp>
    </p:spTree>
    <p:extLst>
      <p:ext uri="{BB962C8B-B14F-4D97-AF65-F5344CB8AC3E}">
        <p14:creationId xmlns:p14="http://schemas.microsoft.com/office/powerpoint/2010/main" val="309077309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96F2A-699E-4D5C-837D-9F88A2788DB5}"/>
              </a:ext>
            </a:extLst>
          </p:cNvPr>
          <p:cNvSpPr>
            <a:spLocks noGrp="1"/>
          </p:cNvSpPr>
          <p:nvPr>
            <p:ph type="title"/>
          </p:nvPr>
        </p:nvSpPr>
        <p:spPr/>
        <p:txBody>
          <a:bodyPr/>
          <a:lstStyle/>
          <a:p>
            <a:r>
              <a:rPr lang="en-US" b="1" dirty="0">
                <a:latin typeface="Academy Engraved LET" pitchFamily="2" charset="0"/>
              </a:rPr>
              <a:t>4 – The Earth is not Eternal</a:t>
            </a:r>
          </a:p>
        </p:txBody>
      </p:sp>
      <p:sp>
        <p:nvSpPr>
          <p:cNvPr id="3" name="Content Placeholder 2">
            <a:extLst>
              <a:ext uri="{FF2B5EF4-FFF2-40B4-BE49-F238E27FC236}">
                <a16:creationId xmlns:a16="http://schemas.microsoft.com/office/drawing/2014/main" id="{380D0F89-EBF0-4544-8F52-E4D30C84459C}"/>
              </a:ext>
            </a:extLst>
          </p:cNvPr>
          <p:cNvSpPr>
            <a:spLocks noGrp="1"/>
          </p:cNvSpPr>
          <p:nvPr>
            <p:ph idx="1"/>
          </p:nvPr>
        </p:nvSpPr>
        <p:spPr/>
        <p:txBody>
          <a:bodyPr>
            <a:noAutofit/>
          </a:bodyPr>
          <a:lstStyle/>
          <a:p>
            <a:r>
              <a:rPr lang="en-US" sz="3600" b="1" dirty="0"/>
              <a:t>"While the earth remains, Seedtime and harvest, Cold and heat, Winter and summer, And day and night Shall not cease."  (Genesis 8:22)</a:t>
            </a:r>
          </a:p>
        </p:txBody>
      </p:sp>
    </p:spTree>
    <p:extLst>
      <p:ext uri="{BB962C8B-B14F-4D97-AF65-F5344CB8AC3E}">
        <p14:creationId xmlns:p14="http://schemas.microsoft.com/office/powerpoint/2010/main" val="5429983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96F2A-699E-4D5C-837D-9F88A2788DB5}"/>
              </a:ext>
            </a:extLst>
          </p:cNvPr>
          <p:cNvSpPr>
            <a:spLocks noGrp="1"/>
          </p:cNvSpPr>
          <p:nvPr>
            <p:ph type="title"/>
          </p:nvPr>
        </p:nvSpPr>
        <p:spPr/>
        <p:txBody>
          <a:bodyPr/>
          <a:lstStyle/>
          <a:p>
            <a:r>
              <a:rPr lang="en-US" b="1" dirty="0">
                <a:latin typeface="Academy Engraved LET" pitchFamily="2" charset="0"/>
              </a:rPr>
              <a:t>4 – The Earth is not Eternal</a:t>
            </a:r>
          </a:p>
        </p:txBody>
      </p:sp>
      <p:sp>
        <p:nvSpPr>
          <p:cNvPr id="3" name="Content Placeholder 2">
            <a:extLst>
              <a:ext uri="{FF2B5EF4-FFF2-40B4-BE49-F238E27FC236}">
                <a16:creationId xmlns:a16="http://schemas.microsoft.com/office/drawing/2014/main" id="{380D0F89-EBF0-4544-8F52-E4D30C84459C}"/>
              </a:ext>
            </a:extLst>
          </p:cNvPr>
          <p:cNvSpPr>
            <a:spLocks noGrp="1"/>
          </p:cNvSpPr>
          <p:nvPr>
            <p:ph idx="1"/>
          </p:nvPr>
        </p:nvSpPr>
        <p:spPr/>
        <p:txBody>
          <a:bodyPr>
            <a:noAutofit/>
          </a:bodyPr>
          <a:lstStyle/>
          <a:p>
            <a:r>
              <a:rPr lang="en-US" sz="3600" b="1" dirty="0"/>
              <a:t>10 And: "YOU, LORD, IN THE BEGINNING LAID THE FOUNDATION OF THE EARTH, AND THE HEAVENS ARE THE WORK OF YOUR HANDS.  11 THEY WILL PERISH, BUT YOU REMAIN; AND THEY WILL ALL GROW OLD LIKE A GARMENT;  12 LIKE A CLOAK YOU WILL FOLD THEM UP, AND THEY WILL BE CHANGED. BUT YOU ARE THE SAME, AND YOUR YEARS WILL NOT FAIL."  (Hebrews 1:10-12)</a:t>
            </a:r>
          </a:p>
        </p:txBody>
      </p:sp>
    </p:spTree>
    <p:extLst>
      <p:ext uri="{BB962C8B-B14F-4D97-AF65-F5344CB8AC3E}">
        <p14:creationId xmlns:p14="http://schemas.microsoft.com/office/powerpoint/2010/main" val="10878131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96F2A-699E-4D5C-837D-9F88A2788DB5}"/>
              </a:ext>
            </a:extLst>
          </p:cNvPr>
          <p:cNvSpPr>
            <a:spLocks noGrp="1"/>
          </p:cNvSpPr>
          <p:nvPr>
            <p:ph type="title"/>
          </p:nvPr>
        </p:nvSpPr>
        <p:spPr/>
        <p:txBody>
          <a:bodyPr/>
          <a:lstStyle/>
          <a:p>
            <a:r>
              <a:rPr lang="en-US" b="1" dirty="0">
                <a:latin typeface="Academy Engraved LET" pitchFamily="2" charset="0"/>
              </a:rPr>
              <a:t>Important Questions</a:t>
            </a:r>
          </a:p>
        </p:txBody>
      </p:sp>
      <p:sp>
        <p:nvSpPr>
          <p:cNvPr id="3" name="Content Placeholder 2">
            <a:extLst>
              <a:ext uri="{FF2B5EF4-FFF2-40B4-BE49-F238E27FC236}">
                <a16:creationId xmlns:a16="http://schemas.microsoft.com/office/drawing/2014/main" id="{380D0F89-EBF0-4544-8F52-E4D30C84459C}"/>
              </a:ext>
            </a:extLst>
          </p:cNvPr>
          <p:cNvSpPr>
            <a:spLocks noGrp="1"/>
          </p:cNvSpPr>
          <p:nvPr>
            <p:ph idx="1"/>
          </p:nvPr>
        </p:nvSpPr>
        <p:spPr/>
        <p:txBody>
          <a:bodyPr>
            <a:noAutofit/>
          </a:bodyPr>
          <a:lstStyle/>
          <a:p>
            <a:pPr algn="ctr"/>
            <a:r>
              <a:rPr lang="en-US" sz="5400" b="1" dirty="0"/>
              <a:t>Where will you spend eternity?</a:t>
            </a:r>
            <a:br>
              <a:rPr lang="en-US" sz="5400" b="1" dirty="0"/>
            </a:br>
            <a:endParaRPr lang="en-US" sz="5400" b="1" dirty="0"/>
          </a:p>
          <a:p>
            <a:pPr algn="ctr"/>
            <a:r>
              <a:rPr lang="en-US" sz="5400" b="1" dirty="0"/>
              <a:t>Are you sure of your salvation?</a:t>
            </a:r>
            <a:br>
              <a:rPr lang="en-US" sz="5400" b="1" dirty="0"/>
            </a:br>
            <a:endParaRPr lang="en-US" sz="5400" b="1" dirty="0"/>
          </a:p>
          <a:p>
            <a:pPr algn="ctr"/>
            <a:r>
              <a:rPr lang="en-US" sz="5400" b="1" dirty="0"/>
              <a:t>Are you headed for heaven?</a:t>
            </a:r>
          </a:p>
        </p:txBody>
      </p:sp>
    </p:spTree>
    <p:extLst>
      <p:ext uri="{BB962C8B-B14F-4D97-AF65-F5344CB8AC3E}">
        <p14:creationId xmlns:p14="http://schemas.microsoft.com/office/powerpoint/2010/main" val="118615467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96F2A-699E-4D5C-837D-9F88A2788DB5}"/>
              </a:ext>
            </a:extLst>
          </p:cNvPr>
          <p:cNvSpPr>
            <a:spLocks noGrp="1"/>
          </p:cNvSpPr>
          <p:nvPr>
            <p:ph type="title"/>
          </p:nvPr>
        </p:nvSpPr>
        <p:spPr/>
        <p:txBody>
          <a:bodyPr/>
          <a:lstStyle/>
          <a:p>
            <a:r>
              <a:rPr lang="en-US" b="1" dirty="0">
                <a:latin typeface="Academy Engraved LET" pitchFamily="2" charset="0"/>
              </a:rPr>
              <a:t>Introduction</a:t>
            </a:r>
          </a:p>
        </p:txBody>
      </p:sp>
      <p:sp>
        <p:nvSpPr>
          <p:cNvPr id="3" name="Content Placeholder 2">
            <a:extLst>
              <a:ext uri="{FF2B5EF4-FFF2-40B4-BE49-F238E27FC236}">
                <a16:creationId xmlns:a16="http://schemas.microsoft.com/office/drawing/2014/main" id="{380D0F89-EBF0-4544-8F52-E4D30C84459C}"/>
              </a:ext>
            </a:extLst>
          </p:cNvPr>
          <p:cNvSpPr>
            <a:spLocks noGrp="1"/>
          </p:cNvSpPr>
          <p:nvPr>
            <p:ph idx="1"/>
          </p:nvPr>
        </p:nvSpPr>
        <p:spPr>
          <a:xfrm>
            <a:off x="424069" y="1470991"/>
            <a:ext cx="11357113" cy="4705972"/>
          </a:xfrm>
        </p:spPr>
        <p:txBody>
          <a:bodyPr>
            <a:noAutofit/>
          </a:bodyPr>
          <a:lstStyle/>
          <a:p>
            <a:r>
              <a:rPr lang="en-US" sz="3200" b="1" dirty="0"/>
              <a:t>Is Heaven a place on Earth?</a:t>
            </a:r>
          </a:p>
          <a:p>
            <a:r>
              <a:rPr lang="en-US" sz="3200" b="1" dirty="0"/>
              <a:t>Jehovah’s Witness believe heaven will be a renewed earth</a:t>
            </a:r>
          </a:p>
          <a:p>
            <a:r>
              <a:rPr lang="en-US" sz="3200" b="1" dirty="0"/>
              <a:t>They believe only 144,000 will be in heaven</a:t>
            </a:r>
          </a:p>
          <a:p>
            <a:r>
              <a:rPr lang="en-US" sz="3200" b="1" dirty="0"/>
              <a:t>The rest will be returned to a renewed earth for eternity.</a:t>
            </a:r>
            <a:br>
              <a:rPr lang="en-US" sz="3200" b="1" dirty="0"/>
            </a:br>
            <a:endParaRPr lang="en-US" sz="3200" b="1" dirty="0"/>
          </a:p>
          <a:p>
            <a:r>
              <a:rPr lang="en-US" sz="3200" b="1" dirty="0"/>
              <a:t>Some among churches of Christ are now teaching this concept</a:t>
            </a:r>
          </a:p>
          <a:p>
            <a:r>
              <a:rPr lang="en-US" sz="3200" b="1" dirty="0"/>
              <a:t>NHNE = New Heaven, New Earth</a:t>
            </a:r>
          </a:p>
          <a:p>
            <a:r>
              <a:rPr lang="en-US" sz="3200" b="1" dirty="0"/>
              <a:t>The teaching is that God will clean the earth, start over with a new Garden of Eden.</a:t>
            </a:r>
          </a:p>
        </p:txBody>
      </p:sp>
    </p:spTree>
    <p:extLst>
      <p:ext uri="{BB962C8B-B14F-4D97-AF65-F5344CB8AC3E}">
        <p14:creationId xmlns:p14="http://schemas.microsoft.com/office/powerpoint/2010/main" val="350469164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96F2A-699E-4D5C-837D-9F88A2788DB5}"/>
              </a:ext>
            </a:extLst>
          </p:cNvPr>
          <p:cNvSpPr>
            <a:spLocks noGrp="1"/>
          </p:cNvSpPr>
          <p:nvPr>
            <p:ph type="title"/>
          </p:nvPr>
        </p:nvSpPr>
        <p:spPr/>
        <p:txBody>
          <a:bodyPr/>
          <a:lstStyle/>
          <a:p>
            <a:r>
              <a:rPr lang="en-US" b="1" dirty="0">
                <a:latin typeface="Academy Engraved LET" pitchFamily="2" charset="0"/>
              </a:rPr>
              <a:t>Introduction</a:t>
            </a:r>
          </a:p>
        </p:txBody>
      </p:sp>
      <p:sp>
        <p:nvSpPr>
          <p:cNvPr id="3" name="Content Placeholder 2">
            <a:extLst>
              <a:ext uri="{FF2B5EF4-FFF2-40B4-BE49-F238E27FC236}">
                <a16:creationId xmlns:a16="http://schemas.microsoft.com/office/drawing/2014/main" id="{380D0F89-EBF0-4544-8F52-E4D30C84459C}"/>
              </a:ext>
            </a:extLst>
          </p:cNvPr>
          <p:cNvSpPr>
            <a:spLocks noGrp="1"/>
          </p:cNvSpPr>
          <p:nvPr>
            <p:ph idx="1"/>
          </p:nvPr>
        </p:nvSpPr>
        <p:spPr>
          <a:xfrm>
            <a:off x="397565" y="1484243"/>
            <a:ext cx="11489635" cy="5181600"/>
          </a:xfrm>
        </p:spPr>
        <p:txBody>
          <a:bodyPr>
            <a:normAutofit/>
          </a:bodyPr>
          <a:lstStyle/>
          <a:p>
            <a:r>
              <a:rPr lang="en-US" sz="3600" b="1" dirty="0"/>
              <a:t>Some confusion about 3 heavens in the Bible</a:t>
            </a:r>
          </a:p>
          <a:p>
            <a:r>
              <a:rPr lang="en-US" sz="3600" b="1" dirty="0"/>
              <a:t>Heaven = sky, clouds, where the birds fly, rainbow</a:t>
            </a:r>
          </a:p>
          <a:p>
            <a:r>
              <a:rPr lang="en-US" sz="3600" b="1" dirty="0"/>
              <a:t>Heaven = </a:t>
            </a:r>
            <a:r>
              <a:rPr lang="en-US" sz="3600" b="1" dirty="0" err="1"/>
              <a:t>sloar</a:t>
            </a:r>
            <a:r>
              <a:rPr lang="en-US" sz="3600" b="1" dirty="0"/>
              <a:t> system, outer space, stars, planets, sun</a:t>
            </a:r>
          </a:p>
          <a:p>
            <a:r>
              <a:rPr lang="en-US" sz="3600" b="1" dirty="0"/>
              <a:t>Heaven = the presence of God (third heaven)</a:t>
            </a:r>
          </a:p>
          <a:p>
            <a:r>
              <a:rPr lang="en-US" sz="3600" b="1" dirty="0"/>
              <a:t>A recent Pew Research poll showed that 72% of U. S. adults believe in Heaven.</a:t>
            </a:r>
          </a:p>
          <a:p>
            <a:r>
              <a:rPr lang="en-US" sz="3600" b="1" dirty="0"/>
              <a:t>Learn 4 important truths about this third Heaven</a:t>
            </a:r>
          </a:p>
        </p:txBody>
      </p:sp>
    </p:spTree>
    <p:extLst>
      <p:ext uri="{BB962C8B-B14F-4D97-AF65-F5344CB8AC3E}">
        <p14:creationId xmlns:p14="http://schemas.microsoft.com/office/powerpoint/2010/main" val="344580285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96F2A-699E-4D5C-837D-9F88A2788DB5}"/>
              </a:ext>
            </a:extLst>
          </p:cNvPr>
          <p:cNvSpPr>
            <a:spLocks noGrp="1"/>
          </p:cNvSpPr>
          <p:nvPr>
            <p:ph type="title"/>
          </p:nvPr>
        </p:nvSpPr>
        <p:spPr/>
        <p:txBody>
          <a:bodyPr/>
          <a:lstStyle/>
          <a:p>
            <a:r>
              <a:rPr lang="en-US" b="1" dirty="0">
                <a:latin typeface="Academy Engraved LET" pitchFamily="2" charset="0"/>
              </a:rPr>
              <a:t>1 – OT says Heaven is NOT on Earth</a:t>
            </a:r>
          </a:p>
        </p:txBody>
      </p:sp>
      <p:sp>
        <p:nvSpPr>
          <p:cNvPr id="3" name="Content Placeholder 2">
            <a:extLst>
              <a:ext uri="{FF2B5EF4-FFF2-40B4-BE49-F238E27FC236}">
                <a16:creationId xmlns:a16="http://schemas.microsoft.com/office/drawing/2014/main" id="{380D0F89-EBF0-4544-8F52-E4D30C84459C}"/>
              </a:ext>
            </a:extLst>
          </p:cNvPr>
          <p:cNvSpPr>
            <a:spLocks noGrp="1"/>
          </p:cNvSpPr>
          <p:nvPr>
            <p:ph idx="1"/>
          </p:nvPr>
        </p:nvSpPr>
        <p:spPr/>
        <p:txBody>
          <a:bodyPr>
            <a:normAutofit/>
          </a:bodyPr>
          <a:lstStyle/>
          <a:p>
            <a:r>
              <a:rPr lang="en-US" sz="3600" b="1" dirty="0"/>
              <a:t>Indeed heaven and the highest heavens belong to the LORD your God, </a:t>
            </a:r>
            <a:r>
              <a:rPr lang="en-US" sz="3600" b="1" i="1" dirty="0"/>
              <a:t>also</a:t>
            </a:r>
            <a:r>
              <a:rPr lang="en-US" sz="3600" b="1" dirty="0"/>
              <a:t> the earth with all that </a:t>
            </a:r>
            <a:r>
              <a:rPr lang="en-US" sz="3600" b="1" i="1" dirty="0"/>
              <a:t>is</a:t>
            </a:r>
            <a:r>
              <a:rPr lang="en-US" sz="3600" b="1" dirty="0"/>
              <a:t> in it.  (Deuteronomy 10:14)</a:t>
            </a:r>
            <a:br>
              <a:rPr lang="en-US" sz="3600" b="1" dirty="0"/>
            </a:br>
            <a:endParaRPr lang="en-US" sz="3600" b="1" dirty="0"/>
          </a:p>
          <a:p>
            <a:r>
              <a:rPr lang="en-US" sz="3600" b="1" dirty="0"/>
              <a:t>2 Why should the Gentiles say, "So where </a:t>
            </a:r>
            <a:r>
              <a:rPr lang="en-US" sz="3600" b="1" i="1" dirty="0"/>
              <a:t>is</a:t>
            </a:r>
            <a:r>
              <a:rPr lang="en-US" sz="3600" b="1" dirty="0"/>
              <a:t> their God?"  3 But our God </a:t>
            </a:r>
            <a:r>
              <a:rPr lang="en-US" sz="3600" b="1" i="1" dirty="0"/>
              <a:t>is</a:t>
            </a:r>
            <a:r>
              <a:rPr lang="en-US" sz="3600" b="1" dirty="0"/>
              <a:t> in heaven; He does whatever He pleases.  (Psalm 115:2-3)</a:t>
            </a:r>
          </a:p>
        </p:txBody>
      </p:sp>
    </p:spTree>
    <p:extLst>
      <p:ext uri="{BB962C8B-B14F-4D97-AF65-F5344CB8AC3E}">
        <p14:creationId xmlns:p14="http://schemas.microsoft.com/office/powerpoint/2010/main" val="178050795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96F2A-699E-4D5C-837D-9F88A2788DB5}"/>
              </a:ext>
            </a:extLst>
          </p:cNvPr>
          <p:cNvSpPr>
            <a:spLocks noGrp="1"/>
          </p:cNvSpPr>
          <p:nvPr>
            <p:ph type="title"/>
          </p:nvPr>
        </p:nvSpPr>
        <p:spPr/>
        <p:txBody>
          <a:bodyPr/>
          <a:lstStyle/>
          <a:p>
            <a:r>
              <a:rPr lang="en-US" b="1" dirty="0">
                <a:latin typeface="Academy Engraved LET" pitchFamily="2" charset="0"/>
              </a:rPr>
              <a:t>1 – OT says Heaven is NOT on Earth</a:t>
            </a:r>
          </a:p>
        </p:txBody>
      </p:sp>
      <p:sp>
        <p:nvSpPr>
          <p:cNvPr id="3" name="Content Placeholder 2">
            <a:extLst>
              <a:ext uri="{FF2B5EF4-FFF2-40B4-BE49-F238E27FC236}">
                <a16:creationId xmlns:a16="http://schemas.microsoft.com/office/drawing/2014/main" id="{380D0F89-EBF0-4544-8F52-E4D30C84459C}"/>
              </a:ext>
            </a:extLst>
          </p:cNvPr>
          <p:cNvSpPr>
            <a:spLocks noGrp="1"/>
          </p:cNvSpPr>
          <p:nvPr>
            <p:ph idx="1"/>
          </p:nvPr>
        </p:nvSpPr>
        <p:spPr/>
        <p:txBody>
          <a:bodyPr>
            <a:normAutofit/>
          </a:bodyPr>
          <a:lstStyle/>
          <a:p>
            <a:r>
              <a:rPr lang="en-US" sz="3600" b="1" dirty="0"/>
              <a:t>The heaven, </a:t>
            </a:r>
            <a:r>
              <a:rPr lang="en-US" sz="3600" b="1" i="1" dirty="0"/>
              <a:t>even</a:t>
            </a:r>
            <a:r>
              <a:rPr lang="en-US" sz="3600" b="1" dirty="0"/>
              <a:t> the heavens, </a:t>
            </a:r>
            <a:r>
              <a:rPr lang="en-US" sz="3600" b="1" i="1" dirty="0"/>
              <a:t>are</a:t>
            </a:r>
            <a:r>
              <a:rPr lang="en-US" sz="3600" b="1" dirty="0"/>
              <a:t> the LORD's; But the earth He has given to the children of men.  (Psalm 115:16)</a:t>
            </a:r>
          </a:p>
          <a:p>
            <a:pPr marL="0" indent="0">
              <a:buNone/>
            </a:pPr>
            <a:endParaRPr lang="en-US" sz="3600" b="1" dirty="0"/>
          </a:p>
          <a:p>
            <a:r>
              <a:rPr lang="en-US" sz="3600" b="1" dirty="0"/>
              <a:t>Thus says the LORD: "Heaven </a:t>
            </a:r>
            <a:r>
              <a:rPr lang="en-US" sz="3600" b="1" i="1" dirty="0"/>
              <a:t>is</a:t>
            </a:r>
            <a:r>
              <a:rPr lang="en-US" sz="3600" b="1" dirty="0"/>
              <a:t> My throne, And earth </a:t>
            </a:r>
            <a:r>
              <a:rPr lang="en-US" sz="3600" b="1" i="1" dirty="0"/>
              <a:t>is</a:t>
            </a:r>
            <a:r>
              <a:rPr lang="en-US" sz="3600" b="1" dirty="0"/>
              <a:t> My footstool. Where </a:t>
            </a:r>
            <a:r>
              <a:rPr lang="en-US" sz="3600" b="1" i="1" dirty="0"/>
              <a:t>is</a:t>
            </a:r>
            <a:r>
              <a:rPr lang="en-US" sz="3600" b="1" dirty="0"/>
              <a:t> the house that you will build Me? And where </a:t>
            </a:r>
            <a:r>
              <a:rPr lang="en-US" sz="3600" b="1" i="1" dirty="0"/>
              <a:t>is</a:t>
            </a:r>
            <a:r>
              <a:rPr lang="en-US" sz="3600" b="1" dirty="0"/>
              <a:t> the place of My rest?  (Isaiah 66:1)</a:t>
            </a:r>
          </a:p>
        </p:txBody>
      </p:sp>
    </p:spTree>
    <p:extLst>
      <p:ext uri="{BB962C8B-B14F-4D97-AF65-F5344CB8AC3E}">
        <p14:creationId xmlns:p14="http://schemas.microsoft.com/office/powerpoint/2010/main" val="28716975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96F2A-699E-4D5C-837D-9F88A2788DB5}"/>
              </a:ext>
            </a:extLst>
          </p:cNvPr>
          <p:cNvSpPr>
            <a:spLocks noGrp="1"/>
          </p:cNvSpPr>
          <p:nvPr>
            <p:ph type="title"/>
          </p:nvPr>
        </p:nvSpPr>
        <p:spPr/>
        <p:txBody>
          <a:bodyPr/>
          <a:lstStyle/>
          <a:p>
            <a:r>
              <a:rPr lang="en-US" b="1" dirty="0">
                <a:latin typeface="Academy Engraved LET" pitchFamily="2" charset="0"/>
              </a:rPr>
              <a:t>2 – NT says Heaven is NOT on Earth</a:t>
            </a:r>
          </a:p>
        </p:txBody>
      </p:sp>
      <p:sp>
        <p:nvSpPr>
          <p:cNvPr id="3" name="Content Placeholder 2">
            <a:extLst>
              <a:ext uri="{FF2B5EF4-FFF2-40B4-BE49-F238E27FC236}">
                <a16:creationId xmlns:a16="http://schemas.microsoft.com/office/drawing/2014/main" id="{380D0F89-EBF0-4544-8F52-E4D30C84459C}"/>
              </a:ext>
            </a:extLst>
          </p:cNvPr>
          <p:cNvSpPr>
            <a:spLocks noGrp="1"/>
          </p:cNvSpPr>
          <p:nvPr>
            <p:ph idx="1"/>
          </p:nvPr>
        </p:nvSpPr>
        <p:spPr/>
        <p:txBody>
          <a:bodyPr>
            <a:normAutofit fontScale="92500"/>
          </a:bodyPr>
          <a:lstStyle/>
          <a:p>
            <a:r>
              <a:rPr lang="en-US" sz="3600" b="1" dirty="0"/>
              <a:t>34 But I say to you, do not swear at all: neither by heaven, for it is God's throne;  35 nor by the earth, for it is His footstool; nor by Jerusalem, for it is the city of the great King.  (Matthew 5:34-35)</a:t>
            </a:r>
          </a:p>
          <a:p>
            <a:r>
              <a:rPr lang="en-US" sz="3600" b="1" dirty="0"/>
              <a:t>19 Do not lay up for yourselves treasures on earth, where moth and rust destroy and where thieves break in and steal;  20 but lay up for yourselves treasures in heaven, where neither moth nor rust destroys and where thieves do not break in and steal.  (Matthew 6:19-20)</a:t>
            </a:r>
          </a:p>
          <a:p>
            <a:endParaRPr lang="en-US" dirty="0"/>
          </a:p>
          <a:p>
            <a:endParaRPr lang="en-US" sz="3600" b="1" dirty="0"/>
          </a:p>
        </p:txBody>
      </p:sp>
    </p:spTree>
    <p:extLst>
      <p:ext uri="{BB962C8B-B14F-4D97-AF65-F5344CB8AC3E}">
        <p14:creationId xmlns:p14="http://schemas.microsoft.com/office/powerpoint/2010/main" val="164533631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96F2A-699E-4D5C-837D-9F88A2788DB5}"/>
              </a:ext>
            </a:extLst>
          </p:cNvPr>
          <p:cNvSpPr>
            <a:spLocks noGrp="1"/>
          </p:cNvSpPr>
          <p:nvPr>
            <p:ph type="title"/>
          </p:nvPr>
        </p:nvSpPr>
        <p:spPr/>
        <p:txBody>
          <a:bodyPr/>
          <a:lstStyle/>
          <a:p>
            <a:r>
              <a:rPr lang="en-US" b="1" dirty="0">
                <a:latin typeface="Academy Engraved LET" pitchFamily="2" charset="0"/>
              </a:rPr>
              <a:t>2 – NT says Heaven is NOT on Earth</a:t>
            </a:r>
          </a:p>
        </p:txBody>
      </p:sp>
      <p:sp>
        <p:nvSpPr>
          <p:cNvPr id="3" name="Content Placeholder 2">
            <a:extLst>
              <a:ext uri="{FF2B5EF4-FFF2-40B4-BE49-F238E27FC236}">
                <a16:creationId xmlns:a16="http://schemas.microsoft.com/office/drawing/2014/main" id="{380D0F89-EBF0-4544-8F52-E4D30C84459C}"/>
              </a:ext>
            </a:extLst>
          </p:cNvPr>
          <p:cNvSpPr>
            <a:spLocks noGrp="1"/>
          </p:cNvSpPr>
          <p:nvPr>
            <p:ph idx="1"/>
          </p:nvPr>
        </p:nvSpPr>
        <p:spPr/>
        <p:txBody>
          <a:bodyPr>
            <a:normAutofit/>
          </a:bodyPr>
          <a:lstStyle/>
          <a:p>
            <a:r>
              <a:rPr lang="en-US" sz="3600" b="1" dirty="0"/>
              <a:t>because of the hope which is laid up for you in heaven, of which you heard before in the word of the truth of the gospel,  (Colossians 1:5)</a:t>
            </a:r>
          </a:p>
          <a:p>
            <a:endParaRPr lang="en-US" sz="3600" b="1" dirty="0"/>
          </a:p>
          <a:p>
            <a:r>
              <a:rPr lang="en-US" sz="3600" b="1" dirty="0"/>
              <a:t>who has gone into heaven and is at the right hand of God, angels and authorities and powers having been made subject to Him.  (1 Peter 3:22)</a:t>
            </a:r>
          </a:p>
        </p:txBody>
      </p:sp>
    </p:spTree>
    <p:extLst>
      <p:ext uri="{BB962C8B-B14F-4D97-AF65-F5344CB8AC3E}">
        <p14:creationId xmlns:p14="http://schemas.microsoft.com/office/powerpoint/2010/main" val="162050852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96F2A-699E-4D5C-837D-9F88A2788DB5}"/>
              </a:ext>
            </a:extLst>
          </p:cNvPr>
          <p:cNvSpPr>
            <a:spLocks noGrp="1"/>
          </p:cNvSpPr>
          <p:nvPr>
            <p:ph type="title"/>
          </p:nvPr>
        </p:nvSpPr>
        <p:spPr/>
        <p:txBody>
          <a:bodyPr/>
          <a:lstStyle/>
          <a:p>
            <a:r>
              <a:rPr lang="en-US" b="1" dirty="0">
                <a:latin typeface="Academy Engraved LET" pitchFamily="2" charset="0"/>
              </a:rPr>
              <a:t>3 – The saved will go to Heaven</a:t>
            </a:r>
          </a:p>
        </p:txBody>
      </p:sp>
      <p:sp>
        <p:nvSpPr>
          <p:cNvPr id="3" name="Content Placeholder 2">
            <a:extLst>
              <a:ext uri="{FF2B5EF4-FFF2-40B4-BE49-F238E27FC236}">
                <a16:creationId xmlns:a16="http://schemas.microsoft.com/office/drawing/2014/main" id="{380D0F89-EBF0-4544-8F52-E4D30C84459C}"/>
              </a:ext>
            </a:extLst>
          </p:cNvPr>
          <p:cNvSpPr>
            <a:spLocks noGrp="1"/>
          </p:cNvSpPr>
          <p:nvPr>
            <p:ph idx="1"/>
          </p:nvPr>
        </p:nvSpPr>
        <p:spPr/>
        <p:txBody>
          <a:bodyPr>
            <a:normAutofit/>
          </a:bodyPr>
          <a:lstStyle/>
          <a:p>
            <a:r>
              <a:rPr lang="en-US" sz="3600" b="1" dirty="0"/>
              <a:t>19 whose end </a:t>
            </a:r>
            <a:r>
              <a:rPr lang="en-US" sz="3600" b="1" i="1" dirty="0"/>
              <a:t>is</a:t>
            </a:r>
            <a:r>
              <a:rPr lang="en-US" sz="3600" b="1" dirty="0"/>
              <a:t> destruction, whose god </a:t>
            </a:r>
            <a:r>
              <a:rPr lang="en-US" sz="3600" b="1" i="1" dirty="0"/>
              <a:t>is their</a:t>
            </a:r>
            <a:r>
              <a:rPr lang="en-US" sz="3600" b="1" dirty="0"/>
              <a:t> belly, and </a:t>
            </a:r>
            <a:r>
              <a:rPr lang="en-US" sz="3600" b="1" i="1" dirty="0"/>
              <a:t>whose</a:t>
            </a:r>
            <a:r>
              <a:rPr lang="en-US" sz="3600" b="1" dirty="0"/>
              <a:t> glory </a:t>
            </a:r>
            <a:r>
              <a:rPr lang="en-US" sz="3600" b="1" i="1" dirty="0"/>
              <a:t>is</a:t>
            </a:r>
            <a:r>
              <a:rPr lang="en-US" sz="3600" b="1" dirty="0"/>
              <a:t> in their shame—who set their mind on earthly things.  20 For our citizenship is in heaven, from which we also eagerly wait for the Savior, the Lord Jesus Christ,  (Philippians 3:19-20)</a:t>
            </a:r>
          </a:p>
        </p:txBody>
      </p:sp>
    </p:spTree>
    <p:extLst>
      <p:ext uri="{BB962C8B-B14F-4D97-AF65-F5344CB8AC3E}">
        <p14:creationId xmlns:p14="http://schemas.microsoft.com/office/powerpoint/2010/main" val="425233434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96F2A-699E-4D5C-837D-9F88A2788DB5}"/>
              </a:ext>
            </a:extLst>
          </p:cNvPr>
          <p:cNvSpPr>
            <a:spLocks noGrp="1"/>
          </p:cNvSpPr>
          <p:nvPr>
            <p:ph type="title"/>
          </p:nvPr>
        </p:nvSpPr>
        <p:spPr/>
        <p:txBody>
          <a:bodyPr/>
          <a:lstStyle/>
          <a:p>
            <a:r>
              <a:rPr lang="en-US" b="1" dirty="0">
                <a:latin typeface="Academy Engraved LET" pitchFamily="2" charset="0"/>
              </a:rPr>
              <a:t>3 – The saved will go to Heaven</a:t>
            </a:r>
          </a:p>
        </p:txBody>
      </p:sp>
      <p:sp>
        <p:nvSpPr>
          <p:cNvPr id="3" name="Content Placeholder 2">
            <a:extLst>
              <a:ext uri="{FF2B5EF4-FFF2-40B4-BE49-F238E27FC236}">
                <a16:creationId xmlns:a16="http://schemas.microsoft.com/office/drawing/2014/main" id="{380D0F89-EBF0-4544-8F52-E4D30C84459C}"/>
              </a:ext>
            </a:extLst>
          </p:cNvPr>
          <p:cNvSpPr>
            <a:spLocks noGrp="1"/>
          </p:cNvSpPr>
          <p:nvPr>
            <p:ph idx="1"/>
          </p:nvPr>
        </p:nvSpPr>
        <p:spPr/>
        <p:txBody>
          <a:bodyPr>
            <a:normAutofit/>
          </a:bodyPr>
          <a:lstStyle/>
          <a:p>
            <a:r>
              <a:rPr lang="en-US" sz="3600" b="1" dirty="0"/>
              <a:t>3 Blessed </a:t>
            </a:r>
            <a:r>
              <a:rPr lang="en-US" sz="3600" b="1" i="1" dirty="0"/>
              <a:t>be</a:t>
            </a:r>
            <a:r>
              <a:rPr lang="en-US" sz="3600" b="1" dirty="0"/>
              <a:t> the God and Father of our Lord Jesus Christ, who according to His abundant mercy has begotten us again to a living hope through the resurrection of Jesus Christ from the dead,  4 to an inheritance incorruptible and undefiled and that does not fade away, reserved in heaven for you,  (1 Peter 1:3-4)</a:t>
            </a:r>
          </a:p>
        </p:txBody>
      </p:sp>
    </p:spTree>
    <p:extLst>
      <p:ext uri="{BB962C8B-B14F-4D97-AF65-F5344CB8AC3E}">
        <p14:creationId xmlns:p14="http://schemas.microsoft.com/office/powerpoint/2010/main" val="159475171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61</TotalTime>
  <Words>541</Words>
  <Application>Microsoft Office PowerPoint</Application>
  <PresentationFormat>Widescreen</PresentationFormat>
  <Paragraphs>56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Academy Engraved LET</vt:lpstr>
      <vt:lpstr>Algerian</vt:lpstr>
      <vt:lpstr>Arial</vt:lpstr>
      <vt:lpstr>Calibri</vt:lpstr>
      <vt:lpstr>Calibri Light</vt:lpstr>
      <vt:lpstr>Office Theme</vt:lpstr>
      <vt:lpstr>Why Do We Believe in Heaven?</vt:lpstr>
      <vt:lpstr>Introduction</vt:lpstr>
      <vt:lpstr>Introduction</vt:lpstr>
      <vt:lpstr>1 – OT says Heaven is NOT on Earth</vt:lpstr>
      <vt:lpstr>1 – OT says Heaven is NOT on Earth</vt:lpstr>
      <vt:lpstr>2 – NT says Heaven is NOT on Earth</vt:lpstr>
      <vt:lpstr>2 – NT says Heaven is NOT on Earth</vt:lpstr>
      <vt:lpstr>3 – The saved will go to Heaven</vt:lpstr>
      <vt:lpstr>3 – The saved will go to Heaven</vt:lpstr>
      <vt:lpstr>3 – The saved will go to Heaven</vt:lpstr>
      <vt:lpstr>3 – The saved will go to Heaven</vt:lpstr>
      <vt:lpstr>4 – The Earth is not Eternal</vt:lpstr>
      <vt:lpstr>4 – The Earth is not Eternal</vt:lpstr>
      <vt:lpstr>4 – The Earth is not Eternal</vt:lpstr>
      <vt:lpstr>Important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We Believe in Heaven?</dc:title>
  <dc:creator>Manly Luscommbe</dc:creator>
  <cp:lastModifiedBy>Manly Luscommbe</cp:lastModifiedBy>
  <cp:revision>12</cp:revision>
  <dcterms:created xsi:type="dcterms:W3CDTF">2019-03-02T00:08:10Z</dcterms:created>
  <dcterms:modified xsi:type="dcterms:W3CDTF">2019-06-09T01:22:55Z</dcterms:modified>
</cp:coreProperties>
</file>